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1" r:id="rId2"/>
    <p:sldId id="256" r:id="rId3"/>
    <p:sldId id="282" r:id="rId4"/>
    <p:sldId id="283" r:id="rId5"/>
    <p:sldId id="288" r:id="rId6"/>
    <p:sldId id="266" r:id="rId7"/>
    <p:sldId id="286" r:id="rId8"/>
    <p:sldId id="289" r:id="rId9"/>
    <p:sldId id="290" r:id="rId10"/>
    <p:sldId id="291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8B3FB-28DA-4448-A869-00A2BCF71A4B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A9356-D2EB-4E2F-A355-0B13135738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56367-2199-41A6-AD33-B99D501424C6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7AE9E-A040-402F-8015-E39883BB26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AB5BB-1BCA-4BBE-8D65-AC81F278E3CB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8C924-BFD6-43AA-BF0E-DA7B4CB17E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125253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71538" y="2674938"/>
            <a:ext cx="3627437" cy="34512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51375" y="2674938"/>
            <a:ext cx="3629025" cy="3451225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46C83-00AF-4CD8-AA12-3EEFDFDAEE17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F4769-DCA6-43FD-81C9-923F9E2A00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125253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871538" y="2674938"/>
            <a:ext cx="7408862" cy="3451225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19684-14C6-4B08-ACA7-2541DA261AE6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AC9A3-176E-4C60-8956-F9182867B1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C1AA7-5434-4A7B-A1CA-6471661DDE8A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A55E6-1812-403F-972E-BADA792BE6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85004-5534-4598-9DCC-AEB58B4E0053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5E8E0-3016-43E7-AAE9-D3073232D1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E0D69-6E92-4B59-B51B-BEA93F90F02D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4618C-2894-4B3A-B5F1-A3EA9C1896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5864E-8208-4A9E-8938-FFE2DEAC6829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142AE-57B9-4F87-B673-28148B88B0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7333A-356B-490E-8D10-768D4245C4CB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9AB72-A02C-4F45-B8A3-AE268F1230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FD222-6D93-4C57-9A33-F300DD6E54C2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ECBC3-489D-4D60-8BCF-259502BAF3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4F476-DD65-4C1D-B90A-956FE50C07A8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F2F10-BAEC-4B19-AAD9-6A30DA9890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B686E-65DD-4332-ABB0-25EDCA2578B0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3B73D-1125-4CBC-86DB-E69422B0FA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6C235E1-7792-469D-9177-B0B2F8A29558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AE6069B-05CC-4D08-AB6B-FC42907C8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7" r:id="rId2"/>
    <p:sldLayoutId id="2147483699" r:id="rId3"/>
    <p:sldLayoutId id="2147483696" r:id="rId4"/>
    <p:sldLayoutId id="2147483695" r:id="rId5"/>
    <p:sldLayoutId id="2147483694" r:id="rId6"/>
    <p:sldLayoutId id="2147483700" r:id="rId7"/>
    <p:sldLayoutId id="2147483701" r:id="rId8"/>
    <p:sldLayoutId id="2147483702" r:id="rId9"/>
    <p:sldLayoutId id="2147483693" r:id="rId10"/>
    <p:sldLayoutId id="2147483703" r:id="rId11"/>
    <p:sldLayoutId id="2147483692" r:id="rId12"/>
    <p:sldLayoutId id="2147483691" r:id="rId13"/>
  </p:sldLayoutIdLst>
  <p:transition spd="slow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review-planet.ru/wp-content/uploads/2011/06/619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g7.hostingpics.net/pics/6472362671432528_1__640x480_.jpg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g15.nnm.ru/e/e/e/7/f/e3ac3c620d908cd738f93e83f09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hyperlink" Target="http://img1.liveinternet.ru/images/attach/c/2/74/386/74386333_large_AnnaPaquinStephenMoyerVisitSeaWorld5mEBrwz3E_Tl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333375"/>
            <a:ext cx="8229600" cy="1252538"/>
          </a:xfrm>
        </p:spPr>
        <p:txBody>
          <a:bodyPr/>
          <a:lstStyle/>
          <a:p>
            <a:pPr eaLnBrk="1" hangingPunct="1"/>
            <a:r>
              <a:rPr lang="ru-RU" sz="2000" smtClean="0">
                <a:solidFill>
                  <a:srgbClr val="A50021"/>
                </a:solidFill>
              </a:rPr>
              <a:t>Муниципальное бюджетное общеобразовательное учреждение</a:t>
            </a:r>
            <a:br>
              <a:rPr lang="ru-RU" sz="2000" smtClean="0">
                <a:solidFill>
                  <a:srgbClr val="A50021"/>
                </a:solidFill>
              </a:rPr>
            </a:br>
            <a:r>
              <a:rPr lang="ru-RU" sz="2000" smtClean="0">
                <a:solidFill>
                  <a:srgbClr val="A50021"/>
                </a:solidFill>
              </a:rPr>
              <a:t>  средняя общеобразовательная школа №2 р.п. Переяславка</a:t>
            </a:r>
            <a:br>
              <a:rPr lang="ru-RU" sz="2000" smtClean="0">
                <a:solidFill>
                  <a:srgbClr val="A50021"/>
                </a:solidFill>
              </a:rPr>
            </a:br>
            <a:r>
              <a:rPr lang="ru-RU" sz="2000" smtClean="0">
                <a:solidFill>
                  <a:srgbClr val="A50021"/>
                </a:solidFill>
              </a:rPr>
              <a:t>муниципального района имени Лазо Хабаровского края</a:t>
            </a:r>
          </a:p>
        </p:txBody>
      </p:sp>
      <p:sp>
        <p:nvSpPr>
          <p:cNvPr id="15362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773238"/>
            <a:ext cx="7767637" cy="2447925"/>
          </a:xfrm>
        </p:spPr>
        <p:txBody>
          <a:bodyPr/>
          <a:lstStyle/>
          <a:p>
            <a:pPr eaLnBrk="1" hangingPunct="1"/>
            <a:r>
              <a:rPr lang="ru-RU" smtClean="0"/>
              <a:t>                    </a:t>
            </a:r>
          </a:p>
          <a:p>
            <a:pPr eaLnBrk="1" hangingPunct="1"/>
            <a:r>
              <a:rPr lang="ru-RU" smtClean="0"/>
              <a:t>                    </a:t>
            </a:r>
            <a:r>
              <a:rPr lang="ru-RU" b="1" i="1" smtClean="0">
                <a:latin typeface="Cambria" pitchFamily="18" charset="0"/>
              </a:rPr>
              <a:t>Исследовательская работа</a:t>
            </a:r>
          </a:p>
          <a:p>
            <a:pPr eaLnBrk="1" hangingPunct="1"/>
            <a:endParaRPr lang="ru-RU" b="1" i="1" smtClean="0">
              <a:latin typeface="Cambria" pitchFamily="18" charset="0"/>
            </a:endParaRPr>
          </a:p>
          <a:p>
            <a:pPr eaLnBrk="1" hangingPunct="1"/>
            <a:endParaRPr lang="ru-RU" smtClean="0"/>
          </a:p>
          <a:p>
            <a:pPr eaLnBrk="1" hangingPunct="1">
              <a:buFont typeface="Symbol" pitchFamily="18" charset="2"/>
              <a:buNone/>
            </a:pPr>
            <a:r>
              <a:rPr lang="ru-RU" b="1" i="1" smtClean="0">
                <a:latin typeface="Cambria" pitchFamily="18" charset="0"/>
              </a:rPr>
              <a:t>Тема</a:t>
            </a:r>
            <a:r>
              <a:rPr lang="ru-RU" smtClean="0"/>
              <a:t>: </a:t>
            </a:r>
            <a:r>
              <a:rPr lang="ru-RU" b="1" smtClean="0">
                <a:latin typeface="Book Antiqua" pitchFamily="18" charset="0"/>
              </a:rPr>
              <a:t>Дельфины: в чём секрет их уникальности.</a:t>
            </a:r>
            <a:r>
              <a:rPr lang="ru-RU" smtClean="0"/>
              <a:t> </a:t>
            </a:r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468313" y="1219200"/>
            <a:ext cx="8583612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/>
          </a:p>
          <a:p>
            <a:pPr algn="ctr"/>
            <a:endParaRPr lang="ru-RU"/>
          </a:p>
          <a:p>
            <a:pPr algn="ctr"/>
            <a:endParaRPr lang="ru-RU"/>
          </a:p>
          <a:p>
            <a:pPr algn="ctr"/>
            <a:endParaRPr lang="ru-RU"/>
          </a:p>
          <a:p>
            <a:pPr algn="ctr"/>
            <a:endParaRPr lang="ru-RU"/>
          </a:p>
          <a:p>
            <a:pPr algn="ctr"/>
            <a:endParaRPr lang="ru-RU"/>
          </a:p>
          <a:p>
            <a:pPr algn="ctr"/>
            <a:endParaRPr lang="ru-RU">
              <a:solidFill>
                <a:srgbClr val="A50021"/>
              </a:solidFill>
            </a:endParaRPr>
          </a:p>
          <a:p>
            <a:pPr algn="ctr"/>
            <a:endParaRPr lang="ru-RU">
              <a:solidFill>
                <a:srgbClr val="A50021"/>
              </a:solidFill>
            </a:endParaRPr>
          </a:p>
          <a:p>
            <a:pPr algn="ctr"/>
            <a:endParaRPr lang="ru-RU">
              <a:solidFill>
                <a:srgbClr val="A50021"/>
              </a:solidFill>
            </a:endParaRPr>
          </a:p>
          <a:p>
            <a:pPr algn="ctr"/>
            <a:endParaRPr lang="ru-RU">
              <a:solidFill>
                <a:srgbClr val="A50021"/>
              </a:solidFill>
            </a:endParaRPr>
          </a:p>
          <a:p>
            <a:pPr algn="ctr"/>
            <a:endParaRPr lang="ru-RU">
              <a:solidFill>
                <a:srgbClr val="A50021"/>
              </a:solidFill>
            </a:endParaRPr>
          </a:p>
          <a:p>
            <a:pPr algn="ctr"/>
            <a:endParaRPr lang="ru-RU">
              <a:solidFill>
                <a:srgbClr val="A50021"/>
              </a:solidFill>
            </a:endParaRPr>
          </a:p>
          <a:p>
            <a:pPr algn="ctr"/>
            <a:r>
              <a:rPr lang="ru-RU"/>
              <a:t> </a:t>
            </a:r>
            <a:r>
              <a:rPr lang="ru-RU" b="1">
                <a:solidFill>
                  <a:srgbClr val="A50021"/>
                </a:solidFill>
              </a:rPr>
              <a:t>Автор работы: </a:t>
            </a:r>
          </a:p>
          <a:p>
            <a:pPr algn="ctr"/>
            <a:r>
              <a:rPr lang="ru-RU" b="1">
                <a:solidFill>
                  <a:srgbClr val="A50021"/>
                </a:solidFill>
              </a:rPr>
              <a:t>                                                 Даренская Ева Эдуардовна, ученица 3 класса</a:t>
            </a:r>
          </a:p>
          <a:p>
            <a:pPr algn="ctr"/>
            <a:r>
              <a:rPr lang="ru-RU" b="1">
                <a:solidFill>
                  <a:srgbClr val="A50021"/>
                </a:solidFill>
              </a:rPr>
              <a:t>   Руководитель:</a:t>
            </a:r>
          </a:p>
          <a:p>
            <a:pPr algn="ctr"/>
            <a:r>
              <a:rPr lang="ru-RU" b="1">
                <a:solidFill>
                  <a:srgbClr val="A50021"/>
                </a:solidFill>
              </a:rPr>
              <a:t>                                       Боброва Наталья Петровна, </a:t>
            </a:r>
          </a:p>
          <a:p>
            <a:pPr algn="ctr"/>
            <a:r>
              <a:rPr lang="ru-RU" b="1">
                <a:solidFill>
                  <a:srgbClr val="A50021"/>
                </a:solidFill>
              </a:rPr>
              <a:t>                           учитель начальных классов</a:t>
            </a:r>
          </a:p>
          <a:p>
            <a:pPr algn="ctr" eaLnBrk="0" hangingPunct="0"/>
            <a:endParaRPr lang="ru-RU" b="1">
              <a:solidFill>
                <a:srgbClr val="A50021"/>
              </a:solidFill>
              <a:latin typeface="Candara" pitchFamily="34" charset="0"/>
            </a:endParaRPr>
          </a:p>
        </p:txBody>
      </p:sp>
      <p:pic>
        <p:nvPicPr>
          <p:cNvPr id="15364" name="Picture 2" descr="Картинка 32 из 184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4437063"/>
            <a:ext cx="2411413" cy="180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A50021"/>
                </a:solidFill>
              </a:rPr>
              <a:t>Выводы:</a:t>
            </a:r>
          </a:p>
        </p:txBody>
      </p:sp>
      <p:sp>
        <p:nvSpPr>
          <p:cNvPr id="43010" name="Rectangle 3"/>
          <p:cNvSpPr>
            <a:spLocks noGrp="1"/>
          </p:cNvSpPr>
          <p:nvPr>
            <p:ph type="body" idx="1"/>
          </p:nvPr>
        </p:nvSpPr>
        <p:spPr>
          <a:xfrm>
            <a:off x="755650" y="1628775"/>
            <a:ext cx="8137525" cy="26638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b="1" smtClean="0"/>
              <a:t>Дельфины – необычные существа. Их называют </a:t>
            </a:r>
            <a:r>
              <a:rPr lang="ru-RU" sz="2000" b="1" i="1" smtClean="0"/>
              <a:t>«людьми моря»</a:t>
            </a:r>
            <a:r>
              <a:rPr lang="ru-RU" sz="2000" b="1" smtClean="0"/>
              <a:t>, потому что </a:t>
            </a:r>
            <a:r>
              <a:rPr lang="ru-RU" sz="2000" b="1" u="sng" smtClean="0"/>
              <a:t>они</a:t>
            </a:r>
            <a:r>
              <a:rPr lang="ru-RU" sz="2000" b="1" smtClean="0"/>
              <a:t>:</a:t>
            </a:r>
          </a:p>
          <a:p>
            <a:pPr>
              <a:lnSpc>
                <a:spcPct val="80000"/>
              </a:lnSpc>
            </a:pPr>
            <a:r>
              <a:rPr lang="ru-RU" sz="2000" b="1" smtClean="0"/>
              <a:t>- умные, сообразительные, находчивые;</a:t>
            </a:r>
          </a:p>
          <a:p>
            <a:pPr>
              <a:lnSpc>
                <a:spcPct val="80000"/>
              </a:lnSpc>
            </a:pPr>
            <a:r>
              <a:rPr lang="ru-RU" sz="2000" b="1" smtClean="0"/>
              <a:t>- у них есть свой собственный язык;</a:t>
            </a:r>
          </a:p>
          <a:p>
            <a:pPr>
              <a:lnSpc>
                <a:spcPct val="80000"/>
              </a:lnSpc>
            </a:pPr>
            <a:r>
              <a:rPr lang="ru-RU" sz="2000" b="1" smtClean="0"/>
              <a:t>- они обучают своё потомство;</a:t>
            </a:r>
          </a:p>
          <a:p>
            <a:pPr>
              <a:lnSpc>
                <a:spcPct val="80000"/>
              </a:lnSpc>
            </a:pPr>
            <a:r>
              <a:rPr lang="ru-RU" sz="2000" b="1" smtClean="0"/>
              <a:t>- они способны использовать орудия труда при добывании пищи;</a:t>
            </a:r>
          </a:p>
          <a:p>
            <a:pPr>
              <a:lnSpc>
                <a:spcPct val="80000"/>
              </a:lnSpc>
            </a:pPr>
            <a:r>
              <a:rPr lang="ru-RU" sz="2000" b="1" smtClean="0"/>
              <a:t>- легко обучаются, способны не только выполнять команды, но и могут творчески подходить к процессу, могут решать не только конкретные, но и абстрактные задачи;</a:t>
            </a:r>
          </a:p>
          <a:p>
            <a:pPr>
              <a:lnSpc>
                <a:spcPct val="80000"/>
              </a:lnSpc>
            </a:pPr>
            <a:r>
              <a:rPr lang="ru-RU" sz="2000" b="1" smtClean="0"/>
              <a:t>- обладают чувством юмора.</a:t>
            </a:r>
          </a:p>
          <a:p>
            <a:pPr>
              <a:lnSpc>
                <a:spcPct val="80000"/>
              </a:lnSpc>
            </a:pPr>
            <a:r>
              <a:rPr lang="ru-RU" sz="2000" b="1" smtClean="0"/>
              <a:t>Всё это говорит о высокой степени их умственного развития.</a:t>
            </a:r>
          </a:p>
        </p:txBody>
      </p:sp>
      <p:sp>
        <p:nvSpPr>
          <p:cNvPr id="43011" name="Rectangle 4"/>
          <p:cNvSpPr>
            <a:spLocks noChangeArrowheads="1"/>
          </p:cNvSpPr>
          <p:nvPr/>
        </p:nvSpPr>
        <p:spPr bwMode="auto">
          <a:xfrm rot="10800000" flipV="1">
            <a:off x="755650" y="5048250"/>
            <a:ext cx="79216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 b="1" i="1">
                <a:solidFill>
                  <a:srgbClr val="A50021"/>
                </a:solidFill>
              </a:rPr>
              <a:t>Гипотеза о том, что дельфинов можно считать разумными животными, подтвердилась .</a:t>
            </a:r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6"/>
          <p:cNvSpPr>
            <a:spLocks noGrp="1"/>
          </p:cNvSpPr>
          <p:nvPr>
            <p:ph type="ctrTitle" idx="4294967295"/>
          </p:nvPr>
        </p:nvSpPr>
        <p:spPr>
          <a:xfrm>
            <a:off x="685800" y="333375"/>
            <a:ext cx="7772400" cy="1295400"/>
          </a:xfrm>
        </p:spPr>
        <p:txBody>
          <a:bodyPr/>
          <a:lstStyle/>
          <a:p>
            <a:pPr eaLnBrk="1" hangingPunct="1"/>
            <a:r>
              <a:rPr lang="ru-RU" sz="1800" b="1" u="sng" smtClean="0">
                <a:solidFill>
                  <a:srgbClr val="A50021"/>
                </a:solidFill>
              </a:rPr>
              <a:t>Актуальность</a:t>
            </a:r>
            <a:r>
              <a:rPr lang="ru-RU" sz="1800" b="1" smtClean="0"/>
              <a:t> </a:t>
            </a:r>
            <a:r>
              <a:rPr lang="ru-RU" sz="1800" b="1" smtClean="0">
                <a:solidFill>
                  <a:srgbClr val="A50021"/>
                </a:solidFill>
              </a:rPr>
              <a:t>: </a:t>
            </a:r>
            <a:r>
              <a:rPr lang="ru-RU" sz="1800" b="1" smtClean="0">
                <a:solidFill>
                  <a:schemeClr val="tx2"/>
                </a:solidFill>
              </a:rPr>
              <a:t>э</a:t>
            </a:r>
            <a:r>
              <a:rPr lang="ru-RU" sz="1800" smtClean="0">
                <a:solidFill>
                  <a:schemeClr val="tx2"/>
                </a:solidFill>
              </a:rPr>
              <a:t>та тема актуальна, так как по уровню интеллекта дельфины занимают второе место среди животных, наравне с обезьянами – выше только человек.</a:t>
            </a:r>
            <a:r>
              <a:rPr lang="ru-RU" sz="1800" smtClean="0"/>
              <a:t> </a:t>
            </a:r>
          </a:p>
        </p:txBody>
      </p:sp>
      <p:sp>
        <p:nvSpPr>
          <p:cNvPr id="1638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188" y="1557338"/>
            <a:ext cx="8137525" cy="46799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b="1" smtClean="0">
                <a:solidFill>
                  <a:srgbClr val="A50021"/>
                </a:solidFill>
              </a:rPr>
              <a:t>Цель работы</a:t>
            </a:r>
            <a:r>
              <a:rPr lang="ru-RU" sz="1600" b="1" smtClean="0">
                <a:solidFill>
                  <a:schemeClr val="tx2"/>
                </a:solidFill>
              </a:rPr>
              <a:t>: </a:t>
            </a:r>
            <a:r>
              <a:rPr lang="ru-RU" sz="1600" smtClean="0">
                <a:solidFill>
                  <a:schemeClr val="tx2"/>
                </a:solidFill>
              </a:rPr>
              <a:t>выяснить, действительно ли дельфины разумные животные и на сколько.</a:t>
            </a:r>
            <a:endParaRPr lang="ru-RU" sz="1600" b="1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b="1" smtClean="0">
                <a:solidFill>
                  <a:srgbClr val="A50021"/>
                </a:solidFill>
              </a:rPr>
              <a:t>Гипотеза:</a:t>
            </a:r>
            <a:r>
              <a:rPr lang="ru-RU" sz="1600" b="1" smtClean="0">
                <a:solidFill>
                  <a:schemeClr val="tx2"/>
                </a:solidFill>
              </a:rPr>
              <a:t> </a:t>
            </a:r>
            <a:r>
              <a:rPr lang="ru-RU" sz="1600" smtClean="0">
                <a:solidFill>
                  <a:schemeClr val="tx2"/>
                </a:solidFill>
              </a:rPr>
              <a:t>если я изучу литературу по данной теме, то узнаю о жизни дельфинов. Если у дельфинов есть свой язык,  и они легко обучаются, то их можно считать разумными животными.</a:t>
            </a:r>
            <a:r>
              <a:rPr lang="ru-RU" sz="1600" b="1" smtClean="0">
                <a:solidFill>
                  <a:schemeClr val="tx2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ru-RU" b="1" smtClean="0">
                <a:solidFill>
                  <a:srgbClr val="A50021"/>
                </a:solidFill>
              </a:rPr>
              <a:t>Задачи работы</a:t>
            </a:r>
            <a:r>
              <a:rPr lang="ru-RU" sz="1800" b="1" smtClean="0">
                <a:solidFill>
                  <a:srgbClr val="A50021"/>
                </a:solidFill>
              </a:rPr>
              <a:t>:</a:t>
            </a:r>
            <a:r>
              <a:rPr lang="ru-RU" sz="1600" b="1" smtClean="0">
                <a:solidFill>
                  <a:schemeClr val="tx2"/>
                </a:solidFill>
              </a:rPr>
              <a:t> </a:t>
            </a:r>
            <a:endParaRPr lang="ru-RU" sz="16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1600" smtClean="0">
                <a:solidFill>
                  <a:schemeClr val="tx2"/>
                </a:solidFill>
              </a:rPr>
              <a:t>изучить литературу по теме;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smtClean="0">
                <a:solidFill>
                  <a:schemeClr val="tx2"/>
                </a:solidFill>
              </a:rPr>
              <a:t>узнать об особенностях общения дельфинов;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smtClean="0">
                <a:solidFill>
                  <a:schemeClr val="tx2"/>
                </a:solidFill>
              </a:rPr>
              <a:t>составить сравнительную таблицу человек-дельфин; </a:t>
            </a:r>
            <a:endParaRPr lang="ru-RU" sz="1600" b="1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b="1" smtClean="0">
                <a:solidFill>
                  <a:srgbClr val="A50021"/>
                </a:solidFill>
              </a:rPr>
              <a:t>Методы:</a:t>
            </a:r>
            <a:endParaRPr lang="ru-RU" smtClean="0">
              <a:solidFill>
                <a:srgbClr val="A5002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1600" smtClean="0">
                <a:solidFill>
                  <a:schemeClr val="tx2"/>
                </a:solidFill>
              </a:rPr>
              <a:t>поисковый – подбор литературного материала по теме;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smtClean="0">
                <a:solidFill>
                  <a:schemeClr val="tx2"/>
                </a:solidFill>
              </a:rPr>
              <a:t>исследовательский – изучение  материала о жизни дельфинов;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smtClean="0">
                <a:solidFill>
                  <a:schemeClr val="tx2"/>
                </a:solidFill>
              </a:rPr>
              <a:t>анкетирование;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smtClean="0">
                <a:solidFill>
                  <a:schemeClr val="tx2"/>
                </a:solidFill>
              </a:rPr>
              <a:t>опрос;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smtClean="0">
                <a:solidFill>
                  <a:schemeClr val="tx2"/>
                </a:solidFill>
              </a:rPr>
              <a:t>анализ информации;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smtClean="0">
                <a:solidFill>
                  <a:schemeClr val="tx2"/>
                </a:solidFill>
              </a:rPr>
              <a:t>сравнение;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smtClean="0">
                <a:solidFill>
                  <a:schemeClr val="tx2"/>
                </a:solidFill>
              </a:rPr>
              <a:t>                                               </a:t>
            </a:r>
            <a:endParaRPr lang="ru-RU" sz="1600" b="1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b="1" smtClean="0">
                <a:solidFill>
                  <a:srgbClr val="A50021"/>
                </a:solidFill>
              </a:rPr>
              <a:t>Научная новизна исследования</a:t>
            </a:r>
            <a:r>
              <a:rPr lang="ru-RU" sz="1600" b="1" smtClean="0">
                <a:solidFill>
                  <a:schemeClr val="tx2"/>
                </a:solidFill>
              </a:rPr>
              <a:t>: </a:t>
            </a:r>
            <a:r>
              <a:rPr lang="ru-RU" sz="1600" smtClean="0">
                <a:solidFill>
                  <a:schemeClr val="tx2"/>
                </a:solidFill>
              </a:rPr>
              <a:t>в рамках начальной школы данного учреждения подобное исследование проводится впервые.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4000" b="1" smtClean="0"/>
              <a:t> </a:t>
            </a:r>
            <a:r>
              <a:rPr lang="ru-RU" sz="4000" b="1" smtClean="0">
                <a:solidFill>
                  <a:srgbClr val="A50021"/>
                </a:solidFill>
              </a:rPr>
              <a:t>Мифы и легенды про дельфинов</a:t>
            </a:r>
            <a:r>
              <a:rPr lang="ru-RU" sz="4000" smtClean="0">
                <a:solidFill>
                  <a:srgbClr val="A50021"/>
                </a:solidFill>
              </a:rPr>
              <a:t> .</a:t>
            </a:r>
          </a:p>
        </p:txBody>
      </p:sp>
      <p:pic>
        <p:nvPicPr>
          <p:cNvPr id="17410" name="Picture 2" descr="Картинка 13 из 123890">
            <a:hlinkClick r:id="rId2"/>
          </p:cNvPr>
          <p:cNvPicPr>
            <a:picLocks noChangeAspect="1" noChangeArrowheads="1"/>
          </p:cNvPicPr>
          <p:nvPr>
            <p:ph type="body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619250" y="1312863"/>
            <a:ext cx="5545138" cy="4995862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A50021"/>
                </a:solidFill>
              </a:rPr>
              <a:t>Предки дельфинов.</a:t>
            </a:r>
          </a:p>
        </p:txBody>
      </p:sp>
      <p:sp>
        <p:nvSpPr>
          <p:cNvPr id="18434" name="Rectangle 3"/>
          <p:cNvSpPr>
            <a:spLocks noGrp="1"/>
          </p:cNvSpPr>
          <p:nvPr>
            <p:ph type="body" idx="4294967295"/>
          </p:nvPr>
        </p:nvSpPr>
        <p:spPr>
          <a:xfrm>
            <a:off x="5438775" y="2565400"/>
            <a:ext cx="3705225" cy="3378200"/>
          </a:xfrm>
        </p:spPr>
        <p:txBody>
          <a:bodyPr/>
          <a:lstStyle/>
          <a:p>
            <a:pPr eaLnBrk="1" hangingPunct="1"/>
            <a:r>
              <a:rPr lang="ru-RU" sz="3600" b="1" i="1" smtClean="0">
                <a:solidFill>
                  <a:srgbClr val="A50021"/>
                </a:solidFill>
              </a:rPr>
              <a:t>Пакицетусы</a:t>
            </a:r>
          </a:p>
        </p:txBody>
      </p:sp>
      <p:pic>
        <p:nvPicPr>
          <p:cNvPr id="18435" name="Picture 5" descr="DolphinEvolut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341438"/>
            <a:ext cx="4090988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6" descr="img-sNqNJj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3429000"/>
            <a:ext cx="4465638" cy="294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338138"/>
            <a:ext cx="8229600" cy="2298700"/>
          </a:xfrm>
        </p:spPr>
        <p:txBody>
          <a:bodyPr/>
          <a:lstStyle/>
          <a:p>
            <a:pPr eaLnBrk="1" hangingPunct="1"/>
            <a:r>
              <a:rPr lang="ru-RU" sz="1800" b="1" smtClean="0">
                <a:solidFill>
                  <a:srgbClr val="A50021"/>
                </a:solidFill>
              </a:rPr>
              <a:t>Мозг дельфина весит 1,7 кг. Учёные сравнили мозг человека и мозг дельфина. И оказалось, что мозг человека в среднем весит примерно 1,4 кг. Не этим ли объясняется  поразительная сообразительность и невероятная быстрота мышления дельфинов. Дельфины обладают высокоразвитой нервной системой. По своему уровню развития интеллекта дельфины идут сразу после человека, превосходя всех остальных животных. К сведению обезьяна стоит на 4 месте. Ученые доказали, что дельфин может запомнить информацию в 1,5 раза быстрее человека.</a:t>
            </a:r>
            <a:r>
              <a:rPr lang="ru-RU" sz="4000" smtClean="0"/>
              <a:t> </a:t>
            </a:r>
          </a:p>
        </p:txBody>
      </p:sp>
      <p:pic>
        <p:nvPicPr>
          <p:cNvPr id="19458" name="Рисунок 4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476375" y="2997200"/>
            <a:ext cx="6153150" cy="3527425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Картинка 24 из 12389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0"/>
            <a:ext cx="3889375" cy="291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 descr="Картинка 11 из 47395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3" y="3446463"/>
            <a:ext cx="4140200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4"/>
          <p:cNvSpPr>
            <a:spLocks noChangeArrowheads="1"/>
          </p:cNvSpPr>
          <p:nvPr/>
        </p:nvSpPr>
        <p:spPr bwMode="auto">
          <a:xfrm>
            <a:off x="5148263" y="836613"/>
            <a:ext cx="331152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A50021"/>
                </a:solidFill>
              </a:rPr>
              <a:t>Дельфины обитают в воде, но это не рыбы, а млекопитающие из отряда китообразных.</a:t>
            </a:r>
          </a:p>
        </p:txBody>
      </p:sp>
      <p:pic>
        <p:nvPicPr>
          <p:cNvPr id="20484" name="Picture 4" descr="original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5288" y="4181475"/>
            <a:ext cx="3816350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Rectangle 9"/>
          <p:cNvSpPr>
            <a:spLocks noChangeArrowheads="1"/>
          </p:cNvSpPr>
          <p:nvPr/>
        </p:nvSpPr>
        <p:spPr bwMode="auto">
          <a:xfrm>
            <a:off x="539750" y="3068638"/>
            <a:ext cx="35274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A50021"/>
                </a:solidFill>
              </a:rPr>
              <a:t>Дельфины лишены  обоняния. Они же хорошо видят и под водой,  и на воздухе.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/>
          </p:nvPr>
        </p:nvSpPr>
        <p:spPr>
          <a:xfrm>
            <a:off x="827088" y="404813"/>
            <a:ext cx="2520950" cy="1252537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A50021"/>
                </a:solidFill>
              </a:rPr>
              <a:t>Мама  в дельфинарии</a:t>
            </a:r>
            <a:r>
              <a:rPr lang="ru-RU" sz="2400" smtClean="0">
                <a:solidFill>
                  <a:srgbClr val="A50021"/>
                </a:solidFill>
              </a:rPr>
              <a:t>.</a:t>
            </a:r>
          </a:p>
        </p:txBody>
      </p:sp>
      <p:pic>
        <p:nvPicPr>
          <p:cNvPr id="21506" name="Рисунок 5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628775"/>
            <a:ext cx="3095625" cy="3451225"/>
          </a:xfrm>
        </p:spPr>
      </p:pic>
      <p:pic>
        <p:nvPicPr>
          <p:cNvPr id="21507" name="Picture 5" descr="_origin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175" y="3933825"/>
            <a:ext cx="4826000" cy="264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Rectangle 6"/>
          <p:cNvSpPr>
            <a:spLocks noChangeArrowheads="1"/>
          </p:cNvSpPr>
          <p:nvPr/>
        </p:nvSpPr>
        <p:spPr bwMode="auto">
          <a:xfrm>
            <a:off x="4356100" y="2616200"/>
            <a:ext cx="51847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>
                <a:solidFill>
                  <a:srgbClr val="A50021"/>
                </a:solidFill>
              </a:rPr>
              <a:t>Косаток часто называют кит-убийца 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solidFill>
                  <a:srgbClr val="A50021"/>
                </a:solidFill>
              </a:rPr>
              <a:t>Социологический опрос учащихся.</a:t>
            </a:r>
          </a:p>
        </p:txBody>
      </p:sp>
      <p:sp>
        <p:nvSpPr>
          <p:cNvPr id="40969" name="Rectangle 3"/>
          <p:cNvSpPr>
            <a:spLocks noGrp="1"/>
          </p:cNvSpPr>
          <p:nvPr>
            <p:ph type="body" sz="half" idx="1"/>
          </p:nvPr>
        </p:nvSpPr>
        <p:spPr>
          <a:xfrm>
            <a:off x="900113" y="1628775"/>
            <a:ext cx="6869112" cy="1439863"/>
          </a:xfrm>
        </p:spPr>
        <p:txBody>
          <a:bodyPr/>
          <a:lstStyle/>
          <a:p>
            <a:r>
              <a:rPr lang="ru-RU" b="1" smtClean="0"/>
              <a:t>1. Кто такие дельфины? </a:t>
            </a:r>
          </a:p>
          <a:p>
            <a:r>
              <a:rPr lang="ru-RU" b="1" smtClean="0"/>
              <a:t>2. В чем особенность дельфина? </a:t>
            </a:r>
          </a:p>
          <a:p>
            <a:r>
              <a:rPr lang="ru-RU" b="1" smtClean="0"/>
              <a:t>3.  Кто является предком дельфина? </a:t>
            </a:r>
          </a:p>
          <a:p>
            <a:endParaRPr lang="ru-RU" b="1" smtClean="0"/>
          </a:p>
          <a:p>
            <a:endParaRPr lang="ru-RU" b="1" smtClean="0"/>
          </a:p>
          <a:p>
            <a:endParaRPr lang="ru-RU" sz="2000" smtClean="0"/>
          </a:p>
        </p:txBody>
      </p:sp>
      <p:graphicFrame>
        <p:nvGraphicFramePr>
          <p:cNvPr id="40967" name="Object 7"/>
          <p:cNvGraphicFramePr>
            <a:graphicFrameLocks noChangeAspect="1"/>
          </p:cNvGraphicFramePr>
          <p:nvPr>
            <p:ph sz="half" idx="2"/>
          </p:nvPr>
        </p:nvGraphicFramePr>
        <p:xfrm>
          <a:off x="250825" y="3284538"/>
          <a:ext cx="5834063" cy="3071812"/>
        </p:xfrm>
        <a:graphic>
          <a:graphicData uri="http://schemas.openxmlformats.org/presentationml/2006/ole">
            <p:oleObj spid="_x0000_s40967" name="Диаграмма" r:id="rId3" imgW="6096075" imgH="4076807" progId="MSGraph.Chart.8">
              <p:embed followColorScheme="full"/>
            </p:oleObj>
          </a:graphicData>
        </a:graphic>
      </p:graphicFrame>
      <p:pic>
        <p:nvPicPr>
          <p:cNvPr id="40970" name="Picture 9" descr="imag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3663" y="2349500"/>
            <a:ext cx="2206625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solidFill>
                  <a:srgbClr val="A50021"/>
                </a:solidFill>
              </a:rPr>
              <a:t>Сравнительная таблица человек-дельфин</a:t>
            </a:r>
            <a:r>
              <a:rPr lang="ru-RU" sz="4000" smtClean="0">
                <a:solidFill>
                  <a:srgbClr val="A50021"/>
                </a:solidFill>
              </a:rPr>
              <a:t> .</a:t>
            </a:r>
          </a:p>
        </p:txBody>
      </p:sp>
      <p:graphicFrame>
        <p:nvGraphicFramePr>
          <p:cNvPr id="44109" name="Group 77"/>
          <p:cNvGraphicFramePr>
            <a:graphicFrameLocks noGrp="1"/>
          </p:cNvGraphicFramePr>
          <p:nvPr>
            <p:ph idx="1"/>
          </p:nvPr>
        </p:nvGraphicFramePr>
        <p:xfrm>
          <a:off x="250825" y="1700213"/>
          <a:ext cx="8642350" cy="4832350"/>
        </p:xfrm>
        <a:graphic>
          <a:graphicData uri="http://schemas.openxmlformats.org/drawingml/2006/table">
            <a:tbl>
              <a:tblPr/>
              <a:tblGrid>
                <a:gridCol w="2592388"/>
                <a:gridCol w="2808287"/>
                <a:gridCol w="3241675"/>
              </a:tblGrid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</a:rPr>
                        <a:t>        Человек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</a:rPr>
                        <a:t>       Дельфин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</a:rPr>
                        <a:t>Рост/длина тела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</a:rPr>
                        <a:t>1,6-1,8м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</a:rPr>
                        <a:t>1,5-3,0м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</a:rPr>
                        <a:t>Масса тела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</a:rPr>
                        <a:t>мужчины 70-80 кг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</a:rPr>
                        <a:t>женщины 50-65 кг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</a:rPr>
                        <a:t>110-300кг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</a:rPr>
                        <a:t>Температура тела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</a:rPr>
                        <a:t>36,6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</a:rPr>
                        <a:t>36,6-37,0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</a:rPr>
                        <a:t>Вес головного мозга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</a:rPr>
                        <a:t>1500 г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</a:rPr>
                        <a:t>1700 г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</a:rPr>
                        <a:t>Язык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</a:rPr>
                        <a:t>Речь, жесты, мимика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</a:rPr>
                        <a:t>Язык тела и язык звуков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</a:rPr>
                        <a:t>Зрение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</a:rPr>
                        <a:t>Видит  предметы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</a:rPr>
                        <a:t>Плохо видят перед собой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</a:rPr>
                        <a:t>Прод -ть жизни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</a:rPr>
                        <a:t>60-70 лет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</a:rPr>
                        <a:t>20-50 лет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</a:rPr>
                        <a:t>Скорость движения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</a:rPr>
                        <a:t>5-6км/ч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</a:rPr>
                        <a:t>5-6км/ч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</a:rPr>
                        <a:t>Законы жизни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</a:rPr>
                        <a:t>Живёт в коллективе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</a:rPr>
                        <a:t>Живут семьями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</a:rPr>
                        <a:t>Обучение потомства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</a:rPr>
                        <a:t>Передаёт опыт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</a:rPr>
                        <a:t>Передает знания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200</TotalTime>
  <Words>423</Words>
  <Application>Microsoft Office PowerPoint</Application>
  <PresentationFormat>Экран (4:3)</PresentationFormat>
  <Paragraphs>97</Paragraphs>
  <Slides>10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7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24" baseType="lpstr">
      <vt:lpstr>Arial</vt:lpstr>
      <vt:lpstr>Candara</vt:lpstr>
      <vt:lpstr>Symbol</vt:lpstr>
      <vt:lpstr>Calibri</vt:lpstr>
      <vt:lpstr>Cambria</vt:lpstr>
      <vt:lpstr>Book Antiqua</vt:lpstr>
      <vt:lpstr>Волна</vt:lpstr>
      <vt:lpstr>Волна</vt:lpstr>
      <vt:lpstr>Волна</vt:lpstr>
      <vt:lpstr>Волна</vt:lpstr>
      <vt:lpstr>Волна</vt:lpstr>
      <vt:lpstr>Волна</vt:lpstr>
      <vt:lpstr>Волна</vt:lpstr>
      <vt:lpstr>Диаграмма</vt:lpstr>
      <vt:lpstr>Муниципальное бюджетное общеобразовательное учреждение   средняя общеобразовательная школа №2 р.п. Переяславка муниципального района имени Лазо Хабаровского края</vt:lpstr>
      <vt:lpstr>Актуальность : эта тема актуальна, так как по уровню интеллекта дельфины занимают второе место среди животных, наравне с обезьянами – выше только человек. </vt:lpstr>
      <vt:lpstr> Мифы и легенды про дельфинов .</vt:lpstr>
      <vt:lpstr>Предки дельфинов.</vt:lpstr>
      <vt:lpstr>Мозг дельфина весит 1,7 кг. Учёные сравнили мозг человека и мозг дельфина. И оказалось, что мозг человека в среднем весит примерно 1,4 кг. Не этим ли объясняется  поразительная сообразительность и невероятная быстрота мышления дельфинов. Дельфины обладают высокоразвитой нервной системой. По своему уровню развития интеллекта дельфины идут сразу после человека, превосходя всех остальных животных. К сведению обезьяна стоит на 4 месте. Ученые доказали, что дельфин может запомнить информацию в 1,5 раза быстрее человека. </vt:lpstr>
      <vt:lpstr>Слайд 6</vt:lpstr>
      <vt:lpstr>Мама  в дельфинарии.</vt:lpstr>
      <vt:lpstr>Социологический опрос учащихся.</vt:lpstr>
      <vt:lpstr>Сравнительная таблица человек-дельфин .</vt:lpstr>
      <vt:lpstr>Выводы: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ДЕЛЬФИНЫ</dc:title>
  <dc:creator>Лариса</dc:creator>
  <cp:lastModifiedBy>Microsoft Office</cp:lastModifiedBy>
  <cp:revision>13</cp:revision>
  <dcterms:created xsi:type="dcterms:W3CDTF">2011-10-24T06:08:13Z</dcterms:created>
  <dcterms:modified xsi:type="dcterms:W3CDTF">2019-01-07T04:50:35Z</dcterms:modified>
</cp:coreProperties>
</file>