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73" r:id="rId2"/>
    <p:sldId id="258" r:id="rId3"/>
    <p:sldId id="259" r:id="rId4"/>
    <p:sldId id="261" r:id="rId5"/>
    <p:sldId id="274" r:id="rId6"/>
    <p:sldId id="262" r:id="rId7"/>
    <p:sldId id="263" r:id="rId8"/>
    <p:sldId id="265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70" r:id="rId20"/>
    <p:sldId id="285" r:id="rId21"/>
    <p:sldId id="286" r:id="rId22"/>
    <p:sldId id="289" r:id="rId23"/>
    <p:sldId id="267" r:id="rId24"/>
    <p:sldId id="269" r:id="rId25"/>
    <p:sldId id="287" r:id="rId26"/>
    <p:sldId id="292" r:id="rId27"/>
    <p:sldId id="288" r:id="rId28"/>
    <p:sldId id="271" r:id="rId29"/>
    <p:sldId id="290" r:id="rId30"/>
    <p:sldId id="272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B3318-F9CE-4213-ABA6-27D6E2160B8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C9F75B-E6E8-4FE7-A96A-C1043846D492}">
      <dgm:prSet phldrT="[Текст]" phldr="1"/>
      <dgm:spPr/>
      <dgm:t>
        <a:bodyPr/>
        <a:lstStyle/>
        <a:p>
          <a:endParaRPr lang="ru-RU" dirty="0"/>
        </a:p>
      </dgm:t>
    </dgm:pt>
    <dgm:pt modelId="{9C345A10-0190-414B-8617-2487360E491E}" type="parTrans" cxnId="{759A184C-4F84-442F-90A1-F630B4D150FF}">
      <dgm:prSet/>
      <dgm:spPr/>
      <dgm:t>
        <a:bodyPr/>
        <a:lstStyle/>
        <a:p>
          <a:endParaRPr lang="ru-RU"/>
        </a:p>
      </dgm:t>
    </dgm:pt>
    <dgm:pt modelId="{0A4C1A4A-F545-4F14-88A2-D8D44620092E}" type="sibTrans" cxnId="{759A184C-4F84-442F-90A1-F630B4D150FF}">
      <dgm:prSet/>
      <dgm:spPr/>
      <dgm:t>
        <a:bodyPr/>
        <a:lstStyle/>
        <a:p>
          <a:endParaRPr lang="ru-RU"/>
        </a:p>
      </dgm:t>
    </dgm:pt>
    <dgm:pt modelId="{B06A8211-A935-468D-9004-E3E79F3D7C57}">
      <dgm:prSet phldrT="[Текст]"/>
      <dgm:spPr/>
      <dgm:t>
        <a:bodyPr/>
        <a:lstStyle/>
        <a:p>
          <a:r>
            <a:rPr lang="ru-RU" b="1" i="1" dirty="0" smtClean="0"/>
            <a:t>в Древней Греции добывали огонь фокусируя солнечные лучи при помощи линзы или вогнутого зеркала</a:t>
          </a:r>
          <a:endParaRPr lang="ru-RU" b="1" dirty="0"/>
        </a:p>
      </dgm:t>
    </dgm:pt>
    <dgm:pt modelId="{34E68FA6-17EF-458A-B664-B2080BCABCB5}" type="parTrans" cxnId="{FDE62AB0-E42E-403E-BA29-B198EE1C743E}">
      <dgm:prSet/>
      <dgm:spPr/>
      <dgm:t>
        <a:bodyPr/>
        <a:lstStyle/>
        <a:p>
          <a:endParaRPr lang="ru-RU"/>
        </a:p>
      </dgm:t>
    </dgm:pt>
    <dgm:pt modelId="{45D2B30A-8BE2-46AA-A9F0-E5BA784791D8}" type="sibTrans" cxnId="{FDE62AB0-E42E-403E-BA29-B198EE1C743E}">
      <dgm:prSet/>
      <dgm:spPr/>
      <dgm:t>
        <a:bodyPr/>
        <a:lstStyle/>
        <a:p>
          <a:endParaRPr lang="ru-RU"/>
        </a:p>
      </dgm:t>
    </dgm:pt>
    <dgm:pt modelId="{6E8EC1BD-B8C3-4BDB-861C-D77CD50B7D62}">
      <dgm:prSet phldrT="[Текст]" phldr="1"/>
      <dgm:spPr/>
      <dgm:t>
        <a:bodyPr/>
        <a:lstStyle/>
        <a:p>
          <a:endParaRPr lang="ru-RU" dirty="0"/>
        </a:p>
      </dgm:t>
    </dgm:pt>
    <dgm:pt modelId="{84DF504A-46E4-4051-97FD-6EF670083C79}" type="parTrans" cxnId="{7A051390-735C-4E38-AE9B-AEBC2FF7858B}">
      <dgm:prSet/>
      <dgm:spPr/>
      <dgm:t>
        <a:bodyPr/>
        <a:lstStyle/>
        <a:p>
          <a:endParaRPr lang="ru-RU"/>
        </a:p>
      </dgm:t>
    </dgm:pt>
    <dgm:pt modelId="{2297CB84-81C6-44D0-822D-44F415A92282}" type="sibTrans" cxnId="{7A051390-735C-4E38-AE9B-AEBC2FF7858B}">
      <dgm:prSet/>
      <dgm:spPr/>
      <dgm:t>
        <a:bodyPr/>
        <a:lstStyle/>
        <a:p>
          <a:endParaRPr lang="ru-RU"/>
        </a:p>
      </dgm:t>
    </dgm:pt>
    <dgm:pt modelId="{8EDEB10E-8131-4D7A-9227-36DF11E85FB7}">
      <dgm:prSet phldrT="[Текст]"/>
      <dgm:spPr/>
      <dgm:t>
        <a:bodyPr/>
        <a:lstStyle/>
        <a:p>
          <a:r>
            <a:rPr lang="ru-RU" b="1" i="1" dirty="0" smtClean="0"/>
            <a:t>1823 год – немецкий химик Иоганн Вольфганг Деберейнер (1780 - 1849) изобрел первое "химическое огниво". </a:t>
          </a:r>
          <a:endParaRPr lang="ru-RU" b="1" dirty="0"/>
        </a:p>
      </dgm:t>
    </dgm:pt>
    <dgm:pt modelId="{4942D233-9545-4D9C-9A2B-6BFE259C8A24}" type="parTrans" cxnId="{C8978EA5-8739-4D49-81D3-E7F5784DE200}">
      <dgm:prSet/>
      <dgm:spPr/>
      <dgm:t>
        <a:bodyPr/>
        <a:lstStyle/>
        <a:p>
          <a:endParaRPr lang="ru-RU"/>
        </a:p>
      </dgm:t>
    </dgm:pt>
    <dgm:pt modelId="{FF084FDE-D327-46E6-82EC-07FE7F65A7D0}" type="sibTrans" cxnId="{C8978EA5-8739-4D49-81D3-E7F5784DE200}">
      <dgm:prSet/>
      <dgm:spPr/>
      <dgm:t>
        <a:bodyPr/>
        <a:lstStyle/>
        <a:p>
          <a:endParaRPr lang="ru-RU"/>
        </a:p>
      </dgm:t>
    </dgm:pt>
    <dgm:pt modelId="{1CB16CF6-2F9C-4771-8942-966FA8DB79BB}">
      <dgm:prSet phldrT="[Текст]" phldr="1"/>
      <dgm:spPr/>
      <dgm:t>
        <a:bodyPr/>
        <a:lstStyle/>
        <a:p>
          <a:endParaRPr lang="ru-RU" dirty="0"/>
        </a:p>
      </dgm:t>
    </dgm:pt>
    <dgm:pt modelId="{6CBA2C53-FD41-43A4-9694-72E9AC5FA744}" type="parTrans" cxnId="{36D8DBED-2DE6-4D62-A4C4-312F922B8DCD}">
      <dgm:prSet/>
      <dgm:spPr/>
      <dgm:t>
        <a:bodyPr/>
        <a:lstStyle/>
        <a:p>
          <a:endParaRPr lang="ru-RU"/>
        </a:p>
      </dgm:t>
    </dgm:pt>
    <dgm:pt modelId="{407D60BA-98D1-4DC5-81AA-F1F5279CFE96}" type="sibTrans" cxnId="{36D8DBED-2DE6-4D62-A4C4-312F922B8DCD}">
      <dgm:prSet/>
      <dgm:spPr/>
      <dgm:t>
        <a:bodyPr/>
        <a:lstStyle/>
        <a:p>
          <a:endParaRPr lang="ru-RU"/>
        </a:p>
      </dgm:t>
    </dgm:pt>
    <dgm:pt modelId="{E4AE0519-629F-4823-8CB0-B7F7AD27E9A7}">
      <dgm:prSet phldrT="[Текст]"/>
      <dgm:spPr/>
      <dgm:t>
        <a:bodyPr/>
        <a:lstStyle/>
        <a:p>
          <a:r>
            <a:rPr lang="ru-RU" b="1" i="1" dirty="0" smtClean="0"/>
            <a:t>середина XIX века 1831 год – были изобретены фосфорные спички. Изобретателем спичек был девятнадцатилетний экспериментатор Шарль Сориа. </a:t>
          </a:r>
          <a:endParaRPr lang="ru-RU" b="1" dirty="0"/>
        </a:p>
      </dgm:t>
    </dgm:pt>
    <dgm:pt modelId="{8D4409CB-7A02-46D1-9DDB-8B0A9ECF395D}" type="parTrans" cxnId="{CE99D06A-38A9-45EF-9D85-6052AE23A108}">
      <dgm:prSet/>
      <dgm:spPr/>
      <dgm:t>
        <a:bodyPr/>
        <a:lstStyle/>
        <a:p>
          <a:endParaRPr lang="ru-RU"/>
        </a:p>
      </dgm:t>
    </dgm:pt>
    <dgm:pt modelId="{F7D4E0B9-003B-4FDF-9E00-FD2CA28A959F}" type="sibTrans" cxnId="{CE99D06A-38A9-45EF-9D85-6052AE23A108}">
      <dgm:prSet/>
      <dgm:spPr/>
      <dgm:t>
        <a:bodyPr/>
        <a:lstStyle/>
        <a:p>
          <a:endParaRPr lang="ru-RU"/>
        </a:p>
      </dgm:t>
    </dgm:pt>
    <dgm:pt modelId="{B71E6FEA-9F98-4532-B368-4B354DFF9400}" type="pres">
      <dgm:prSet presAssocID="{4B9B3318-F9CE-4213-ABA6-27D6E2160B8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7222FE-E56D-4D20-A2AB-17FC70A7CB68}" type="pres">
      <dgm:prSet presAssocID="{05C9F75B-E6E8-4FE7-A96A-C1043846D492}" presName="composite" presStyleCnt="0"/>
      <dgm:spPr/>
    </dgm:pt>
    <dgm:pt modelId="{A59C42FF-2244-43AA-B336-FECC77EE995C}" type="pres">
      <dgm:prSet presAssocID="{05C9F75B-E6E8-4FE7-A96A-C1043846D49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B22E1-384E-413B-9A61-D120007B7E45}" type="pres">
      <dgm:prSet presAssocID="{05C9F75B-E6E8-4FE7-A96A-C1043846D492}" presName="descendantText" presStyleLbl="alignAcc1" presStyleIdx="0" presStyleCnt="3" custLinFactNeighborX="-296" custLinFactNeighborY="3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59D86-E774-46CF-BA1F-134B6783FF74}" type="pres">
      <dgm:prSet presAssocID="{0A4C1A4A-F545-4F14-88A2-D8D44620092E}" presName="sp" presStyleCnt="0"/>
      <dgm:spPr/>
    </dgm:pt>
    <dgm:pt modelId="{66344174-5AD4-4197-B6FC-DB5094161758}" type="pres">
      <dgm:prSet presAssocID="{6E8EC1BD-B8C3-4BDB-861C-D77CD50B7D62}" presName="composite" presStyleCnt="0"/>
      <dgm:spPr/>
    </dgm:pt>
    <dgm:pt modelId="{016609FC-36A4-45F1-B025-5AE9FE80DE08}" type="pres">
      <dgm:prSet presAssocID="{6E8EC1BD-B8C3-4BDB-861C-D77CD50B7D6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DC092-B266-46FD-B47F-CC1EAFB62228}" type="pres">
      <dgm:prSet presAssocID="{6E8EC1BD-B8C3-4BDB-861C-D77CD50B7D6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394B6-E225-48FA-AEE7-44D6D956BA3A}" type="pres">
      <dgm:prSet presAssocID="{2297CB84-81C6-44D0-822D-44F415A92282}" presName="sp" presStyleCnt="0"/>
      <dgm:spPr/>
    </dgm:pt>
    <dgm:pt modelId="{18B9DEA4-ABC8-44D9-9F1C-F4B2541A7218}" type="pres">
      <dgm:prSet presAssocID="{1CB16CF6-2F9C-4771-8942-966FA8DB79BB}" presName="composite" presStyleCnt="0"/>
      <dgm:spPr/>
    </dgm:pt>
    <dgm:pt modelId="{B4642330-17E9-4F44-A5AB-079D8219E84A}" type="pres">
      <dgm:prSet presAssocID="{1CB16CF6-2F9C-4771-8942-966FA8DB79B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916DF-426B-4FEF-AB3C-10589A485E63}" type="pres">
      <dgm:prSet presAssocID="{1CB16CF6-2F9C-4771-8942-966FA8DB79B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9A184C-4F84-442F-90A1-F630B4D150FF}" srcId="{4B9B3318-F9CE-4213-ABA6-27D6E2160B8A}" destId="{05C9F75B-E6E8-4FE7-A96A-C1043846D492}" srcOrd="0" destOrd="0" parTransId="{9C345A10-0190-414B-8617-2487360E491E}" sibTransId="{0A4C1A4A-F545-4F14-88A2-D8D44620092E}"/>
    <dgm:cxn modelId="{FDE62AB0-E42E-403E-BA29-B198EE1C743E}" srcId="{05C9F75B-E6E8-4FE7-A96A-C1043846D492}" destId="{B06A8211-A935-468D-9004-E3E79F3D7C57}" srcOrd="0" destOrd="0" parTransId="{34E68FA6-17EF-458A-B664-B2080BCABCB5}" sibTransId="{45D2B30A-8BE2-46AA-A9F0-E5BA784791D8}"/>
    <dgm:cxn modelId="{99B79FA6-B716-4D05-83E3-335F13422E12}" type="presOf" srcId="{8EDEB10E-8131-4D7A-9227-36DF11E85FB7}" destId="{BB5DC092-B266-46FD-B47F-CC1EAFB62228}" srcOrd="0" destOrd="0" presId="urn:microsoft.com/office/officeart/2005/8/layout/chevron2"/>
    <dgm:cxn modelId="{6B42C65B-3A84-41A9-8391-DF4BDFAD7466}" type="presOf" srcId="{B06A8211-A935-468D-9004-E3E79F3D7C57}" destId="{2FFB22E1-384E-413B-9A61-D120007B7E45}" srcOrd="0" destOrd="0" presId="urn:microsoft.com/office/officeart/2005/8/layout/chevron2"/>
    <dgm:cxn modelId="{CE99D06A-38A9-45EF-9D85-6052AE23A108}" srcId="{1CB16CF6-2F9C-4771-8942-966FA8DB79BB}" destId="{E4AE0519-629F-4823-8CB0-B7F7AD27E9A7}" srcOrd="0" destOrd="0" parTransId="{8D4409CB-7A02-46D1-9DDB-8B0A9ECF395D}" sibTransId="{F7D4E0B9-003B-4FDF-9E00-FD2CA28A959F}"/>
    <dgm:cxn modelId="{C8978EA5-8739-4D49-81D3-E7F5784DE200}" srcId="{6E8EC1BD-B8C3-4BDB-861C-D77CD50B7D62}" destId="{8EDEB10E-8131-4D7A-9227-36DF11E85FB7}" srcOrd="0" destOrd="0" parTransId="{4942D233-9545-4D9C-9A2B-6BFE259C8A24}" sibTransId="{FF084FDE-D327-46E6-82EC-07FE7F65A7D0}"/>
    <dgm:cxn modelId="{B1D01038-8DA2-450A-B778-2C43E0FA4CED}" type="presOf" srcId="{1CB16CF6-2F9C-4771-8942-966FA8DB79BB}" destId="{B4642330-17E9-4F44-A5AB-079D8219E84A}" srcOrd="0" destOrd="0" presId="urn:microsoft.com/office/officeart/2005/8/layout/chevron2"/>
    <dgm:cxn modelId="{CDB1F1EF-DC09-4C64-B85D-65A6FC949697}" type="presOf" srcId="{6E8EC1BD-B8C3-4BDB-861C-D77CD50B7D62}" destId="{016609FC-36A4-45F1-B025-5AE9FE80DE08}" srcOrd="0" destOrd="0" presId="urn:microsoft.com/office/officeart/2005/8/layout/chevron2"/>
    <dgm:cxn modelId="{C5C7349D-C32C-46D1-9CBF-09BE7C7E589B}" type="presOf" srcId="{4B9B3318-F9CE-4213-ABA6-27D6E2160B8A}" destId="{B71E6FEA-9F98-4532-B368-4B354DFF9400}" srcOrd="0" destOrd="0" presId="urn:microsoft.com/office/officeart/2005/8/layout/chevron2"/>
    <dgm:cxn modelId="{36D8DBED-2DE6-4D62-A4C4-312F922B8DCD}" srcId="{4B9B3318-F9CE-4213-ABA6-27D6E2160B8A}" destId="{1CB16CF6-2F9C-4771-8942-966FA8DB79BB}" srcOrd="2" destOrd="0" parTransId="{6CBA2C53-FD41-43A4-9694-72E9AC5FA744}" sibTransId="{407D60BA-98D1-4DC5-81AA-F1F5279CFE96}"/>
    <dgm:cxn modelId="{50C238F6-3849-4756-A59E-2C7943D78E7B}" type="presOf" srcId="{05C9F75B-E6E8-4FE7-A96A-C1043846D492}" destId="{A59C42FF-2244-43AA-B336-FECC77EE995C}" srcOrd="0" destOrd="0" presId="urn:microsoft.com/office/officeart/2005/8/layout/chevron2"/>
    <dgm:cxn modelId="{1E0D7E30-1467-46DC-B667-5A662771B03C}" type="presOf" srcId="{E4AE0519-629F-4823-8CB0-B7F7AD27E9A7}" destId="{559916DF-426B-4FEF-AB3C-10589A485E63}" srcOrd="0" destOrd="0" presId="urn:microsoft.com/office/officeart/2005/8/layout/chevron2"/>
    <dgm:cxn modelId="{7A051390-735C-4E38-AE9B-AEBC2FF7858B}" srcId="{4B9B3318-F9CE-4213-ABA6-27D6E2160B8A}" destId="{6E8EC1BD-B8C3-4BDB-861C-D77CD50B7D62}" srcOrd="1" destOrd="0" parTransId="{84DF504A-46E4-4051-97FD-6EF670083C79}" sibTransId="{2297CB84-81C6-44D0-822D-44F415A92282}"/>
    <dgm:cxn modelId="{9706B91A-CBE8-4615-ADF9-F09F4FF365A1}" type="presParOf" srcId="{B71E6FEA-9F98-4532-B368-4B354DFF9400}" destId="{E57222FE-E56D-4D20-A2AB-17FC70A7CB68}" srcOrd="0" destOrd="0" presId="urn:microsoft.com/office/officeart/2005/8/layout/chevron2"/>
    <dgm:cxn modelId="{0771636A-E07D-4924-A2BD-8E65F7A69D90}" type="presParOf" srcId="{E57222FE-E56D-4D20-A2AB-17FC70A7CB68}" destId="{A59C42FF-2244-43AA-B336-FECC77EE995C}" srcOrd="0" destOrd="0" presId="urn:microsoft.com/office/officeart/2005/8/layout/chevron2"/>
    <dgm:cxn modelId="{F32DEDCB-F154-4B3E-A18F-643B85A6B082}" type="presParOf" srcId="{E57222FE-E56D-4D20-A2AB-17FC70A7CB68}" destId="{2FFB22E1-384E-413B-9A61-D120007B7E45}" srcOrd="1" destOrd="0" presId="urn:microsoft.com/office/officeart/2005/8/layout/chevron2"/>
    <dgm:cxn modelId="{E912B016-13E0-46C0-8B81-A86999E2B277}" type="presParOf" srcId="{B71E6FEA-9F98-4532-B368-4B354DFF9400}" destId="{3B659D86-E774-46CF-BA1F-134B6783FF74}" srcOrd="1" destOrd="0" presId="urn:microsoft.com/office/officeart/2005/8/layout/chevron2"/>
    <dgm:cxn modelId="{4887D8B3-D9F3-47B1-9009-BBB0CE5BD2A2}" type="presParOf" srcId="{B71E6FEA-9F98-4532-B368-4B354DFF9400}" destId="{66344174-5AD4-4197-B6FC-DB5094161758}" srcOrd="2" destOrd="0" presId="urn:microsoft.com/office/officeart/2005/8/layout/chevron2"/>
    <dgm:cxn modelId="{494C5345-649F-44BD-BCC3-9EB135B7CE7B}" type="presParOf" srcId="{66344174-5AD4-4197-B6FC-DB5094161758}" destId="{016609FC-36A4-45F1-B025-5AE9FE80DE08}" srcOrd="0" destOrd="0" presId="urn:microsoft.com/office/officeart/2005/8/layout/chevron2"/>
    <dgm:cxn modelId="{04ACCAA8-5479-4ED2-B19D-27AF619D19D9}" type="presParOf" srcId="{66344174-5AD4-4197-B6FC-DB5094161758}" destId="{BB5DC092-B266-46FD-B47F-CC1EAFB62228}" srcOrd="1" destOrd="0" presId="urn:microsoft.com/office/officeart/2005/8/layout/chevron2"/>
    <dgm:cxn modelId="{EF5634D2-3B52-421F-9380-553AEAE00DF3}" type="presParOf" srcId="{B71E6FEA-9F98-4532-B368-4B354DFF9400}" destId="{4E6394B6-E225-48FA-AEE7-44D6D956BA3A}" srcOrd="3" destOrd="0" presId="urn:microsoft.com/office/officeart/2005/8/layout/chevron2"/>
    <dgm:cxn modelId="{1EAC0DF6-EA3E-4743-AD85-352F747BB60C}" type="presParOf" srcId="{B71E6FEA-9F98-4532-B368-4B354DFF9400}" destId="{18B9DEA4-ABC8-44D9-9F1C-F4B2541A7218}" srcOrd="4" destOrd="0" presId="urn:microsoft.com/office/officeart/2005/8/layout/chevron2"/>
    <dgm:cxn modelId="{94FDBDDA-0C99-4924-BA5B-D32549522151}" type="presParOf" srcId="{18B9DEA4-ABC8-44D9-9F1C-F4B2541A7218}" destId="{B4642330-17E9-4F44-A5AB-079D8219E84A}" srcOrd="0" destOrd="0" presId="urn:microsoft.com/office/officeart/2005/8/layout/chevron2"/>
    <dgm:cxn modelId="{3C508F59-0400-4C80-9C9D-3346523DDD69}" type="presParOf" srcId="{18B9DEA4-ABC8-44D9-9F1C-F4B2541A7218}" destId="{559916DF-426B-4FEF-AB3C-10589A485E63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E68ED-1892-453E-86F7-2F92AB068098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0A91C-E0C3-46BC-BAD6-97F25C591C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2AB72E-71CF-4F85-A51B-73DB3EE4D624}" type="slidenum">
              <a:rPr lang="ru-RU"/>
              <a:pPr/>
              <a:t>7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D4ED30-554E-44A7-8895-BC5F7D379F30}" type="slidenum">
              <a:rPr lang="ru-RU"/>
              <a:pPr/>
              <a:t>19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B3F0F-0DE5-429D-B605-9013623833C7}" type="slidenum">
              <a:rPr lang="ru-RU"/>
              <a:pPr/>
              <a:t>24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9E313-5B9A-4FBF-B0DF-E97D59C03A78}" type="slidenum">
              <a:rPr lang="ru-RU"/>
              <a:pPr/>
              <a:t>25</a:t>
            </a:fld>
            <a:endParaRPr lang="ru-RU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05089D-AE18-4892-89E1-794B59377452}" type="slidenum">
              <a:rPr lang="ru-RU"/>
              <a:pPr/>
              <a:t>27</a:t>
            </a:fld>
            <a:endParaRPr lang="ru-RU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BBA5979-FDA0-417D-B193-51148A99845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F00F10C-D1BC-41F9-8DF5-61BC5055686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9%D0%BE%D1%85%D0%B0%D0%BD_%D0%9B%D1%83%D0%BD%D0%B4%D1%81%D1%82%D1%80%D0%B5%D0%BC&amp;action=edit&amp;redlink=1" TargetMode="External"/><Relationship Id="rId2" Type="http://schemas.openxmlformats.org/officeDocument/2006/relationships/hyperlink" Target="http://ru.wikipedia.org/wiki/1855_%D0%B3%D0%BE%D0%B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-\Pictures\&#1101;&#1088;&#1094;&#1075;&#1077;&#1094;&#1086;&#1075;&#1080;&#1085;&#1103;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1898_%D0%B3%D0%BE%D0%B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slide" Target="slide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-\Pictures\456766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-\Pictures\&#1092;&#1086;&#1089;&#1092;&#1086;&#1088;&#1085;&#1099;&#1077;%20&#1073;&#1086;&#1084;&#1073;&#1099;.jpg" TargetMode="Externa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6804" name="Picture 4" descr="CAT3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675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143000"/>
          </a:xfrm>
        </p:spPr>
        <p:txBody>
          <a:bodyPr>
            <a:normAutofit/>
          </a:bodyPr>
          <a:lstStyle/>
          <a:p>
            <a:r>
              <a:rPr lang="ru-RU" sz="4400" b="1" i="1" dirty="0" smtClean="0"/>
              <a:t>Спичка</a:t>
            </a:r>
            <a:endParaRPr lang="ru-RU" sz="4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692696"/>
            <a:ext cx="4464496" cy="535595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Чем же спичка является сегодня?</a:t>
            </a:r>
          </a:p>
          <a:p>
            <a:pPr marL="68580" indent="0">
              <a:buNone/>
            </a:pPr>
            <a:r>
              <a:rPr lang="ru-RU" b="1" dirty="0">
                <a:solidFill>
                  <a:schemeClr val="tx1"/>
                </a:solidFill>
              </a:rPr>
              <a:t>Спичка — палочка (черенок, соломка) из горючего материала, снабжённая на конце зажигательной головкой, служащая для получения открытого огня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marL="6858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66" y="1412776"/>
            <a:ext cx="3150096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85809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30351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i="1" dirty="0" smtClean="0"/>
              <a:t>История</a:t>
            </a:r>
            <a:endParaRPr lang="ru-RU" sz="4400" b="1" i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264062351"/>
              </p:ext>
            </p:extLst>
          </p:nvPr>
        </p:nvGraphicFramePr>
        <p:xfrm>
          <a:off x="827584" y="1373351"/>
          <a:ext cx="7632848" cy="4948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48763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3407279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14" y="764704"/>
            <a:ext cx="3226497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4583011"/>
            <a:ext cx="348364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 smtClean="0"/>
              <a:t>Иоганн Вольфганг</a:t>
            </a:r>
          </a:p>
          <a:p>
            <a:pPr lvl="0"/>
            <a:r>
              <a:rPr lang="ru-RU" sz="2800" b="1" i="1" dirty="0" smtClean="0"/>
              <a:t> Деберейнер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5546933"/>
            <a:ext cx="2331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/>
              <a:t>Шарль Сориа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36971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30351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i="1" dirty="0" smtClean="0"/>
              <a:t>История</a:t>
            </a:r>
            <a:endParaRPr lang="ru-RU" sz="4400" b="1" i="1" dirty="0"/>
          </a:p>
        </p:txBody>
      </p:sp>
      <p:sp>
        <p:nvSpPr>
          <p:cNvPr id="14" name="Нашивка 13"/>
          <p:cNvSpPr/>
          <p:nvPr/>
        </p:nvSpPr>
        <p:spPr>
          <a:xfrm rot="5400000">
            <a:off x="2491029" y="3316575"/>
            <a:ext cx="567240" cy="1512170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25395" y="4582508"/>
            <a:ext cx="4098508" cy="158141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Подобное приспособление называлось "берлинская зажигалка</a:t>
            </a:r>
            <a:r>
              <a:rPr lang="ru-RU" b="1" i="1" dirty="0" smtClean="0">
                <a:solidFill>
                  <a:schemeClr val="tx1"/>
                </a:solidFill>
              </a:rPr>
              <a:t>".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25395" y="1373351"/>
            <a:ext cx="4098508" cy="22716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1" dirty="0">
                <a:solidFill>
                  <a:schemeClr val="tx1"/>
                </a:solidFill>
              </a:rPr>
              <a:t>На смену фосфорным пришли "маленькие спички", изобретенные французским химиком Гюставом Шанселем (1822-1890</a:t>
            </a:r>
            <a:r>
              <a:rPr lang="ru-RU" b="1" i="1" dirty="0" smtClean="0">
                <a:solidFill>
                  <a:schemeClr val="tx1"/>
                </a:solidFill>
              </a:rPr>
              <a:t>).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9" name="Picture 8" descr="берлинская зажигал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4048" y="1356643"/>
            <a:ext cx="3471862" cy="4576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45453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72994"/>
            <a:ext cx="4608512" cy="5112568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i="1" dirty="0"/>
              <a:t>В </a:t>
            </a:r>
            <a:r>
              <a:rPr lang="ru-RU" sz="2600" b="1" i="1" u="sng" dirty="0">
                <a:solidFill>
                  <a:schemeClr val="tx1"/>
                </a:solidFill>
                <a:hlinkClick r:id="rId2" tooltip="1855 год"/>
              </a:rPr>
              <a:t>1855 году</a:t>
            </a:r>
            <a:r>
              <a:rPr lang="ru-RU" sz="2600" b="1" i="1" dirty="0">
                <a:solidFill>
                  <a:schemeClr val="tx1"/>
                </a:solidFill>
              </a:rPr>
              <a:t> шведский химик </a:t>
            </a:r>
            <a:r>
              <a:rPr lang="ru-RU" sz="2600" b="1" i="1" u="sng" dirty="0">
                <a:solidFill>
                  <a:schemeClr val="tx1"/>
                </a:solidFill>
                <a:hlinkClick r:id="rId3" tooltip="Йохан Лундстрем (страница отсутствует)"/>
              </a:rPr>
              <a:t>Йохан Лундстрем</a:t>
            </a:r>
            <a:r>
              <a:rPr lang="ru-RU" sz="2600" b="1" i="1" dirty="0">
                <a:solidFill>
                  <a:schemeClr val="tx1"/>
                </a:solidFill>
              </a:rPr>
              <a:t> нанёс красный фосфор на </a:t>
            </a:r>
            <a:r>
              <a:rPr lang="ru-RU" sz="2600" b="1" i="1" dirty="0"/>
              <a:t>поверхность наждачной бумаги и заменил им же белый фосфор в составе головки спички. Такие спички уже не приносили вреда здоровью, легко зажигались о заранее приготовленную поверхность и практически не самовоспламенялись. Йохан Лундстрем патентует первую «шведскую спичку», дошедшую практически до наших дней. </a:t>
            </a:r>
            <a:r>
              <a:rPr lang="ru-RU" sz="2600" b="1" i="1" dirty="0" smtClean="0"/>
              <a:t>Позднее </a:t>
            </a:r>
            <a:r>
              <a:rPr lang="ru-RU" sz="2600" b="1" i="1" dirty="0"/>
              <a:t>фосфор был полностью выведен из состава головок спичек и оставался только в составе намазки (тёрки).</a:t>
            </a:r>
            <a:endParaRPr lang="ru-RU" sz="2600" b="1" dirty="0"/>
          </a:p>
          <a:p>
            <a:pPr marL="68580" indent="0">
              <a:buNone/>
            </a:pPr>
            <a:endParaRPr lang="ru-RU" sz="2600" b="1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30351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i="1" dirty="0" smtClean="0"/>
              <a:t>Шведские спички</a:t>
            </a:r>
            <a:endParaRPr lang="ru-RU" sz="4400" b="1" i="1" dirty="0"/>
          </a:p>
        </p:txBody>
      </p:sp>
      <p:pic>
        <p:nvPicPr>
          <p:cNvPr id="6" name="Picture 10" descr="1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5450" y="1916832"/>
            <a:ext cx="3503612" cy="396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931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42862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1867 г. от ожогов скончалась итальянская эрцгерцогиня Матильда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которая случайно наступила на спичку, – ее платье было мгновенно охвачено пламенем. В те времена спички были весьма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опасны, так  как зажигались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очень легко, а порой и неожиданно,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них содержался сильно ядовитый белый фосфор.</a:t>
            </a:r>
            <a:endParaRPr lang="ru-RU" sz="2700" dirty="0"/>
          </a:p>
        </p:txBody>
      </p:sp>
      <p:pic>
        <p:nvPicPr>
          <p:cNvPr id="4" name="эрцгецогиня.jpg" descr="C:\Users\-\Pictures\эрцгецогиня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>
          <a:xfrm>
            <a:off x="642910" y="2500306"/>
            <a:ext cx="7858180" cy="4143404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47450" y="571480"/>
            <a:ext cx="7956998" cy="2714644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Сесквисульфидные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спички были изобретены в </a:t>
            </a:r>
            <a:r>
              <a:rPr lang="ru-RU" sz="3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1898 год"/>
              </a:rPr>
              <a:t>1898 году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французскими химиками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Савеном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Каеном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Они производятся в основном в англоязычных странах, главным образом для армейских нужд. Основой довольно сложной композиции головки являются неядовитый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сесквисульфид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фосфора (P</a:t>
            </a:r>
            <a:r>
              <a:rPr lang="ru-RU" sz="3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) и бертолетова соль.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3429000"/>
            <a:ext cx="6120680" cy="2952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47743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338"/>
            <a:ext cx="7024744" cy="842894"/>
          </a:xfrm>
        </p:spPr>
        <p:txBody>
          <a:bodyPr>
            <a:normAutofit/>
          </a:bodyPr>
          <a:lstStyle/>
          <a:p>
            <a:r>
              <a:rPr lang="ru-RU" sz="3600" b="1" i="1" dirty="0"/>
              <a:t>Рекламные спички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124744"/>
            <a:ext cx="3926811" cy="468052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Рекламные спички с фирменной символикой являются сегодня необходимым атрибутом 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ресторанов и т.д., а также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проведении выставок, презентаций и других торжественных мероприятий.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774" y="188639"/>
            <a:ext cx="3384376" cy="3414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7" y="3717032"/>
            <a:ext cx="451313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445618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4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5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024744" cy="1143000"/>
          </a:xfrm>
        </p:spPr>
        <p:txBody>
          <a:bodyPr>
            <a:normAutofit/>
          </a:bodyPr>
          <a:lstStyle/>
          <a:p>
            <a:r>
              <a:rPr lang="ru-RU" sz="3600" b="1" i="1" dirty="0"/>
              <a:t>Сувенирные спички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196752"/>
            <a:ext cx="4032448" cy="5232644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сувенирные спички в этом случае, выполняют двоякую роль, являясь сувениром "на вынос" с одной стороны, и в то же время несут на себе рекламную информацию о вашей компании, которая находится постоянно перед глазами человека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Matchboxe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268760"/>
            <a:ext cx="4176464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89031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6080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Открытие фосфора</a:t>
            </a:r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4392612" cy="5399087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cs typeface="Times New Roman" pitchFamily="18" charset="0"/>
              </a:rPr>
              <a:t>Гамбургский алхимик</a:t>
            </a:r>
            <a:endParaRPr lang="ru-RU" b="1" dirty="0"/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err="1">
                <a:cs typeface="Times New Roman" pitchFamily="18" charset="0"/>
              </a:rPr>
              <a:t>Хеннинг</a:t>
            </a:r>
            <a:r>
              <a:rPr lang="ru-RU" b="1" dirty="0">
                <a:cs typeface="Times New Roman" pitchFamily="18" charset="0"/>
              </a:rPr>
              <a:t> </a:t>
            </a:r>
            <a:r>
              <a:rPr lang="ru-RU" b="1" dirty="0" err="1">
                <a:cs typeface="Times New Roman" pitchFamily="18" charset="0"/>
              </a:rPr>
              <a:t>Бранд</a:t>
            </a:r>
            <a:endParaRPr lang="ru-RU" b="1" dirty="0"/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endParaRPr lang="ru-RU" b="1" dirty="0"/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1669 год</a:t>
            </a:r>
            <a:endParaRPr lang="ru-RU" b="1" dirty="0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800" dirty="0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800" dirty="0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800" dirty="0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chemeClr val="bg2"/>
                </a:solidFill>
                <a:latin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</a:rPr>
              <a:t>«Фосфор» - </a:t>
            </a: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</a:rPr>
              <a:t>	от греческого «светоносный»</a:t>
            </a:r>
          </a:p>
        </p:txBody>
      </p:sp>
      <p:pic>
        <p:nvPicPr>
          <p:cNvPr id="16396" name="Picture 1036" descr="Р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052513"/>
            <a:ext cx="3875087" cy="561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88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Графический диктант ( ∩ да, − нет)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вариант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–NH</a:t>
            </a:r>
            <a:r>
              <a:rPr lang="ru-RU" sz="2400" b="1" u="sng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вариант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 HNO</a:t>
            </a:r>
            <a:r>
              <a:rPr lang="ru-RU" sz="2400" b="1" u="sng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1.Хорошо растворяется в воде. 2. Легкий газ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резким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запахом. 3. Бесцветная жидкость с резким удушливым запахом. 4. Восстановитель. 5. Реагирует с металлами специфически. 6. Является сильным окислителем. 7.Изменяет окраску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малиновый цвет. 8. При вдыхании этого вещества происходит рефлекторное возбуждение или торможение дыхательного центра. 9. Соли этого вещества являются азотными удобрениями. 10. В середине 17 века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Глаубер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предложил получать это вещество из селитры действием на нее H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Этот метод описан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Жюль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Верном в «Таинственном острове».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186766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Фосфор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7752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фосфор белый, черный, красный 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аллотропных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формы есть.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белый: это яд опасный.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Слегка нагреешь – вспыхнет весь.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 был назван «светоносным»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то, что в полной темноте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 испускает белый фосфор,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воздушной находясь среде.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Известен людям фосфор красный,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спички зажигают все.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составе смеси безопасной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есть на каждом коробке.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Запомним: в спичечной головке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Смесь серы с солью Бертолле.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7752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чиркнем спичкой о коробку,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вмиг окажемся в тепле: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6P + 5KCLO3 = 3P2O5 + 5KCl.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природе мы в свободном виде,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Конечно, фосфор не найдем.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извлечь из фосфорита (Ca3(PO4)2)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химическим путем.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Фосфат и уголь измельчают,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Добавив кварцевый песок.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печах смесь сильно нагревают,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Используя электроток: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Ca3(PO4)2 + 5С + 3SiO2 = 3CaSiO3 + 2P + 5CO2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 Фосфор – неметалл»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Line 6"/>
          <p:cNvSpPr>
            <a:spLocks noChangeShapeType="1"/>
          </p:cNvSpPr>
          <p:nvPr/>
        </p:nvSpPr>
        <p:spPr bwMode="auto">
          <a:xfrm flipH="1">
            <a:off x="4139952" y="1772816"/>
            <a:ext cx="863600" cy="0"/>
          </a:xfrm>
          <a:prstGeom prst="line">
            <a:avLst/>
          </a:prstGeom>
          <a:noFill/>
          <a:ln w="19050">
            <a:solidFill>
              <a:srgbClr val="05330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4067944" y="1412776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560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°C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1619672" y="1916832"/>
            <a:ext cx="1295400" cy="48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500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°C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В атм. СО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 flipH="1">
            <a:off x="1835696" y="1700808"/>
            <a:ext cx="935038" cy="0"/>
          </a:xfrm>
          <a:prstGeom prst="line">
            <a:avLst/>
          </a:prstGeom>
          <a:noFill/>
          <a:ln w="19050">
            <a:solidFill>
              <a:srgbClr val="05330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auto">
          <a:xfrm>
            <a:off x="1835696" y="1844824"/>
            <a:ext cx="935038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>
            <a:off x="1835696" y="2636912"/>
            <a:ext cx="3095625" cy="0"/>
          </a:xfrm>
          <a:prstGeom prst="line">
            <a:avLst/>
          </a:prstGeom>
          <a:noFill/>
          <a:ln w="19050">
            <a:solidFill>
              <a:srgbClr val="05330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6228184" y="1700808"/>
            <a:ext cx="1152128" cy="0"/>
          </a:xfrm>
          <a:prstGeom prst="line">
            <a:avLst/>
          </a:prstGeom>
          <a:noFill/>
          <a:ln w="19050">
            <a:solidFill>
              <a:srgbClr val="05330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Rectangle 13"/>
          <p:cNvSpPr>
            <a:spLocks noChangeArrowheads="1"/>
          </p:cNvSpPr>
          <p:nvPr/>
        </p:nvSpPr>
        <p:spPr bwMode="auto">
          <a:xfrm>
            <a:off x="6228184" y="1268760"/>
            <a:ext cx="922047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 b="1" dirty="0">
                <a:solidFill>
                  <a:srgbClr val="0000FF"/>
                </a:solidFill>
                <a:latin typeface="Comic Sans MS" pitchFamily="66" charset="0"/>
              </a:rPr>
              <a:t>            </a:t>
            </a: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10</a:t>
            </a:r>
          </a:p>
          <a:p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8,3·10 Па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15372" name="Text Box 14"/>
          <p:cNvSpPr txBox="1">
            <a:spLocks noChangeArrowheads="1"/>
          </p:cNvSpPr>
          <p:nvPr/>
        </p:nvSpPr>
        <p:spPr bwMode="auto">
          <a:xfrm>
            <a:off x="1547664" y="1268760"/>
            <a:ext cx="14398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t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без доступа воздуха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5373" name="Text Box 15"/>
          <p:cNvSpPr txBox="1">
            <a:spLocks noChangeArrowheads="1"/>
          </p:cNvSpPr>
          <p:nvPr/>
        </p:nvSpPr>
        <p:spPr bwMode="auto">
          <a:xfrm>
            <a:off x="251520" y="2636912"/>
            <a:ext cx="1584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P4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2771800" y="2636912"/>
            <a:ext cx="1584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(P4)n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375" name="Text Box 17"/>
          <p:cNvSpPr txBox="1">
            <a:spLocks noChangeArrowheads="1"/>
          </p:cNvSpPr>
          <p:nvPr/>
        </p:nvSpPr>
        <p:spPr bwMode="auto">
          <a:xfrm>
            <a:off x="4788024" y="2564904"/>
            <a:ext cx="1584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(P)n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376" name="Text Box 18"/>
          <p:cNvSpPr txBox="1">
            <a:spLocks noChangeArrowheads="1"/>
          </p:cNvSpPr>
          <p:nvPr/>
        </p:nvSpPr>
        <p:spPr bwMode="auto">
          <a:xfrm>
            <a:off x="7164288" y="2564904"/>
            <a:ext cx="1584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(P)n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379" name="Rectangle 22"/>
          <p:cNvSpPr>
            <a:spLocks noChangeArrowheads="1"/>
          </p:cNvSpPr>
          <p:nvPr/>
        </p:nvSpPr>
        <p:spPr bwMode="auto">
          <a:xfrm>
            <a:off x="4788024" y="4077072"/>
            <a:ext cx="168507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t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1600" b="1" dirty="0" err="1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пл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=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1000 °С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el-GR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Ρ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= 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2690 кг/м³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Не светится</a:t>
            </a:r>
          </a:p>
          <a:p>
            <a:pPr algn="ctr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Не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растворяется в </a:t>
            </a:r>
          </a:p>
          <a:p>
            <a:pPr algn="ctr"/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сероуглероде</a:t>
            </a:r>
            <a:endParaRPr lang="ru-RU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Проводит </a:t>
            </a:r>
            <a:r>
              <a:rPr lang="ru-RU" sz="1600" b="1" dirty="0" err="1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эл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ток</a:t>
            </a:r>
          </a:p>
        </p:txBody>
      </p:sp>
      <p:sp>
        <p:nvSpPr>
          <p:cNvPr id="15380" name="Rectangle 23"/>
          <p:cNvSpPr>
            <a:spLocks noChangeArrowheads="1"/>
          </p:cNvSpPr>
          <p:nvPr/>
        </p:nvSpPr>
        <p:spPr bwMode="auto">
          <a:xfrm>
            <a:off x="7175298" y="3954691"/>
            <a:ext cx="1511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l-GR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Ρ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= 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3830 кг/м³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Не светится</a:t>
            </a:r>
          </a:p>
          <a:p>
            <a:pPr algn="ctr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Проводит </a:t>
            </a:r>
            <a:r>
              <a:rPr lang="ru-RU" sz="1600" b="1" dirty="0" err="1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эл.ток</a:t>
            </a:r>
            <a:endParaRPr lang="ru-RU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39552" y="188640"/>
            <a:ext cx="8229600" cy="86409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Аллотропные</a:t>
            </a: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модификации фосфора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2530" name="Picture 2" descr="Персональный сайт - Тайна Фосфора"/>
          <p:cNvPicPr>
            <a:picLocks noChangeAspect="1" noChangeArrowheads="1"/>
          </p:cNvPicPr>
          <p:nvPr/>
        </p:nvPicPr>
        <p:blipFill>
          <a:blip r:embed="rId2" cstate="print"/>
          <a:srcRect r="76240" b="10260"/>
          <a:stretch>
            <a:fillRect/>
          </a:stretch>
        </p:blipFill>
        <p:spPr bwMode="auto">
          <a:xfrm>
            <a:off x="611560" y="1196752"/>
            <a:ext cx="936104" cy="1440159"/>
          </a:xfrm>
          <a:prstGeom prst="rect">
            <a:avLst/>
          </a:prstGeom>
          <a:noFill/>
        </p:spPr>
      </p:pic>
      <p:pic>
        <p:nvPicPr>
          <p:cNvPr id="24" name="Picture 2" descr="Персональный сайт - Тайна Фосфора"/>
          <p:cNvPicPr>
            <a:picLocks noChangeAspect="1" noChangeArrowheads="1"/>
          </p:cNvPicPr>
          <p:nvPr/>
        </p:nvPicPr>
        <p:blipFill>
          <a:blip r:embed="rId2" cstate="print"/>
          <a:srcRect l="77759" b="10260"/>
          <a:stretch>
            <a:fillRect/>
          </a:stretch>
        </p:blipFill>
        <p:spPr bwMode="auto">
          <a:xfrm>
            <a:off x="7560060" y="1268760"/>
            <a:ext cx="853805" cy="1368152"/>
          </a:xfrm>
          <a:prstGeom prst="rect">
            <a:avLst/>
          </a:prstGeom>
          <a:noFill/>
        </p:spPr>
      </p:pic>
      <p:pic>
        <p:nvPicPr>
          <p:cNvPr id="25" name="Picture 2" descr="Персональный сайт - Тайна Фосфора"/>
          <p:cNvPicPr>
            <a:picLocks noChangeAspect="1" noChangeArrowheads="1"/>
          </p:cNvPicPr>
          <p:nvPr/>
        </p:nvPicPr>
        <p:blipFill>
          <a:blip r:embed="rId2" cstate="print"/>
          <a:srcRect l="51839" r="23321" b="10260"/>
          <a:stretch>
            <a:fillRect/>
          </a:stretch>
        </p:blipFill>
        <p:spPr bwMode="auto">
          <a:xfrm>
            <a:off x="5076056" y="1268760"/>
            <a:ext cx="938286" cy="1346237"/>
          </a:xfrm>
          <a:prstGeom prst="rect">
            <a:avLst/>
          </a:prstGeom>
          <a:noFill/>
        </p:spPr>
      </p:pic>
      <p:pic>
        <p:nvPicPr>
          <p:cNvPr id="26" name="Picture 2" descr="Персональный сайт - Тайна Фосфора"/>
          <p:cNvPicPr>
            <a:picLocks noChangeAspect="1" noChangeArrowheads="1"/>
          </p:cNvPicPr>
          <p:nvPr/>
        </p:nvPicPr>
        <p:blipFill>
          <a:blip r:embed="rId2" cstate="print"/>
          <a:srcRect l="24840" r="49240" b="10260"/>
          <a:stretch>
            <a:fillRect/>
          </a:stretch>
        </p:blipFill>
        <p:spPr bwMode="auto">
          <a:xfrm>
            <a:off x="3059832" y="1268760"/>
            <a:ext cx="935534" cy="1296144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611560" y="836712"/>
            <a:ext cx="8638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Белый                       Красный               Черный                Металлический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7" name="Picture 4" descr="аллотропные модификации"/>
          <p:cNvPicPr>
            <a:picLocks noChangeAspect="1" noChangeArrowheads="1"/>
          </p:cNvPicPr>
          <p:nvPr/>
        </p:nvPicPr>
        <p:blipFill>
          <a:blip r:embed="rId3" cstate="print"/>
          <a:srcRect l="80926" t="49885" r="2038" b="27096"/>
          <a:stretch>
            <a:fillRect/>
          </a:stretch>
        </p:blipFill>
        <p:spPr bwMode="auto">
          <a:xfrm>
            <a:off x="7452320" y="2996952"/>
            <a:ext cx="112012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" descr="аллотропные модификации"/>
          <p:cNvPicPr>
            <a:picLocks noChangeAspect="1" noChangeArrowheads="1"/>
          </p:cNvPicPr>
          <p:nvPr/>
        </p:nvPicPr>
        <p:blipFill>
          <a:blip r:embed="rId3" cstate="print"/>
          <a:srcRect l="52716" t="49885" r="21729" b="27096"/>
          <a:stretch>
            <a:fillRect/>
          </a:stretch>
        </p:blipFill>
        <p:spPr bwMode="auto">
          <a:xfrm>
            <a:off x="4788024" y="2996952"/>
            <a:ext cx="1656184" cy="99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 descr="аллотропные модификации"/>
          <p:cNvPicPr>
            <a:picLocks noChangeAspect="1" noChangeArrowheads="1"/>
          </p:cNvPicPr>
          <p:nvPr/>
        </p:nvPicPr>
        <p:blipFill>
          <a:blip r:embed="rId3" cstate="print"/>
          <a:srcRect l="22804" t="49885" r="50790" b="27096"/>
          <a:stretch>
            <a:fillRect/>
          </a:stretch>
        </p:blipFill>
        <p:spPr bwMode="auto">
          <a:xfrm>
            <a:off x="2555776" y="2996952"/>
            <a:ext cx="1800200" cy="104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 descr="аллотропные модификации"/>
          <p:cNvPicPr>
            <a:picLocks noChangeAspect="1" noChangeArrowheads="1"/>
          </p:cNvPicPr>
          <p:nvPr/>
        </p:nvPicPr>
        <p:blipFill>
          <a:blip r:embed="rId3" cstate="print"/>
          <a:srcRect l="4262" t="49885" r="81555" b="27096"/>
          <a:stretch>
            <a:fillRect/>
          </a:stretch>
        </p:blipFill>
        <p:spPr bwMode="auto">
          <a:xfrm>
            <a:off x="539552" y="2996952"/>
            <a:ext cx="864096" cy="93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179512" y="3933056"/>
            <a:ext cx="20162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err="1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Т</a:t>
            </a:r>
            <a:r>
              <a:rPr lang="ru-RU" sz="1600" b="1" i="1" baseline="-25000" dirty="0" err="1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пл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=44,1</a:t>
            </a:r>
            <a:r>
              <a:rPr lang="ru-RU" sz="1600" b="1" i="1" baseline="300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0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С, Т</a:t>
            </a:r>
            <a:r>
              <a:rPr lang="ru-RU" sz="1600" b="1" i="1" baseline="-250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кип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=275 </a:t>
            </a:r>
            <a:r>
              <a:rPr lang="ru-RU" sz="1600" b="1" i="1" baseline="30000" dirty="0" err="1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о</a:t>
            </a:r>
            <a:r>
              <a:rPr lang="ru-RU" sz="1600" b="1" i="1" dirty="0" err="1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, мягкое, бесцветное, воскообразное вещество </a:t>
            </a: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орошо растворимое в сероуглероде и ряде других органических растворителях. Ядовит, воспламеняется на воздухе, светится в темноте. </a:t>
            </a:r>
            <a:endParaRPr lang="ru-RU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339752" y="4005064"/>
            <a:ext cx="23042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Красный кристаллический или аморфный порошок, не ядовит. Загорается на воздухе только при поджигании.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t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пл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=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240 °С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el-GR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Ρ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=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2400 кг/м³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Не светится</a:t>
            </a:r>
          </a:p>
          <a:p>
            <a:pPr algn="ctr"/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Растворяется только</a:t>
            </a:r>
          </a:p>
          <a:p>
            <a:pPr algn="ctr"/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в </a:t>
            </a:r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трибромиде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фосфора</a:t>
            </a:r>
          </a:p>
          <a:p>
            <a:pPr algn="ctr"/>
            <a:endParaRPr lang="ru-RU" sz="1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3" name="Line 10"/>
          <p:cNvSpPr>
            <a:spLocks noChangeShapeType="1"/>
          </p:cNvSpPr>
          <p:nvPr/>
        </p:nvSpPr>
        <p:spPr bwMode="auto">
          <a:xfrm>
            <a:off x="4211960" y="1988840"/>
            <a:ext cx="791022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1960" y="1988840"/>
            <a:ext cx="6976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220°С </a:t>
            </a: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108 Па 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“...Да! Это была собака, огромная, черная, как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смоль... Ни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чьем воспаленном мозгу не могло возникнуть видение более страшное, более омерзительное, чем это адское существо, выскочившее на нас из тумана... Страшный пес, величиной с молодую львицу. Его огромная пасть все еще светилась голубоватым пламенем, глубоко сидящие дикие глаза были обведены огненными кругами. Я дотронулся до этой светящейся головы и, отняв руку, увидел, что мои пальцы тоже засветились в темноте. Фосфор, – сказал я”.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85786" y="5214950"/>
            <a:ext cx="7731156" cy="14922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Из какого произведения этот отрывок? Вот в какой неприятной истории оказался замешан элемент №15. Но могло ли быть такое в действительности, имеет ли фосфор такие свойства, прав ли был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А.Конан-Дойл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pic>
        <p:nvPicPr>
          <p:cNvPr id="7181" name="Picture 13" descr="Рисьь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4813"/>
            <a:ext cx="5956317" cy="4758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476250"/>
            <a:ext cx="2592388" cy="32400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Войска США</a:t>
            </a:r>
            <a:endParaRPr lang="ru-RU" sz="2800" b="1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использовали фосфорные</a:t>
            </a: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Бомбы</a:t>
            </a: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 Ираке,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2004 г.</a:t>
            </a:r>
            <a:r>
              <a:rPr lang="ru-RU" sz="2800"/>
              <a:t> </a:t>
            </a:r>
          </a:p>
        </p:txBody>
      </p:sp>
      <p:pic>
        <p:nvPicPr>
          <p:cNvPr id="11270" name="Picture 6" descr="Ирак Фосфор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3943350"/>
            <a:ext cx="4191000" cy="2914650"/>
          </a:xfrm>
          <a:noFill/>
          <a:ln/>
        </p:spPr>
      </p:pic>
      <p:pic>
        <p:nvPicPr>
          <p:cNvPr id="11274" name="Picture 10" descr="soldat_a умен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571480"/>
            <a:ext cx="3124200" cy="3124200"/>
          </a:xfrm>
          <a:prstGeom prst="rect">
            <a:avLst/>
          </a:prstGeom>
          <a:noFill/>
        </p:spPr>
      </p:pic>
      <p:pic>
        <p:nvPicPr>
          <p:cNvPr id="11276" name="i-main-pic" descr="Картинка 40 из 1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22275"/>
            <a:ext cx="403225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 descr="прим фосф бомбв ливан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3933825"/>
            <a:ext cx="4248150" cy="2846388"/>
          </a:xfrm>
          <a:prstGeom prst="rect">
            <a:avLst/>
          </a:prstGeom>
          <a:noFill/>
        </p:spPr>
      </p:pic>
      <p:sp>
        <p:nvSpPr>
          <p:cNvPr id="11278" name="AutoShape 1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783638" y="6597650"/>
            <a:ext cx="360362" cy="260350"/>
          </a:xfrm>
          <a:prstGeom prst="rightArrow">
            <a:avLst>
              <a:gd name="adj1" fmla="val 50000"/>
              <a:gd name="adj2" fmla="val 346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Использование фосфорных бомб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456766.jpg" descr="C:\Users\-\Pictures\456766.jpg"/>
          <p:cNvPicPr>
            <a:picLocks noGrp="1" noChangeAspect="1"/>
          </p:cNvPicPr>
          <p:nvPr>
            <p:ph sz="half" idx="1"/>
          </p:nvPr>
        </p:nvPicPr>
        <p:blipFill>
          <a:blip r:embed="rId2" r:link="rId3"/>
          <a:stretch>
            <a:fillRect/>
          </a:stretch>
        </p:blipFill>
        <p:spPr>
          <a:xfrm>
            <a:off x="214282" y="1000108"/>
            <a:ext cx="4286280" cy="4214842"/>
          </a:xfrm>
        </p:spPr>
      </p:pic>
      <p:pic>
        <p:nvPicPr>
          <p:cNvPr id="7" name="фосфорные бомбы.jpg" descr="C:\Users\-\Pictures\фосфорные бомбы.jpg"/>
          <p:cNvPicPr>
            <a:picLocks noGrp="1" noChangeAspect="1"/>
          </p:cNvPicPr>
          <p:nvPr>
            <p:ph sz="half" idx="2"/>
          </p:nvPr>
        </p:nvPicPr>
        <p:blipFill>
          <a:blip r:embed="rId4" r:link="rId5"/>
          <a:stretch>
            <a:fillRect/>
          </a:stretch>
        </p:blipFill>
        <p:spPr>
          <a:xfrm>
            <a:off x="4500562" y="1000108"/>
            <a:ext cx="4500594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5716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</a:rPr>
              <a:t>Физиологическое действие 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</a:rPr>
              <a:t>белого фосфора</a:t>
            </a:r>
          </a:p>
        </p:txBody>
      </p:sp>
      <p:pic>
        <p:nvPicPr>
          <p:cNvPr id="89091" name="Picture 3" descr="фосфор в док тек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9138"/>
            <a:ext cx="3063875" cy="3168650"/>
          </a:xfrm>
          <a:prstGeom prst="rect">
            <a:avLst/>
          </a:prstGeom>
          <a:noFill/>
        </p:spPr>
      </p:pic>
      <p:pic>
        <p:nvPicPr>
          <p:cNvPr id="89092" name="i-main-pic" descr="Картинка 51 из 1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250" y="2060575"/>
            <a:ext cx="2952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6335713" y="5084763"/>
            <a:ext cx="2808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</a:rPr>
              <a:t>Результат  </a:t>
            </a:r>
            <a:r>
              <a:rPr lang="ru-RU" sz="2000" b="1">
                <a:latin typeface="Times New Roman" pitchFamily="18" charset="0"/>
              </a:rPr>
              <a:t>применения</a:t>
            </a:r>
            <a:r>
              <a:rPr lang="ru-RU" sz="2000">
                <a:latin typeface="Times New Roman" pitchFamily="18" charset="0"/>
              </a:rPr>
              <a:t> чрезмерного количества </a:t>
            </a:r>
            <a:r>
              <a:rPr lang="ru-RU" sz="2000" b="1">
                <a:latin typeface="Times New Roman" pitchFamily="18" charset="0"/>
              </a:rPr>
              <a:t>фосфора</a:t>
            </a:r>
            <a:r>
              <a:rPr lang="ru-RU"/>
              <a:t> 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0" y="5089525"/>
            <a:ext cx="3276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Появление лягушек с уродствами -результат </a:t>
            </a:r>
            <a:r>
              <a:rPr lang="ru-RU" sz="2000" b="1">
                <a:latin typeface="Times New Roman" pitchFamily="18" charset="0"/>
              </a:rPr>
              <a:t>применения</a:t>
            </a:r>
            <a:r>
              <a:rPr lang="ru-RU" sz="2000">
                <a:latin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</a:rPr>
              <a:t>фосфорных</a:t>
            </a:r>
            <a:r>
              <a:rPr lang="ru-RU" sz="2000">
                <a:latin typeface="Times New Roman" pitchFamily="18" charset="0"/>
              </a:rPr>
              <a:t> удобрений, которые смываются в реки и пруды</a:t>
            </a:r>
            <a:r>
              <a:rPr lang="ru-RU"/>
              <a:t>, </a:t>
            </a:r>
          </a:p>
        </p:txBody>
      </p:sp>
      <p:pic>
        <p:nvPicPr>
          <p:cNvPr id="89095" name="Picture 7" descr="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1916113"/>
            <a:ext cx="2808288" cy="3673475"/>
          </a:xfrm>
          <a:prstGeom prst="rect">
            <a:avLst/>
          </a:prstGeom>
          <a:noFill/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3492500" y="5734050"/>
            <a:ext cx="2428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</a:rPr>
              <a:t>Фосфорный </a:t>
            </a:r>
            <a:r>
              <a:rPr lang="ru-RU" sz="2000" b="1">
                <a:latin typeface="Times New Roman" pitchFamily="18" charset="0"/>
              </a:rPr>
              <a:t>некроз</a:t>
            </a:r>
            <a:r>
              <a:rPr lang="ru-RU" sz="2000">
                <a:latin typeface="Times New Roman" pitchFamily="18" charset="0"/>
              </a:rPr>
              <a:t> – поражение челюстей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Выполните 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606103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Уровень В</a:t>
            </a:r>
            <a:br>
              <a:rPr lang="ru-RU" dirty="0" smtClean="0"/>
            </a:br>
            <a:r>
              <a:rPr lang="ru-RU" dirty="0" smtClean="0"/>
              <a:t>1.Фосфор проявляет низшую степень окисления в соединениях: </a:t>
            </a:r>
            <a:br>
              <a:rPr lang="ru-RU" dirty="0" smtClean="0"/>
            </a:br>
            <a:r>
              <a:rPr lang="ru-RU" dirty="0" smtClean="0"/>
              <a:t>а) P2O5; б) Ca3P2; в) Na3PO4. </a:t>
            </a:r>
            <a:br>
              <a:rPr lang="ru-RU" dirty="0" smtClean="0"/>
            </a:br>
            <a:r>
              <a:rPr lang="ru-RU" dirty="0" smtClean="0"/>
              <a:t>2. Какой вид фосфора отвечает формуле P4 </a:t>
            </a:r>
            <a:br>
              <a:rPr lang="ru-RU" dirty="0" smtClean="0"/>
            </a:br>
            <a:r>
              <a:rPr lang="ru-RU" dirty="0" smtClean="0"/>
              <a:t>а) белый, б) красный, в) чёрный. </a:t>
            </a:r>
            <a:br>
              <a:rPr lang="ru-RU" dirty="0" smtClean="0"/>
            </a:br>
            <a:r>
              <a:rPr lang="ru-RU" dirty="0" smtClean="0"/>
              <a:t>3. В реакции 4P+5O2= 2P2O5 восстановителем является: </a:t>
            </a:r>
            <a:br>
              <a:rPr lang="ru-RU" dirty="0" smtClean="0"/>
            </a:br>
            <a:r>
              <a:rPr lang="ru-RU" dirty="0" smtClean="0"/>
              <a:t>а) P2O5; б) O2; в) P. </a:t>
            </a:r>
            <a:br>
              <a:rPr lang="ru-RU" dirty="0" smtClean="0"/>
            </a:br>
            <a:r>
              <a:rPr lang="ru-RU" dirty="0" smtClean="0"/>
              <a:t>5.Восстановительные свойства сильнее выражены у: </a:t>
            </a:r>
            <a:br>
              <a:rPr lang="ru-RU" dirty="0" smtClean="0"/>
            </a:br>
            <a:r>
              <a:rPr lang="ru-RU" dirty="0" smtClean="0"/>
              <a:t>а) </a:t>
            </a:r>
            <a:r>
              <a:rPr lang="ru-RU" dirty="0" err="1" smtClean="0"/>
              <a:t>Cl</a:t>
            </a:r>
            <a:r>
              <a:rPr lang="ru-RU" dirty="0" smtClean="0"/>
              <a:t>; б) P; в) N.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613246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Уровень </a:t>
            </a:r>
            <a:r>
              <a:rPr lang="ru-RU" dirty="0" smtClean="0"/>
              <a:t>А </a:t>
            </a:r>
            <a:endParaRPr lang="ru-RU" dirty="0" smtClean="0"/>
          </a:p>
          <a:p>
            <a:r>
              <a:rPr lang="ru-RU" dirty="0" smtClean="0"/>
              <a:t>1.Определите степень окисления фосфора в соединении Mg</a:t>
            </a:r>
            <a:r>
              <a:rPr lang="ru-RU" baseline="-25000" dirty="0" smtClean="0"/>
              <a:t>3</a:t>
            </a:r>
            <a:r>
              <a:rPr lang="ru-RU" dirty="0" smtClean="0"/>
              <a:t>P</a:t>
            </a:r>
            <a:r>
              <a:rPr lang="ru-RU" baseline="-25000" dirty="0" smtClean="0"/>
              <a:t>2</a:t>
            </a:r>
            <a:r>
              <a:rPr lang="ru-RU" dirty="0" smtClean="0"/>
              <a:t>  </a:t>
            </a:r>
          </a:p>
          <a:p>
            <a:r>
              <a:rPr lang="ru-RU" dirty="0" smtClean="0"/>
              <a:t>2. У фосфора….. </a:t>
            </a:r>
            <a:r>
              <a:rPr lang="ru-RU" dirty="0" err="1" smtClean="0"/>
              <a:t>аллотропных</a:t>
            </a:r>
            <a:r>
              <a:rPr lang="ru-RU" dirty="0" smtClean="0"/>
              <a:t> модификаций</a:t>
            </a:r>
          </a:p>
          <a:p>
            <a:r>
              <a:rPr lang="ru-RU" dirty="0" smtClean="0"/>
              <a:t>а)две б)три в) четыре г) пять</a:t>
            </a:r>
          </a:p>
          <a:p>
            <a:r>
              <a:rPr lang="ru-RU" dirty="0" smtClean="0"/>
              <a:t>3. У фосфора….. </a:t>
            </a:r>
            <a:r>
              <a:rPr lang="ru-RU" dirty="0" err="1" smtClean="0"/>
              <a:t>аллотропных</a:t>
            </a:r>
            <a:r>
              <a:rPr lang="ru-RU" dirty="0" smtClean="0"/>
              <a:t> модификаций</a:t>
            </a:r>
          </a:p>
          <a:p>
            <a:r>
              <a:rPr lang="ru-RU" dirty="0" smtClean="0"/>
              <a:t>а)две б)три в) четыре г) пять</a:t>
            </a:r>
          </a:p>
          <a:p>
            <a:r>
              <a:rPr lang="ru-RU" dirty="0" smtClean="0"/>
              <a:t>4. Причина свечения белого фосфора….</a:t>
            </a:r>
          </a:p>
          <a:p>
            <a:r>
              <a:rPr lang="ru-RU" dirty="0" smtClean="0"/>
              <a:t>а)изменение агрегатного состояния вещества</a:t>
            </a:r>
          </a:p>
          <a:p>
            <a:r>
              <a:rPr lang="ru-RU" dirty="0" smtClean="0"/>
              <a:t>б) химическое явление в) физическое явление</a:t>
            </a:r>
          </a:p>
          <a:p>
            <a:r>
              <a:rPr lang="ru-RU" dirty="0" smtClean="0"/>
              <a:t>5. В состав спичек входит: а)Р красный б) Р белый в) Р черный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Уровень 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§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упр. № 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Уровень В</a:t>
            </a:r>
          </a:p>
          <a:p>
            <a:pPr marL="624078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§ 27</a:t>
            </a:r>
          </a:p>
          <a:p>
            <a:pPr marL="624078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составить характеристику химического элемента ФОСФОРА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Рассмотреть реакцию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6P + 5KCLO3 = 3P2O5 + 5KCl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с точки зрения ОВР</a:t>
            </a:r>
          </a:p>
          <a:p>
            <a:pPr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Ответы к графическому диктан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396682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вариант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∩∩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_∩_ _ _∩_∩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∩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_∩ _ ∩∩_ _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∩∩</a:t>
            </a:r>
          </a:p>
          <a:p>
            <a:pPr>
              <a:buNone/>
            </a:pPr>
            <a:r>
              <a:rPr lang="ru-RU" sz="3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r>
              <a:rPr lang="en-US" sz="3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«0» ошибок – 5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«1-3» ошибки – 4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«4-5» ошибок – 3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Более 5 ошибок - 2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1.Какое значение для тебя имеют знания и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умения, полученные на уроке: □.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Важны ;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О. Очень важны; ∆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.Не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важны.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2.Как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ты оцениваешь знания, полученные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сегодня ? Δ.Неосознанные; □.Осознанные; О Глубокие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3. С каким настроением ты изучал этот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материал?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∆.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Неинтересно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; □.Не очень; О. Интересно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Как оцениваешь свою деятельность? Δ.Удовлетворит.; □. Хорошо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; 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Отлично.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5. Как оцениваешь деятельность партнера, группы? ∆. Удовлетворит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□.Хорошо; О. Отлично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Соотнесите понятия и определения понятий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5"/>
          <a:ext cx="8472518" cy="64330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97592"/>
                <a:gridCol w="6074926"/>
              </a:tblGrid>
              <a:tr h="10021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Окислитель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А.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Простые вещества, образованные атомами одного химического элемента и имеющими разную кристаллическую решетку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5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Восстановитель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Б.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Максимальное количество электронов, которое может принять атом химического элемента для завершения внешнего валентного уровня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5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Аллотропные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модификации</a:t>
                      </a:r>
                    </a:p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Атом химического элемента, принимающего электрон и понижающий свою степень окисления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544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Неметалл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Атом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элемента, на последнем уровне которого от 4 до 7 электронов и имеющий относительно малый радиус атома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544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Высшая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степень окисления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Атом химического элемента, отдающего электрон и повышающий свою степень окисления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544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Низшая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степень окисления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Е.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Максимальное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электронов, которое может отдать атом элемента с валентного уровня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Ответы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Д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Г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Б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Тема урока «Фосфор»</a:t>
            </a:r>
            <a:b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6543692" cy="102711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урока: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229600" cy="52886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</a:rPr>
              <a:t>Дать характеристику химическому элементу фосфор; </a:t>
            </a:r>
            <a:endParaRPr lang="ru-RU" sz="3200" dirty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</a:rPr>
              <a:t>Изучить свойства фосфора как простого вещества; </a:t>
            </a:r>
            <a:endParaRPr lang="ru-RU" sz="3200" dirty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</a:rPr>
              <a:t>повторить зависимость свойств вещества от его состава и строения;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Таблица «Состав спичек</a:t>
            </a:r>
            <a:r>
              <a:rPr lang="ru-RU" dirty="0" smtClean="0"/>
              <a:t>»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68"/>
          <a:ext cx="8229600" cy="5713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615217">
                <a:tc gridSpan="3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Состав головки спички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Состав намазки («тёрки»)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Бертолетова соль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KClO</a:t>
                      </a:r>
                      <a:r>
                        <a:rPr lang="ru-RU" sz="2000" b="1" baseline="-25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46,5 %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антимонит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Sb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41,8 %</a:t>
                      </a:r>
                    </a:p>
                  </a:txBody>
                  <a:tcPr marL="68580" marR="68580" marT="0" marB="0"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Стекло молотое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SiO</a:t>
                      </a:r>
                      <a:r>
                        <a:rPr lang="ru-RU" sz="20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17,2 %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Фосфор( красный)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30,8 %</a:t>
                      </a:r>
                    </a:p>
                  </a:txBody>
                  <a:tcPr marL="68580" marR="68580" marT="0" marB="0"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Свинцовый сурик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Pb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15,3 %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Железный сурик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Fe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12,8 %</a:t>
                      </a:r>
                    </a:p>
                  </a:txBody>
                  <a:tcPr marL="68580" marR="68580" marT="0" marB="0"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Костный клей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11,5 %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Костный клей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6,7 %</a:t>
                      </a:r>
                    </a:p>
                  </a:txBody>
                  <a:tcPr marL="68580" marR="68580" marT="0" marB="0"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4,2 %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Стекло молотое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SiO</a:t>
                      </a:r>
                      <a:r>
                        <a:rPr lang="ru-RU" sz="20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3,8 %</a:t>
                      </a:r>
                    </a:p>
                  </a:txBody>
                  <a:tcPr marL="68580" marR="68580" marT="0" marB="0"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Белила цинковые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3,8 %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Мел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CaCO</a:t>
                      </a:r>
                      <a:r>
                        <a:rPr lang="ru-RU" sz="20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2,6 %</a:t>
                      </a:r>
                    </a:p>
                  </a:txBody>
                  <a:tcPr marL="68580" marR="68580" marT="0" marB="0"/>
                </a:tc>
              </a:tr>
              <a:tr h="728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Дихромат калия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Cr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r>
                        <a:rPr lang="ru-RU" sz="2000" baseline="-25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1,5 %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Белила цинковые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ZnO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1,5 %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5" y="428605"/>
            <a:ext cx="4213131" cy="38289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Тема:</a:t>
            </a:r>
          </a:p>
          <a:p>
            <a:r>
              <a:rPr lang="ru-RU" sz="3200" b="1" dirty="0" smtClean="0">
                <a:solidFill>
                  <a:srgbClr val="FFC000"/>
                </a:solidFill>
              </a:rPr>
              <a:t>«История возникновения спички»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19" y="159443"/>
            <a:ext cx="3859892" cy="2894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62" y="3284985"/>
            <a:ext cx="3824249" cy="3258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288017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217</TotalTime>
  <Words>911</Words>
  <PresentationFormat>Экран (4:3)</PresentationFormat>
  <Paragraphs>202</Paragraphs>
  <Slides>31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Городская</vt:lpstr>
      <vt:lpstr>Слайд 1</vt:lpstr>
      <vt:lpstr>Слайд 2</vt:lpstr>
      <vt:lpstr>Ответы к графическому диктанту</vt:lpstr>
      <vt:lpstr>Соотнесите понятия и определения понятий</vt:lpstr>
      <vt:lpstr>Слайд 5</vt:lpstr>
      <vt:lpstr>Тема урока «Фосфор» </vt:lpstr>
      <vt:lpstr>Цели урока: </vt:lpstr>
      <vt:lpstr>Таблица «Состав спичек»  </vt:lpstr>
      <vt:lpstr>Слайд 9</vt:lpstr>
      <vt:lpstr>Спичка</vt:lpstr>
      <vt:lpstr>Слайд 11</vt:lpstr>
      <vt:lpstr>Слайд 12</vt:lpstr>
      <vt:lpstr>Слайд 13</vt:lpstr>
      <vt:lpstr>Слайд 14</vt:lpstr>
      <vt:lpstr>    В 1867 г. от ожогов скончалась итальянская эрцгерцогиня Матильда, которая случайно наступила на спичку, – ее платье было мгновенно охвачено пламенем. В те времена спички были весьма опасны, так  как зажигались они очень легко, а порой и неожиданно, и в них содержался сильно ядовитый белый фосфор.</vt:lpstr>
      <vt:lpstr>Слайд 16</vt:lpstr>
      <vt:lpstr>Рекламные спички</vt:lpstr>
      <vt:lpstr>Сувенирные спички</vt:lpstr>
      <vt:lpstr>Открытие фосфора</vt:lpstr>
      <vt:lpstr>Фосфор </vt:lpstr>
      <vt:lpstr>Слайд 21</vt:lpstr>
      <vt:lpstr>Слайд 22</vt:lpstr>
      <vt:lpstr>Слайд 23</vt:lpstr>
      <vt:lpstr>Слайд 24</vt:lpstr>
      <vt:lpstr>Слайд 25</vt:lpstr>
      <vt:lpstr>Использование фосфорных бомб</vt:lpstr>
      <vt:lpstr>Физиологическое действие  белого фосфора</vt:lpstr>
      <vt:lpstr>Выполните тест</vt:lpstr>
      <vt:lpstr>Домашнее задание</vt:lpstr>
      <vt:lpstr>РЕФЛЕКСИЯ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40</cp:revision>
  <dcterms:created xsi:type="dcterms:W3CDTF">2015-02-23T23:23:44Z</dcterms:created>
  <dcterms:modified xsi:type="dcterms:W3CDTF">2015-02-25T00:50:42Z</dcterms:modified>
</cp:coreProperties>
</file>