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3" r:id="rId3"/>
    <p:sldId id="304" r:id="rId4"/>
    <p:sldId id="294" r:id="rId5"/>
    <p:sldId id="313" r:id="rId6"/>
    <p:sldId id="314" r:id="rId7"/>
    <p:sldId id="331" r:id="rId8"/>
    <p:sldId id="316" r:id="rId9"/>
    <p:sldId id="311" r:id="rId10"/>
    <p:sldId id="328" r:id="rId11"/>
    <p:sldId id="310" r:id="rId12"/>
    <p:sldId id="327" r:id="rId13"/>
    <p:sldId id="329" r:id="rId14"/>
    <p:sldId id="322" r:id="rId15"/>
    <p:sldId id="325" r:id="rId16"/>
    <p:sldId id="260" r:id="rId1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300"/>
    <a:srgbClr val="669900"/>
    <a:srgbClr val="114711"/>
    <a:srgbClr val="F262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79" autoAdjust="0"/>
  </p:normalViewPr>
  <p:slideViewPr>
    <p:cSldViewPr>
      <p:cViewPr>
        <p:scale>
          <a:sx n="60" d="100"/>
          <a:sy n="60" d="100"/>
        </p:scale>
        <p:origin x="-86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jpe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B2A86940-081E-48DB-8CAB-DF814D7D685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3C358B8-C4EF-4BA8-85F9-440F161C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2D2AB7DB-DB07-4317-BAAD-B6B07EABFE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8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310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8310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55FBE6E1-0711-4CDB-8BC4-FCE7F776B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59350" cy="37195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0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FEE369-B17E-415F-98EE-7FDDCD37652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3688D-7FC9-4BA0-B578-B7531E332FD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DAA8C-AAF3-4A7F-B059-C7F78B2193E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B3538-8710-4100-8DF9-948EA1620D0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27BB0-9E80-4888-A581-902EB3FFB15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23207-F186-4FAF-8957-3F33C5B83DA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2EE7-729C-488E-9EDD-CDB7058CD9E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64534-A4CF-41AF-8CCA-EF9EA7A229B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D19E1-18FA-4D35-938A-C024DE3CFAA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0BB25-BD47-4283-B8B7-5AC1052EB66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D7D1C-4CF7-41B4-ABC6-A99C8BD62CF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D089CE8-7A6A-44F7-9E85-61048C1E60A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6;&#1085;&#1090;&#1088;&#1086;&#1083;&#1100;&#1085;&#1072;&#1103;%20&#1088;&#1072;&#1073;&#1086;&#1090;&#1072;%20&#8470;1%20&#1087;&#1086;%20&#1092;&#1080;&#1079;&#1080;&#1082;&#1077;%208%20&#1082;&#1083;&#1072;&#1089;&#1089;.do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6;&#1085;&#1090;&#1088;&#1086;&#1083;&#1100;&#1085;&#1072;&#1103;%20&#1088;&#1072;&#1073;&#1086;&#1090;&#1072;%20&#8470;1%20&#1087;&#1086;%20&#1084;&#1072;&#1090;&#1077;&#1084;&#1072;&#1090;&#1080;&#1082;&#1077;%2010&#1041;%20&#1082;&#1083;&#1072;&#1089;&#1089;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5257800"/>
            <a:ext cx="6553200" cy="990600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Шатилова Н.Н.</a:t>
            </a:r>
          </a:p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ГМО учителей математики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25января 2018 год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09600" y="1447800"/>
            <a:ext cx="81534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НОВЫЕ ПОДХОДЫ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 СИСТЕМЕ ОЦЕНИВАНИЯ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предметных </a:t>
            </a:r>
            <a:r>
              <a:rPr lang="ru-RU" sz="3600" b="1" kern="1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результатов обучения</a:t>
            </a:r>
            <a:endParaRPr lang="ru-RU" sz="3600" b="1" kern="10" dirty="0" smtClean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rgbClr val="F262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при переходе на ФГОС</a:t>
            </a:r>
            <a:endParaRPr lang="ru-RU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rgbClr val="F262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5800" y="1066800"/>
          <a:ext cx="7543800" cy="442709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667000"/>
                <a:gridCol w="2438400"/>
                <a:gridCol w="2438400"/>
              </a:tblGrid>
              <a:tr h="122724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Этап урока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Оценка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(отметьте свой вариант)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0356" marR="60356" marT="30178" marB="3017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82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«Верю - не верю»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Могу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объяснить ответы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Затрудняюсь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с объяснением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</a:tr>
              <a:tr h="70415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Опорный конспект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Могу пересказать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Трудно запомнить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</a:tr>
              <a:tr h="56332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Вывод формулы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Понимаю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Не всё понятно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</a:tr>
              <a:tr h="58344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 Решение </a:t>
                      </a: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задач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Решил самостоятельно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Не всё понятно</a:t>
                      </a:r>
                      <a:endParaRPr kumimoji="0" lang="ru-RU" sz="2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5267" marR="45267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34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 самооценки ученика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класса_____________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(ФИ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447800"/>
          <a:ext cx="7391400" cy="1948520"/>
        </p:xfrm>
        <a:graphic>
          <a:graphicData uri="http://schemas.openxmlformats.org/drawingml/2006/table">
            <a:tbl>
              <a:tblPr/>
              <a:tblGrid>
                <a:gridCol w="4602192"/>
                <a:gridCol w="2789208"/>
              </a:tblGrid>
              <a:tr h="68664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>Этап урока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800"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2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kern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Повторение «Верю –не верю»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</a:t>
                      </a:r>
                      <a:r>
                        <a:rPr lang="ru-RU" sz="2400" b="1" kern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Доказательство теоремы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Решение задач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7200" y="3505200"/>
          <a:ext cx="8382000" cy="3049524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0">
                <a:tc>
                  <a:txBody>
                    <a:bodyPr/>
                    <a:lstStyle/>
                    <a:p>
                      <a:pPr marL="952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52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kern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Оцените сегодняшний </a:t>
                      </a:r>
                      <a:r>
                        <a:rPr lang="ru-RU" sz="2000" b="1" u="sng" kern="1800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урок:   </a:t>
                      </a:r>
                      <a:r>
                        <a:rPr lang="ru-RU" sz="2000" b="1" kern="1800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 </a:t>
                      </a:r>
                      <a:r>
                        <a:rPr lang="ru-RU" sz="2000" b="1" kern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нет, 1 – да.</a:t>
                      </a:r>
                      <a:r>
                        <a:rPr lang="ru-RU" sz="20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000" b="1" kern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Вам было интересно на уроке? _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узнали что-нибудь новое на уроке? _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Был ли доступен изучавшийся материал? _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его поняли? _ 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Готовы ли вы работать над материалом на следующих уроках? _</a:t>
                      </a:r>
                      <a:endParaRPr lang="ru-RU" sz="2400" b="1" dirty="0">
                        <a:solidFill>
                          <a:schemeClr val="accent4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81000" y="565666"/>
            <a:ext cx="83820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 самооценки ученика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__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класса_____________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sz="4800" b="1" dirty="0" smtClean="0">
                <a:solidFill>
                  <a:srgbClr val="FFFFFF"/>
                </a:solidFill>
                <a:hlinkClick r:id="rId2" action="ppaction://hlinkfile"/>
              </a:rPr>
              <a:t>КРИТЕРИАЛЬНОЕ ОЦЕНИВАНИЕ </a:t>
            </a:r>
            <a:r>
              <a:rPr lang="ru-RU" sz="6000" b="1" dirty="0" smtClean="0">
                <a:solidFill>
                  <a:srgbClr val="FFFFFF"/>
                </a:solidFill>
              </a:rPr>
              <a:t/>
            </a:r>
            <a:br>
              <a:rPr lang="ru-RU" sz="6000" b="1" dirty="0" smtClean="0">
                <a:solidFill>
                  <a:srgbClr val="FFFFFF"/>
                </a:solidFill>
              </a:rPr>
            </a:br>
            <a:r>
              <a:rPr lang="ru-RU" sz="4000" b="1" dirty="0" smtClean="0">
                <a:solidFill>
                  <a:srgbClr val="FFFFFF"/>
                </a:solidFill>
              </a:rPr>
              <a:t/>
            </a:r>
            <a:br>
              <a:rPr lang="ru-RU" sz="4000" b="1" dirty="0" smtClean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362200"/>
            <a:ext cx="4114800" cy="10668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FF"/>
                </a:solidFill>
              </a:rPr>
              <a:t>ФОРМИРУЮЩЕЕ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800600" y="2362200"/>
            <a:ext cx="4114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ИТОГОВОЕ</a:t>
            </a:r>
            <a:endParaRPr kumimoji="0" lang="ru-RU" sz="3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09600" y="3429000"/>
            <a:ext cx="8229600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4800" b="1" kern="0" dirty="0" smtClean="0">
                <a:solidFill>
                  <a:srgbClr val="FFFFFF"/>
                </a:solidFill>
                <a:latin typeface="+mj-lt"/>
                <a:ea typeface="+mj-ea"/>
                <a:cs typeface="+mj-cs"/>
                <a:hlinkClick r:id="rId2" action="ppaction://hlinkfile"/>
              </a:rPr>
              <a:t>ФОРМИРУЮЩЕЕ оценивание</a:t>
            </a:r>
          </a:p>
          <a:p>
            <a:pPr>
              <a:defRPr/>
            </a:pPr>
            <a:r>
              <a:rPr lang="ru-RU" sz="4800" b="1" kern="0" dirty="0" smtClean="0">
                <a:solidFill>
                  <a:srgbClr val="FFFFFF"/>
                </a:solidFill>
                <a:latin typeface="+mj-lt"/>
                <a:ea typeface="+mj-ea"/>
                <a:cs typeface="+mj-cs"/>
                <a:hlinkClick r:id="rId2" action="ppaction://hlinkfile"/>
              </a:rPr>
              <a:t>- «оценивание для обучения»</a:t>
            </a:r>
            <a:endParaRPr lang="ru-RU" sz="4800" b="1" kern="0" dirty="0">
              <a:solidFill>
                <a:srgbClr val="FFFFFF"/>
              </a:solidFill>
              <a:latin typeface="+mj-lt"/>
              <a:ea typeface="+mj-ea"/>
              <a:cs typeface="+mj-cs"/>
              <a:hlinkClick r:id="rId2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Методика «Недельные отчёты»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Чему я научился за эту неделю?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Какие вопросы остались для меня 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неясными?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Какие вопросы я задал бы ученикам, если бы я был учителем, чтобы проверить, поняли ли они материал?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 Тренировка в письменной коммуникации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Методика «Составление тестов»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урок - получение Д.З.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урок – сбор Д.З. и обсуждение вопросов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урок – проверочная работа по вопросам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 критерии оценивания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Стимулирование самостоятельного изучения теоретического материала.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09600" y="685800"/>
            <a:ext cx="81534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Нужно, чтобы дети,</a:t>
            </a:r>
          </a:p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 возможности ,</a:t>
            </a:r>
          </a:p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учились самостоятельно,</a:t>
            </a:r>
          </a:p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 учитель руководил</a:t>
            </a:r>
          </a:p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этим самостоятельным процессом</a:t>
            </a:r>
          </a:p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и давал для него материал </a:t>
            </a:r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4495800" y="5334000"/>
            <a:ext cx="2970213" cy="519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К.Д.Ушинский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ФГОС: </a:t>
            </a:r>
            <a:br>
              <a:rPr lang="ru-RU" b="1" dirty="0" smtClean="0"/>
            </a:br>
            <a:r>
              <a:rPr lang="ru-RU" sz="2800" b="1" dirty="0" smtClean="0">
                <a:solidFill>
                  <a:srgbClr val="003300"/>
                </a:solidFill>
              </a:rPr>
              <a:t>ФОРМИРОВАНИЕ ОСНОВ </a:t>
            </a:r>
            <a:br>
              <a:rPr lang="ru-RU" sz="2800" b="1" dirty="0" smtClean="0">
                <a:solidFill>
                  <a:srgbClr val="003300"/>
                </a:solidFill>
              </a:rPr>
            </a:br>
            <a:r>
              <a:rPr lang="ru-RU" sz="2800" b="1" dirty="0" smtClean="0">
                <a:solidFill>
                  <a:srgbClr val="003300"/>
                </a:solidFill>
              </a:rPr>
              <a:t>УМЕНИЯ УЧИТЬСЯ  И  СПОСОБНОСТИ К ОРГАНИЗАЦИИ СВОЕЙ ДЕЯТЕЛЬНОСТИ</a:t>
            </a:r>
            <a:endParaRPr lang="ru-RU" sz="2800" b="1" u="sng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92525"/>
          </a:xfrm>
        </p:spPr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ru-RU" sz="4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 оценивания:</a:t>
            </a:r>
          </a:p>
          <a:p>
            <a:pPr>
              <a:spcBef>
                <a:spcPct val="0"/>
              </a:spcBef>
              <a:buNone/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Развить умения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проверять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контролировать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устанавливать ошибки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находить пути устранения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</a:t>
            </a:r>
            <a:br>
              <a:rPr lang="ru-RU" b="1" dirty="0" smtClean="0"/>
            </a:br>
            <a:r>
              <a:rPr lang="ru-RU" b="1" dirty="0" smtClean="0"/>
              <a:t>новой системы оценивания: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Постоянный процесс</a:t>
            </a:r>
          </a:p>
          <a:p>
            <a:pPr>
              <a:spcBef>
                <a:spcPct val="0"/>
              </a:spcBef>
            </a:pPr>
            <a:r>
              <a:rPr lang="ru-RU" sz="4200" b="1" u="sng" dirty="0" err="1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Критериальный</a:t>
            </a:r>
            <a:r>
              <a:rPr lang="ru-RU" sz="4200" b="1" u="sng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 процесс</a:t>
            </a:r>
          </a:p>
          <a:p>
            <a:pPr>
              <a:spcBef>
                <a:spcPct val="0"/>
              </a:spcBef>
            </a:pPr>
            <a:r>
              <a:rPr lang="ru-RU" sz="40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Оцениваются только результаты  и  процесс, но не личность</a:t>
            </a:r>
            <a:endParaRPr lang="ru-RU" sz="4200" b="1" dirty="0" smtClean="0">
              <a:solidFill>
                <a:srgbClr val="003300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ru-RU" sz="4200" b="1" u="sng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Самооценка</a:t>
            </a: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 до оценки учителя</a:t>
            </a:r>
            <a:endParaRPr lang="ru-RU" sz="4200" b="1" dirty="0">
              <a:solidFill>
                <a:srgbClr val="0033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09600" y="4302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КРИТ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6699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ЕР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ИАЛЬНЫЙ</a:t>
            </a:r>
            <a:b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</a:b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подход оценивания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4800" b="1" kern="0" dirty="0" smtClean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4800" b="1" kern="0" dirty="0" smtClean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304800"/>
          <a:ext cx="8458200" cy="5861684"/>
        </p:xfrm>
        <a:graphic>
          <a:graphicData uri="http://schemas.openxmlformats.org/drawingml/2006/table">
            <a:tbl>
              <a:tblPr/>
              <a:tblGrid>
                <a:gridCol w="7620000"/>
                <a:gridCol w="838200"/>
              </a:tblGrid>
              <a:tr h="457199">
                <a:tc>
                  <a:txBody>
                    <a:bodyPr/>
                    <a:lstStyle/>
                    <a:p>
                      <a:pPr marL="457200" indent="-3619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«Верю – не верю»</a:t>
                      </a:r>
                      <a:endParaRPr lang="ru-RU" sz="40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Calibri"/>
                          <a:ea typeface="Times New Roman"/>
                          <a:cs typeface="Times New Roman"/>
                        </a:rPr>
                        <a:t>+/-</a:t>
                      </a:r>
                      <a:endParaRPr lang="ru-RU" sz="3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727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536575" algn="l"/>
                        </a:tabLst>
                      </a:pPr>
                      <a:r>
                        <a:rPr lang="ru-RU" sz="2400" b="1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1. Через две точки пространства проходит только одна плоскость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13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  Если две прямые в пространстве не пересекаются, то они скрещивающиеся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299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Две плоскости в пространстве могут  не иметь   </a:t>
                      </a:r>
                    </a:p>
                    <a:p>
                      <a:pPr marL="441325" indent="-44132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общих точек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13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 Две прямые в пространстве всегда лежат в одной плоскости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874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 Если три прямые попарно пересекаются, то они лежат в одной плоскости.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13">
                <a:tc>
                  <a:txBody>
                    <a:bodyPr/>
                    <a:lstStyle/>
                    <a:p>
                      <a:pPr marL="441325" indent="-44132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Через одну прямую в пространстве можно провести бесчисленное множество плоскостей.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9200" y="152400"/>
            <a:ext cx="2971800" cy="17912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kern="18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Критерии:</a:t>
            </a:r>
            <a:endParaRPr lang="ru-RU" sz="2400" dirty="0" smtClean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kern="18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«3» - 3 верных</a:t>
            </a:r>
            <a:endParaRPr lang="ru-RU" sz="2400" dirty="0" smtClean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kern="18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«4» - 4-5 верных</a:t>
            </a:r>
            <a:endParaRPr lang="ru-RU" sz="2400" dirty="0" smtClean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kern="1800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«5» - 6 верных</a:t>
            </a:r>
            <a:endParaRPr lang="ru-RU" sz="2400" dirty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Ответы и критерии оценивания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7467600" cy="5398008"/>
        </p:xfrm>
        <a:graphic>
          <a:graphicData uri="http://schemas.openxmlformats.org/drawingml/2006/table">
            <a:tbl>
              <a:tblPr/>
              <a:tblGrid>
                <a:gridCol w="992637"/>
                <a:gridCol w="6474963"/>
              </a:tblGrid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kern="1800" dirty="0">
                          <a:latin typeface="Times New Roman"/>
                          <a:ea typeface="Times New Roman"/>
                          <a:cs typeface="Times New Roman"/>
                        </a:rPr>
                        <a:t>+/-</a:t>
                      </a:r>
                      <a:endParaRPr lang="ru-RU" sz="2800" b="1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kern="1800" dirty="0">
                          <a:latin typeface="+mn-lt"/>
                          <a:ea typeface="Times New Roman"/>
                          <a:cs typeface="Times New Roman"/>
                        </a:rPr>
                        <a:t>-   ( </a:t>
                      </a:r>
                      <a:r>
                        <a:rPr lang="ru-RU" sz="2800" b="1" u="none" kern="1800" dirty="0" smtClean="0">
                          <a:latin typeface="+mn-lt"/>
                          <a:ea typeface="Times New Roman"/>
                          <a:cs typeface="Times New Roman"/>
                        </a:rPr>
                        <a:t>бесчисленное множество)</a:t>
                      </a:r>
                      <a:endParaRPr lang="ru-RU" sz="2800" b="1" u="none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kern="1800" dirty="0" smtClean="0"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2800" b="1" u="none" kern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  (или параллельные)</a:t>
                      </a:r>
                      <a:endParaRPr lang="ru-RU" sz="2800" b="1" u="none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kern="1800" dirty="0">
                          <a:latin typeface="+mn-lt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ru-RU" sz="2800" b="1" u="none" kern="1800" dirty="0" smtClean="0">
                          <a:latin typeface="+mn-lt"/>
                          <a:ea typeface="Times New Roman"/>
                          <a:cs typeface="Times New Roman"/>
                        </a:rPr>
                        <a:t>  (параллельные)</a:t>
                      </a:r>
                      <a:endParaRPr lang="ru-RU" sz="2800" b="1" u="none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-   (кроме скрещивающихся)</a:t>
                      </a:r>
                      <a:endParaRPr lang="ru-RU" sz="2800" b="1" u="none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kern="1800" dirty="0" smtClean="0">
                          <a:latin typeface="+mn-lt"/>
                          <a:ea typeface="Times New Roman"/>
                          <a:cs typeface="Times New Roman"/>
                        </a:rPr>
                        <a:t>+  (по</a:t>
                      </a:r>
                      <a:r>
                        <a:rPr lang="ru-RU" sz="2800" b="1" u="none" kern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А</a:t>
                      </a:r>
                      <a:r>
                        <a:rPr lang="ru-RU" sz="2800" b="1" u="none" kern="1800" baseline="-25000" dirty="0" smtClean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u="none" kern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, А</a:t>
                      </a:r>
                      <a:r>
                        <a:rPr lang="ru-RU" sz="2800" b="1" u="none" kern="1800" baseline="-25000" dirty="0" smtClean="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u="none" kern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ru-RU" sz="2800" b="1" u="none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u="none" kern="1800" dirty="0" smtClean="0">
                          <a:latin typeface="+mn-lt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u="none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Критерии: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«3» - 3 верных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«4» - 4-5 верных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«5» - 6 верных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571479"/>
          <a:ext cx="8858312" cy="626145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07508"/>
                <a:gridCol w="6636292"/>
                <a:gridCol w="857256"/>
                <a:gridCol w="857256"/>
              </a:tblGrid>
              <a:tr h="3433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№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ВОПРОС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ВЕРНОЕ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НЕВЕРНОЕ</a:t>
                      </a:r>
                      <a:endParaRPr kumimoji="0" lang="ru-RU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</a:tr>
              <a:tr h="84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 Если квадратное уравнение не имеет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 действительных корней, то его дискриминант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 меньше нуля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</a:tr>
              <a:tr h="813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Если дискриминант больше нуля, то уравнение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</a:rPr>
                        <a:t> не может иметь корень равный нулю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</a:tr>
              <a:tr h="1148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Если уравнение имеет два действительных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корня: один положительный, другой -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отрицательный, то дискриминант больше нуля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</a:tr>
              <a:tr h="1928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Если выражение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можно представить в виде квадрата двучлена,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то уравнение                          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всегда имеет  два совпавших  корня.</a:t>
                      </a: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</a:tr>
              <a:tr h="5478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Дискриминант неполного квадратного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уравнения может быть больше 0, равен 0 и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меньше 0</a:t>
                      </a: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4600"/>
                    </a:solidFill>
                  </a:tcPr>
                </a:tc>
              </a:tr>
            </a:tbl>
          </a:graphicData>
        </a:graphic>
      </p:graphicFrame>
      <p:sp>
        <p:nvSpPr>
          <p:cNvPr id="11308" name="Заголовок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«ВЕРНЫЕ И НЕВЕРНЫЕ УТВЕРЖДЕНИЯ» 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81000"/>
            <a:ext cx="406720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+mj-lt"/>
              </a:rPr>
              <a:t>«5» </a:t>
            </a:r>
            <a:r>
              <a:rPr lang="ru-RU" sz="2400" b="1" dirty="0">
                <a:solidFill>
                  <a:srgbClr val="004600"/>
                </a:solidFill>
                <a:latin typeface="+mj-lt"/>
              </a:rPr>
              <a:t>- </a:t>
            </a:r>
            <a:r>
              <a:rPr lang="ru-RU" sz="2400" b="1" dirty="0" smtClean="0">
                <a:solidFill>
                  <a:srgbClr val="004600"/>
                </a:solidFill>
                <a:latin typeface="+mj-lt"/>
              </a:rPr>
              <a:t> 5 </a:t>
            </a:r>
            <a:r>
              <a:rPr lang="ru-RU" sz="2400" b="1" dirty="0">
                <a:solidFill>
                  <a:srgbClr val="004600"/>
                </a:solidFill>
                <a:latin typeface="+mj-lt"/>
              </a:rPr>
              <a:t>правильных ответов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«4» </a:t>
            </a:r>
            <a:r>
              <a:rPr lang="ru-RU" sz="2400" b="1" dirty="0" smtClean="0">
                <a:solidFill>
                  <a:srgbClr val="004600"/>
                </a:solidFill>
                <a:latin typeface="+mj-lt"/>
              </a:rPr>
              <a:t>-  4 правильных ответа</a:t>
            </a:r>
          </a:p>
        </p:txBody>
      </p:sp>
      <p:graphicFrame>
        <p:nvGraphicFramePr>
          <p:cNvPr id="2052" name="Object 4" descr="Пергамент"/>
          <p:cNvGraphicFramePr>
            <a:graphicFrameLocks noChangeAspect="1"/>
          </p:cNvGraphicFramePr>
          <p:nvPr/>
        </p:nvGraphicFramePr>
        <p:xfrm>
          <a:off x="3143240" y="4214818"/>
          <a:ext cx="2364307" cy="387350"/>
        </p:xfrm>
        <a:graphic>
          <a:graphicData uri="http://schemas.openxmlformats.org/presentationml/2006/ole">
            <p:oleObj spid="_x0000_s1026" name="Формула" r:id="rId3" imgW="749160" imgH="203040" progId="Equation.3">
              <p:embed/>
            </p:oleObj>
          </a:graphicData>
        </a:graphic>
      </p:graphicFrame>
      <p:graphicFrame>
        <p:nvGraphicFramePr>
          <p:cNvPr id="2054" name="Object 6" descr="Пергамент"/>
          <p:cNvGraphicFramePr>
            <a:graphicFrameLocks noChangeAspect="1"/>
          </p:cNvGraphicFramePr>
          <p:nvPr/>
        </p:nvGraphicFramePr>
        <p:xfrm>
          <a:off x="2643174" y="5000636"/>
          <a:ext cx="3440111" cy="431881"/>
        </p:xfrm>
        <a:graphic>
          <a:graphicData uri="http://schemas.openxmlformats.org/presentationml/2006/ole">
            <p:oleObj spid="_x0000_s1027" name="Формула" r:id="rId4" imgW="977760" imgH="2030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00958" y="928670"/>
            <a:ext cx="428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+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86776" y="1928802"/>
            <a:ext cx="428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+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0958" y="2857496"/>
            <a:ext cx="428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+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2396" y="4500570"/>
            <a:ext cx="428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+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72396" y="5750004"/>
            <a:ext cx="428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+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/>
          </p:nvPr>
        </p:nvSpPr>
        <p:spPr>
          <a:xfrm>
            <a:off x="380999" y="185738"/>
            <a:ext cx="7772401" cy="1801812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Задача.</a:t>
            </a: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</a:rPr>
              <a:t>Какое давление производит на пол мальчик массой 40 кг, если общая площадь подошв его ботинок, соприкасающихся с полом, равна 200 см</a:t>
            </a:r>
            <a:r>
              <a:rPr lang="ru-RU" sz="2800" b="1" baseline="30000" dirty="0" smtClean="0">
                <a:solidFill>
                  <a:srgbClr val="C00000"/>
                </a:solidFill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</a:rPr>
              <a:t>?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09600" y="2057400"/>
            <a:ext cx="8220075" cy="4156075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Запишите, что «дано» в задаче.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Запишите, что требуется найти.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Проверьте единицы измерения по системе СИ.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Составьте план решения задачи.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 дополнительные данные, если необходимо.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Решите задачу (запишите формулы, математические преобразования формул,  вычисления).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 ответ.</a:t>
            </a:r>
            <a:endParaRPr lang="ru-RU" dirty="0" smtClean="0">
              <a:solidFill>
                <a:schemeClr val="accent4"/>
              </a:solidFill>
            </a:endParaRPr>
          </a:p>
          <a:p>
            <a:pPr>
              <a:buFont typeface="Times New Roman" pitchFamily="16" charset="0"/>
              <a:buChar char="•"/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Нина\Downloads\img7 (1).jpg"/>
          <p:cNvPicPr>
            <a:picLocks noChangeAspect="1" noChangeArrowheads="1"/>
          </p:cNvPicPr>
          <p:nvPr/>
        </p:nvPicPr>
        <p:blipFill>
          <a:blip r:embed="rId2" cstate="print"/>
          <a:srcRect l="7500" t="35000" r="67500" b="5000"/>
          <a:stretch>
            <a:fillRect/>
          </a:stretch>
        </p:blipFill>
        <p:spPr bwMode="auto">
          <a:xfrm flipH="1">
            <a:off x="7772400" y="0"/>
            <a:ext cx="1371600" cy="2160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"/>
          <p:cNvSpPr>
            <a:spLocks noChangeArrowheads="1"/>
          </p:cNvSpPr>
          <p:nvPr/>
        </p:nvSpPr>
        <p:spPr bwMode="auto">
          <a:xfrm>
            <a:off x="381000" y="381000"/>
            <a:ext cx="8228013" cy="833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 самооценки ученика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7__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класса_____________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ФИ)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урока: «Давление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Способы изменения давления»</a:t>
            </a:r>
          </a:p>
        </p:txBody>
      </p:sp>
      <p:graphicFrame>
        <p:nvGraphicFramePr>
          <p:cNvPr id="46097" name="Group 17"/>
          <p:cNvGraphicFramePr>
            <a:graphicFrameLocks noGrp="1"/>
          </p:cNvGraphicFramePr>
          <p:nvPr/>
        </p:nvGraphicFramePr>
        <p:xfrm>
          <a:off x="609600" y="1295400"/>
          <a:ext cx="8078787" cy="518256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316787"/>
                <a:gridCol w="762000"/>
              </a:tblGrid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24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Знаю, могу, умею.</a:t>
                      </a:r>
                      <a:endParaRPr kumimoji="0" lang="ru-RU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+/ -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Знаю определение давления и формулу для его расчета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Умею применять формулу для расчета давления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Знаю, каким образом увеличить и уменьшить давление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Могу привести примеры, иллюстрирующие данную тему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Сегодня на уроке я заслуживаю оценку: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ай">
  <a:themeElements>
    <a:clrScheme name="Край 11">
      <a:dk1>
        <a:srgbClr val="336600"/>
      </a:dk1>
      <a:lt1>
        <a:srgbClr val="FFFF99"/>
      </a:lt1>
      <a:dk2>
        <a:srgbClr val="DE2A00"/>
      </a:dk2>
      <a:lt2>
        <a:srgbClr val="5F5F5F"/>
      </a:lt2>
      <a:accent1>
        <a:srgbClr val="2CB22C"/>
      </a:accent1>
      <a:accent2>
        <a:srgbClr val="3B812F"/>
      </a:accent2>
      <a:accent3>
        <a:srgbClr val="FFFFCA"/>
      </a:accent3>
      <a:accent4>
        <a:srgbClr val="2A5600"/>
      </a:accent4>
      <a:accent5>
        <a:srgbClr val="ACD5AC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33CC33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DE2AD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2CB22C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CD5AC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1208</TotalTime>
  <Words>695</Words>
  <Application>Microsoft Office PowerPoint</Application>
  <PresentationFormat>Экран (4:3)</PresentationFormat>
  <Paragraphs>161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Край</vt:lpstr>
      <vt:lpstr>Формула</vt:lpstr>
      <vt:lpstr>Слайд 1</vt:lpstr>
      <vt:lpstr>Цель ФГОС:  ФОРМИРОВАНИЕ ОСНОВ  УМЕНИЯ УЧИТЬСЯ  И  СПОСОБНОСТИ К ОРГАНИЗАЦИИ СВОЕЙ ДЕЯТЕЛЬНОСТИ</vt:lpstr>
      <vt:lpstr>Принципы  новой системы оценивания:</vt:lpstr>
      <vt:lpstr>Слайд 4</vt:lpstr>
      <vt:lpstr>Слайд 5</vt:lpstr>
      <vt:lpstr>Ответы и критерии оценивания</vt:lpstr>
      <vt:lpstr>«ВЕРНЫЕ И НЕВЕРНЫЕ УТВЕРЖДЕНИЯ» </vt:lpstr>
      <vt:lpstr>Задача.  Какое давление производит на пол мальчик массой 40 кг, если общая площадь подошв его ботинок, соприкасающихся с полом, равна 200 см2?</vt:lpstr>
      <vt:lpstr>Слайд 9</vt:lpstr>
      <vt:lpstr>Слайд 10</vt:lpstr>
      <vt:lpstr>Слайд 11</vt:lpstr>
      <vt:lpstr>КРИТЕРИАЛЬНОЕ ОЦЕНИВАНИЕ   </vt:lpstr>
      <vt:lpstr>Слайд 13</vt:lpstr>
      <vt:lpstr>Методика «Недельные отчёты»</vt:lpstr>
      <vt:lpstr>Методика «Составление тестов»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славик</dc:creator>
  <cp:lastModifiedBy>Нина</cp:lastModifiedBy>
  <cp:revision>102</cp:revision>
  <cp:lastPrinted>1601-01-01T00:00:00Z</cp:lastPrinted>
  <dcterms:created xsi:type="dcterms:W3CDTF">2013-11-19T18:12:41Z</dcterms:created>
  <dcterms:modified xsi:type="dcterms:W3CDTF">2018-01-24T20:13:17Z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