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348" r:id="rId2"/>
    <p:sldId id="347" r:id="rId3"/>
    <p:sldId id="334" r:id="rId4"/>
    <p:sldId id="343" r:id="rId5"/>
    <p:sldId id="341" r:id="rId6"/>
    <p:sldId id="344" r:id="rId7"/>
    <p:sldId id="345" r:id="rId8"/>
    <p:sldId id="338" r:id="rId9"/>
    <p:sldId id="333" r:id="rId10"/>
    <p:sldId id="332" r:id="rId11"/>
    <p:sldId id="351" r:id="rId12"/>
    <p:sldId id="330" r:id="rId13"/>
    <p:sldId id="352" r:id="rId14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26200"/>
    <a:srgbClr val="003300"/>
    <a:srgbClr val="669900"/>
    <a:srgbClr val="114711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679" autoAdjust="0"/>
  </p:normalViewPr>
  <p:slideViewPr>
    <p:cSldViewPr>
      <p:cViewPr>
        <p:scale>
          <a:sx n="60" d="100"/>
          <a:sy n="60" d="100"/>
        </p:scale>
        <p:origin x="-1572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B2A86940-081E-48DB-8CAB-DF814D7D6851}" type="datetimeFigureOut">
              <a:rPr lang="ru-RU" smtClean="0"/>
              <a:pPr/>
              <a:t>28.08.2018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13C358B8-C4EF-4BA8-85F9-440F161C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2D2AB7DB-DB07-4317-BAAD-B6B07EABFE3D}" type="datetimeFigureOut">
              <a:rPr lang="ru-RU" smtClean="0"/>
              <a:pPr/>
              <a:t>28.08.2018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88" y="4714953"/>
            <a:ext cx="5439101" cy="4467388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310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26" y="9428310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55FBE6E1-0711-4CDB-8BC4-FCE7F776B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FEE369-B17E-415F-98EE-7FDDCD376528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3688D-7FC9-4BA0-B578-B7531E332FD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DAA8C-AAF3-4A7F-B059-C7F78B2193E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B3538-8710-4100-8DF9-948EA1620D0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27BB0-9E80-4888-A581-902EB3FFB15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23207-F186-4FAF-8957-3F33C5B83DA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B2EE7-729C-488E-9EDD-CDB7058CD9E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64534-A4CF-41AF-8CCA-EF9EA7A229B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D19E1-18FA-4D35-938A-C024DE3CFAA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0BB25-BD47-4283-B8B7-5AC1052EB66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D7D1C-4CF7-41B4-ABC6-A99C8BD62CF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2D089CE8-7A6A-44F7-9E85-61048C1E60A4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i.msu.ru/" TargetMode="External"/><Relationship Id="rId2" Type="http://schemas.openxmlformats.org/officeDocument/2006/relationships/hyperlink" Target="http://planetarium-moscow.ru/world-of-astronomy/astronomical-new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stronet.ru/" TargetMode="External"/><Relationship Id="rId5" Type="http://schemas.openxmlformats.org/officeDocument/2006/relationships/hyperlink" Target="https://www.lektorium.tv/medialibrary?search_api_views_fulltext=&#1072;&#1089;&#1090;&#1088;&#1086;&#1085;&#1086;&#1084;&#1080;&#1103;&amp;type=All&amp;recorded_from%5bdate%5d=&amp;recorded_to%5bdate%5d=&amp;sort_by=created&amp;sort_order=DESC" TargetMode="External"/><Relationship Id="rId4" Type="http://schemas.openxmlformats.org/officeDocument/2006/relationships/hyperlink" Target="http://lnfm1.sai.msu.ru/~surdin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s.webinar.ru/9331/1408001" TargetMode="External"/><Relationship Id="rId2" Type="http://schemas.openxmlformats.org/officeDocument/2006/relationships/hyperlink" Target="http://www.prosv.ru/webinars/subject/astronom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osuchebnik.ru/metodicheskaja-pomosch/materialy/predmet-astronomiya_type-vebinar/?utm_source=directyandex&amp;utm_medium=cpc&amp;utm_campaign=audience&amp;utm_content=4357055479&amp;yclid=4983036543596763282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45;&#1058;&#1054;&#1044;&#1048;&#1063;&#1045;&#1057;&#1050;&#1054;&#1045;%20&#1055;&#1054;&#1057;&#1054;&#1041;&#1048;&#1045;%20-%20&#1056;&#1040;&#1041;&#1054;&#1063;&#1040;&#1071;%20&#1055;&#1056;&#1054;&#1043;&#1056;&#1040;&#1052;&#1052;&#1040;.%20&#1040;&#1089;&#1090;&#1088;&#1086;&#1085;&#1086;&#1084;&#1080;&#1103;.%2010-11&#1082;&#1083;.%20&#1063;&#1072;&#1088;&#1091;&#1075;&#1080;&#1085;_2017%20-32&#1089;.doc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58;&#1045;&#1058;&#1056;&#1040;&#1044;&#1068;-&#1055;&#1056;&#1040;&#1050;&#1058;&#1048;&#1050;&#1059;&#1052;%20&#1040;&#1089;&#1090;&#1088;&#1086;&#1085;&#1086;&#1084;&#1080;&#1103;.%2010-11&#1082;&#1083;._&#1050;&#1086;&#1085;&#1076;&#1072;&#1082;&#1086;&#1074;&#1072;_2018%20-32&#1089;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47;&#1040;&#1044;&#1040;&#1063;&#1053;&#1048;&#1050;.%20&#1040;&#1089;&#1090;&#1088;&#1086;&#1085;&#1086;&#1084;&#1080;&#1103;.%20%2010-11&#1082;&#1083;._&#1059;&#1075;&#1086;&#1083;&#1100;&#1085;&#1080;&#1082;&#1086;&#1074;_2018%20-80&#1089;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dokonlin.ru/video/kosmo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inointeres.ru/15438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ÑÑÑÐ¸Ðµ ÑÐ¾ÑÐ¾Ð³ÑÐ°ÑÐ¸Ð¸ Ð² Ð¾Ð±Ð»Ð°ÑÑÐ¸ Ð°ÑÑÑÐ¾Ð½Ð¾Ð¼Ð¸Ð¸ 2013 (20 ÑÐ¾ÑÐ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38600"/>
            <a:ext cx="9625914" cy="3124200"/>
          </a:xfrm>
          <a:prstGeom prst="rect">
            <a:avLst/>
          </a:prstGeom>
          <a:noFill/>
        </p:spPr>
      </p:pic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85800" y="1447800"/>
            <a:ext cx="81534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   ПРЕПОДАВАНИИ    УЧЕБНОГО  ПРЕДМЕТА</a:t>
            </a:r>
          </a:p>
          <a:p>
            <a:pPr algn="ctr"/>
            <a:r>
              <a:rPr lang="ru-RU" sz="6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«АСТРОНОМИЯ» </a:t>
            </a:r>
          </a:p>
          <a:p>
            <a:pPr algn="ctr"/>
            <a:r>
              <a:rPr lang="ru-RU" sz="54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 </a:t>
            </a:r>
            <a:r>
              <a:rPr lang="ru-RU" sz="6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2018-2019 </a:t>
            </a:r>
            <a:r>
              <a:rPr lang="ru-RU" sz="54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УЧЕБНОМ ГОДУ,</a:t>
            </a:r>
          </a:p>
          <a:p>
            <a:pPr algn="ctr"/>
            <a:r>
              <a:rPr lang="ru-RU" sz="54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СИСТЕМЕ ОЦЕНИВАНИЯ ПРЕДМЕТА,</a:t>
            </a:r>
          </a:p>
          <a:p>
            <a:pPr algn="ctr"/>
            <a:r>
              <a:rPr lang="ru-RU" sz="54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УЧЕБНО-МЕТОДИЧЕСКОМ СОПРОВОЖДЕНИИ</a:t>
            </a:r>
            <a:endParaRPr lang="ru-RU" b="1" kern="10" dirty="0" smtClean="0">
              <a:ln w="9525">
                <a:solidFill>
                  <a:schemeClr val="tx2"/>
                </a:solidFill>
                <a:round/>
                <a:headEnd/>
                <a:tailEnd/>
              </a:ln>
              <a:solidFill>
                <a:srgbClr val="F262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68841" y="457200"/>
            <a:ext cx="8775159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Интернет-ресурс Московского планетария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http://planetarium-moscow.ru/world-of-astronomy/astronomical-news/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9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Интренет-ресурс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ГАИШ МГУ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http://www.sai.msu.ru/</a:t>
            </a:r>
            <a:endParaRPr lang="ru-RU" sz="2800" b="1" dirty="0" smtClean="0">
              <a:solidFill>
                <a:schemeClr val="accent3">
                  <a:lumMod val="90000"/>
                </a:schemeClr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Презентации к лекциям </a:t>
            </a:r>
          </a:p>
          <a:p>
            <a:r>
              <a:rPr lang="ru-RU" sz="2800" b="1" dirty="0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курса«Общая астрономия»</a:t>
            </a:r>
          </a:p>
          <a:p>
            <a:r>
              <a:rPr lang="ru-RU" sz="1600" b="1" dirty="0" smtClean="0">
                <a:solidFill>
                  <a:schemeClr val="accent3">
                    <a:lumMod val="90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accent3">
                    <a:lumMod val="90000"/>
                  </a:schemeClr>
                </a:solidFill>
                <a:hlinkClick r:id="rId4"/>
              </a:rPr>
              <a:t>http://lnfm1.sai.msu.ru/~surdin/</a:t>
            </a:r>
            <a:endParaRPr lang="ru-RU" sz="1600" b="1" dirty="0" smtClean="0">
              <a:solidFill>
                <a:schemeClr val="accent3">
                  <a:lumMod val="9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3">
                    <a:lumMod val="90000"/>
                  </a:schemeClr>
                </a:solidFill>
              </a:rPr>
              <a:t>Сурдин Владимир Георгиевич</a:t>
            </a:r>
          </a:p>
          <a:p>
            <a:r>
              <a:rPr lang="ru-RU" sz="1600" b="1" dirty="0" smtClean="0">
                <a:solidFill>
                  <a:schemeClr val="accent3">
                    <a:lumMod val="90000"/>
                  </a:schemeClr>
                </a:solidFill>
              </a:rPr>
              <a:t>Астроном, кандидат физ.-мат. наук, доцент физического факультета МГУ,</a:t>
            </a:r>
            <a:br>
              <a:rPr lang="ru-RU" sz="1600" b="1" dirty="0" smtClean="0">
                <a:solidFill>
                  <a:schemeClr val="accent3">
                    <a:lumMod val="90000"/>
                  </a:schemeClr>
                </a:solidFill>
              </a:rPr>
            </a:br>
            <a:r>
              <a:rPr lang="ru-RU" sz="1600" b="1" dirty="0" smtClean="0">
                <a:solidFill>
                  <a:schemeClr val="accent3">
                    <a:lumMod val="90000"/>
                  </a:schemeClr>
                </a:solidFill>
              </a:rPr>
              <a:t>старший научный сотрудник </a:t>
            </a:r>
          </a:p>
          <a:p>
            <a:r>
              <a:rPr lang="ru-RU" sz="1600" b="1" dirty="0" smtClean="0">
                <a:solidFill>
                  <a:schemeClr val="accent3">
                    <a:lumMod val="90000"/>
                  </a:schemeClr>
                </a:solidFill>
              </a:rPr>
              <a:t>Государственного астрономического института им. П. К. </a:t>
            </a:r>
            <a:r>
              <a:rPr lang="ru-RU" sz="1600" b="1" dirty="0" err="1" smtClean="0">
                <a:solidFill>
                  <a:schemeClr val="accent3">
                    <a:lumMod val="90000"/>
                  </a:schemeClr>
                </a:solidFill>
              </a:rPr>
              <a:t>Штернберга</a:t>
            </a:r>
            <a:r>
              <a:rPr lang="ru-RU" sz="1600" b="1" dirty="0" smtClean="0">
                <a:solidFill>
                  <a:schemeClr val="accent3">
                    <a:lumMod val="90000"/>
                  </a:schemeClr>
                </a:solidFill>
              </a:rPr>
              <a:t>  (</a:t>
            </a:r>
            <a:r>
              <a:rPr lang="ru-RU" sz="1600" b="1" dirty="0" smtClean="0">
                <a:solidFill>
                  <a:schemeClr val="accent3">
                    <a:lumMod val="90000"/>
                  </a:schemeClr>
                </a:solidFill>
                <a:hlinkClick r:id="rId3"/>
              </a:rPr>
              <a:t>ГАИШ МГУ</a:t>
            </a:r>
            <a:r>
              <a:rPr lang="ru-RU" sz="1600" b="1" dirty="0" smtClean="0">
                <a:solidFill>
                  <a:schemeClr val="accent3">
                    <a:lumMod val="90000"/>
                  </a:schemeClr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Видеолекции</a:t>
            </a:r>
            <a:r>
              <a:rPr lang="ru-RU" sz="2800" b="1" dirty="0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на сайте «</a:t>
            </a:r>
            <a:r>
              <a:rPr lang="ru-RU" sz="2800" b="1" dirty="0" err="1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лекториум</a:t>
            </a:r>
            <a:r>
              <a:rPr lang="ru-RU" sz="2800" b="1" dirty="0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en-US" sz="1600" b="1" dirty="0" smtClean="0">
                <a:solidFill>
                  <a:schemeClr val="accent3">
                    <a:lumMod val="90000"/>
                  </a:schemeClr>
                </a:solidFill>
                <a:hlinkClick r:id="rId5"/>
              </a:rPr>
              <a:t>https://www.lektorium.tv/medialibrary?search_api_views_fulltext=</a:t>
            </a:r>
            <a:r>
              <a:rPr lang="ru-RU" sz="1600" b="1" dirty="0" err="1" smtClean="0">
                <a:solidFill>
                  <a:schemeClr val="accent3">
                    <a:lumMod val="90000"/>
                  </a:schemeClr>
                </a:solidFill>
                <a:hlinkClick r:id="rId5"/>
              </a:rPr>
              <a:t>астрономия&amp;</a:t>
            </a:r>
            <a:r>
              <a:rPr lang="en-US" sz="1600" b="1" dirty="0" smtClean="0">
                <a:solidFill>
                  <a:schemeClr val="accent3">
                    <a:lumMod val="90000"/>
                  </a:schemeClr>
                </a:solidFill>
                <a:hlinkClick r:id="rId5"/>
              </a:rPr>
              <a:t>type=All&amp;recorded_from%5Bdate%5D=&amp;recorded_to%5Bdate%5D=&amp;</a:t>
            </a:r>
            <a:r>
              <a:rPr lang="en-US" sz="1600" b="1" dirty="0" err="1" smtClean="0">
                <a:solidFill>
                  <a:schemeClr val="accent3">
                    <a:lumMod val="90000"/>
                  </a:schemeClr>
                </a:solidFill>
                <a:hlinkClick r:id="rId5"/>
              </a:rPr>
              <a:t>sort_by</a:t>
            </a:r>
            <a:r>
              <a:rPr lang="en-US" sz="1600" b="1" dirty="0" smtClean="0">
                <a:solidFill>
                  <a:schemeClr val="accent3">
                    <a:lumMod val="90000"/>
                  </a:schemeClr>
                </a:solidFill>
                <a:hlinkClick r:id="rId5"/>
              </a:rPr>
              <a:t>=</a:t>
            </a:r>
            <a:r>
              <a:rPr lang="en-US" sz="1600" b="1" dirty="0" err="1" smtClean="0">
                <a:solidFill>
                  <a:schemeClr val="accent3">
                    <a:lumMod val="90000"/>
                  </a:schemeClr>
                </a:solidFill>
                <a:hlinkClick r:id="rId5"/>
              </a:rPr>
              <a:t>created&amp;sort_order</a:t>
            </a:r>
            <a:r>
              <a:rPr lang="en-US" sz="1600" b="1" dirty="0" smtClean="0">
                <a:solidFill>
                  <a:schemeClr val="accent3">
                    <a:lumMod val="90000"/>
                  </a:schemeClr>
                </a:solidFill>
                <a:hlinkClick r:id="rId5"/>
              </a:rPr>
              <a:t>=DESC</a:t>
            </a:r>
            <a:endParaRPr lang="ru-RU" sz="1600" b="1" dirty="0" smtClean="0">
              <a:solidFill>
                <a:schemeClr val="accent3">
                  <a:lumMod val="90000"/>
                </a:schemeClr>
              </a:solidFill>
              <a:hlinkClick r:id="rId4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Российская Астрономическая Сеть</a:t>
            </a:r>
          </a:p>
          <a:p>
            <a:r>
              <a:rPr lang="ru-RU" sz="2000" b="1" dirty="0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(астрономический календарь, звездное небо, ………..)</a:t>
            </a:r>
          </a:p>
          <a:p>
            <a:r>
              <a:rPr lang="en-US" sz="1600" b="1" dirty="0" smtClean="0">
                <a:solidFill>
                  <a:schemeClr val="accent3">
                    <a:lumMod val="90000"/>
                  </a:schemeClr>
                </a:solidFill>
                <a:hlinkClick r:id="rId6"/>
              </a:rPr>
              <a:t>http://www.astronet.ru/</a:t>
            </a:r>
            <a:endParaRPr lang="ru-RU" sz="1600" b="1" dirty="0" smtClean="0">
              <a:solidFill>
                <a:schemeClr val="accent3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848600" cy="590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381000"/>
            <a:ext cx="769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 АРХИВ   ВЕБИНАРОВ  САЙТА «Просвещение»</a:t>
            </a:r>
          </a:p>
          <a:p>
            <a:r>
              <a:rPr lang="en-US" sz="2400" dirty="0" smtClean="0">
                <a:hlinkClick r:id="rId2"/>
              </a:rPr>
              <a:t>http://www.prosv.ru/webinars/subject/astronomy.html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 30 августа в 13:00 </a:t>
            </a:r>
            <a:r>
              <a:rPr lang="ru-RU" sz="2400" dirty="0" err="1" smtClean="0">
                <a:solidFill>
                  <a:schemeClr val="accent3">
                    <a:lumMod val="90000"/>
                  </a:schemeClr>
                </a:solidFill>
              </a:rPr>
              <a:t>вебинар</a:t>
            </a:r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 «ВРЕМЯ»</a:t>
            </a:r>
          </a:p>
          <a:p>
            <a:r>
              <a:rPr lang="en-US" sz="2400" dirty="0" smtClean="0">
                <a:solidFill>
                  <a:schemeClr val="accent3">
                    <a:lumMod val="90000"/>
                  </a:schemeClr>
                </a:solidFill>
                <a:hlinkClick r:id="rId3"/>
              </a:rPr>
              <a:t>https://</a:t>
            </a:r>
            <a:r>
              <a:rPr lang="en-US" sz="2400" dirty="0" smtClean="0">
                <a:solidFill>
                  <a:schemeClr val="accent3">
                    <a:lumMod val="90000"/>
                  </a:schemeClr>
                </a:solidFill>
                <a:hlinkClick r:id="rId3"/>
              </a:rPr>
              <a:t>events.webinar.ru/9331/1408001</a:t>
            </a:r>
            <a:endParaRPr lang="ru-RU" sz="2400" dirty="0" smtClean="0">
              <a:solidFill>
                <a:schemeClr val="accent3">
                  <a:lumMod val="90000"/>
                </a:schemeClr>
              </a:solidFill>
            </a:endParaRPr>
          </a:p>
          <a:p>
            <a:endParaRPr lang="ru-RU" sz="2400" dirty="0" smtClean="0">
              <a:solidFill>
                <a:schemeClr val="accent3">
                  <a:lumMod val="9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90000"/>
                  </a:schemeClr>
                </a:solidFill>
              </a:rPr>
              <a:t>ВЕБИНАРЫ ПО АСТРОНОМИИ</a:t>
            </a:r>
          </a:p>
          <a:p>
            <a:r>
              <a:rPr lang="en-US" dirty="0" smtClean="0">
                <a:solidFill>
                  <a:schemeClr val="accent3">
                    <a:lumMod val="90000"/>
                  </a:schemeClr>
                </a:solidFill>
                <a:hlinkClick r:id="rId4"/>
              </a:rPr>
              <a:t>https://rosuchebnik.ru/metodicheskaja-pomosch/materialy/predmet-astronomiya_type-vebinar/?</a:t>
            </a:r>
            <a:r>
              <a:rPr lang="en-US" dirty="0" smtClean="0">
                <a:solidFill>
                  <a:schemeClr val="accent3">
                    <a:lumMod val="90000"/>
                  </a:schemeClr>
                </a:solidFill>
                <a:hlinkClick r:id="rId4"/>
              </a:rPr>
              <a:t>utm_source=directyandex&amp;utm_medium=cpc&amp;utm_campaign=audience&amp;utm_content=4357055479&amp;yclid=4983036543596763282</a:t>
            </a:r>
            <a:endParaRPr lang="ru-RU" dirty="0" smtClean="0">
              <a:solidFill>
                <a:schemeClr val="accent3">
                  <a:lumMod val="90000"/>
                </a:schemeClr>
              </a:solidFill>
            </a:endParaRPr>
          </a:p>
          <a:p>
            <a:endParaRPr lang="ru-RU" sz="2400" dirty="0" smtClean="0">
              <a:solidFill>
                <a:schemeClr val="accent3">
                  <a:lumMod val="90000"/>
                </a:schemeClr>
              </a:solidFill>
            </a:endParaRPr>
          </a:p>
          <a:p>
            <a:endParaRPr lang="ru-RU" sz="2400" dirty="0" smtClean="0">
              <a:solidFill>
                <a:schemeClr val="accent3">
                  <a:lumMod val="90000"/>
                </a:schemeClr>
              </a:solidFill>
            </a:endParaRPr>
          </a:p>
          <a:p>
            <a:endParaRPr lang="ru-RU" sz="2400" dirty="0">
              <a:solidFill>
                <a:schemeClr val="accent3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457200"/>
            <a:ext cx="8001000" cy="1480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/>
                <a:cs typeface="Times New Roman"/>
              </a:rPr>
              <a:t>СИСТЕМА   ОЦЕНИВАНИЯ   </a:t>
            </a:r>
          </a:p>
          <a:p>
            <a:pPr algn="ctr">
              <a:lnSpc>
                <a:spcPct val="150000"/>
              </a:lnSpc>
            </a:pPr>
            <a:r>
              <a:rPr lang="ru-RU" sz="32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ПРЕДМЕТА  «АСТРОНОМИЯ»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3060" y="2209800"/>
            <a:ext cx="453754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ЧТО ОЦЕНИВАТЬ?</a:t>
            </a: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УСТНЫЕ ОТВЕТЫ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ТЕСТЫ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САМОСТОЯТЕЛЬНЫЕ РАБОТЫ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КОНТРОЛЬНЫЕ РАБОТЫ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ПРАКТИЧЕСКИЕ РАБОТЫ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ПРОЕКТЫ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bg1"/>
                </a:solidFill>
              </a:rPr>
              <a:t>КОНКУРСЫ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00400" y="4114800"/>
            <a:ext cx="1847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endParaRPr lang="ru-RU" sz="2400" b="1" dirty="0" smtClean="0">
              <a:solidFill>
                <a:schemeClr val="bg1"/>
              </a:solidFill>
            </a:endParaRPr>
          </a:p>
        </p:txBody>
      </p:sp>
      <p:pic>
        <p:nvPicPr>
          <p:cNvPr id="6" name="Picture 2" descr="ÐÑÑÑÐ¸Ðµ ÑÐ¾ÑÐ¾Ð³ÑÐ°ÑÐ¸Ð¸ Ð² Ð¾Ð±Ð»Ð°ÑÑÐ¸ Ð°ÑÑÑÐ¾Ð½Ð¾Ð¼Ð¸Ð¸ 2013 (20 ÑÐ¾ÑÐ¾)"/>
          <p:cNvPicPr>
            <a:picLocks noChangeAspect="1" noChangeArrowheads="1"/>
          </p:cNvPicPr>
          <p:nvPr/>
        </p:nvPicPr>
        <p:blipFill>
          <a:blip r:embed="rId2" cstate="print"/>
          <a:srcRect b="5556"/>
          <a:stretch>
            <a:fillRect/>
          </a:stretch>
        </p:blipFill>
        <p:spPr bwMode="auto">
          <a:xfrm>
            <a:off x="609600" y="2085622"/>
            <a:ext cx="3124200" cy="3934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2895600" cy="438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381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/>
                <a:cs typeface="Times New Roman"/>
              </a:rPr>
              <a:t>УЧЕБНО - МЕТОДИЧЕСКОЕ СОПРОВОЖДЕНИЕ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62400" y="2667000"/>
            <a:ext cx="487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УЧЕБНИК</a:t>
            </a:r>
          </a:p>
          <a:p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2289" name="Рисунок 3" descr="https://www.prosv.ru/_data/news/2367/5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133600"/>
            <a:ext cx="5105400" cy="336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945141" y="5492608"/>
            <a:ext cx="48974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accent3">
                    <a:lumMod val="9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втор учебника астрономии,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профессор МПГУ Виктор  Максимович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Чаругин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9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9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7200" y="381000"/>
            <a:ext cx="8458200" cy="6182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СОДЕРЖАНИЕ </a:t>
            </a: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Глава 1. Введение в астрономию.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Глава 2. Астрометрия.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Глава 3. Небесная механика.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Глава 4. Строение солнечной системы.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Глава 5. Астрофизика и звездная астрономия.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Глава 6. Млечный путь - наша галактика 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Глава 7. Галактики.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Глава 8. Строение и эволюция Вселенной.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Глава 9. Современные проблемы    </a:t>
            </a:r>
          </a:p>
          <a:p>
            <a:pPr>
              <a:lnSpc>
                <a:spcPct val="12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                астрономии.</a:t>
            </a: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1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/>
                <a:cs typeface="Times New Roman"/>
              </a:rPr>
              <a:t>УЧЕБНО - МЕТОДИЧЕСКОЕ СОПРОВОЖДЕНИЕ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2919412" cy="434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62400" y="2667000"/>
            <a:ext cx="487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МЕТОДИЧЕСКОЕ ПОСОБИЕ</a:t>
            </a:r>
          </a:p>
          <a:p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Пособие содержит примерную рабочую программу по предмету, включая тематическое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планирование с характеристикой основных видов учебной деятельности на уроках.</a:t>
            </a:r>
          </a:p>
          <a:p>
            <a:r>
              <a:rPr lang="ru-RU" sz="2000" dirty="0" smtClean="0">
                <a:solidFill>
                  <a:schemeClr val="bg1"/>
                </a:solidFill>
                <a:hlinkClick r:id="rId3" action="ppaction://hlinkfile"/>
              </a:rPr>
              <a:t>Тематическое планирование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1"/>
            <a:ext cx="2932753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381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/>
                <a:cs typeface="Times New Roman"/>
              </a:rPr>
              <a:t>УЧЕБНО - МЕТОДИЧЕСКОЕ СОПРОВОЖДЕНИЕ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62400" y="2667000"/>
            <a:ext cx="487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ТЕТРАДЬ - ПРАКТИКУМ</a:t>
            </a:r>
          </a:p>
          <a:p>
            <a:endParaRPr lang="ru-RU" sz="2000" b="1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Стрелка вправо 5">
            <a:hlinkClick r:id="rId3" action="ppaction://hlinkfile"/>
          </p:cNvPr>
          <p:cNvSpPr/>
          <p:nvPr/>
        </p:nvSpPr>
        <p:spPr>
          <a:xfrm>
            <a:off x="4114800" y="3276600"/>
            <a:ext cx="609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1"/>
            <a:ext cx="2932753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3810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/>
                <a:cs typeface="Times New Roman"/>
              </a:rPr>
              <a:t>УЧЕБНО - МЕТОДИЧЕСКОЕ СОПРОВОЖДЕНИЕ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62400" y="2667000"/>
            <a:ext cx="487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ЗАДАЧНИК</a:t>
            </a:r>
          </a:p>
          <a:p>
            <a:endParaRPr lang="ru-RU" sz="2000" b="1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Стрелка вправо 5">
            <a:hlinkClick r:id="rId3" action="ppaction://hlinkfile"/>
          </p:cNvPr>
          <p:cNvSpPr/>
          <p:nvPr/>
        </p:nvSpPr>
        <p:spPr>
          <a:xfrm>
            <a:off x="4114800" y="3276600"/>
            <a:ext cx="533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1000"/>
            <a:ext cx="9144000" cy="74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/>
                <a:cs typeface="Times New Roman"/>
              </a:rPr>
              <a:t>ИНТЕРНЕТ  -  РЕСУРСЫ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219200"/>
            <a:ext cx="8305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ДОКУМЕНТАЛЬНЫЕ ФИЛЬМЫ  (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http://dokonlin.ru/video/kosmos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Есть ли жизнь на Марсе?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Вспышки на Солнце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поисках новой Земли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Легенды космоса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</a:p>
          <a:p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443841"/>
            <a:ext cx="640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1 - Стоя на Млечном Пути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2 – Молекулы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3 – Когда знание победило страх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4 – Небо, полное призраков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5 – Спрятаться на свету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6 – Всё глубже и глубже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7 – Возраст Земли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8 – Сёстры Солнца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9 – Затерянные миры планеты Земля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10 – Электрический мальчик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11 – Бессмертные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12 – Освобожденный мир 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Серия 13 – Нестрашная темнота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066800"/>
            <a:ext cx="579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srgbClr val="336600"/>
                </a:solidFill>
                <a:hlinkClick r:id="rId2"/>
              </a:rPr>
              <a:t>https://www.kinointeres.ru/15438/</a:t>
            </a:r>
            <a:endParaRPr lang="ru-RU" dirty="0" smtClean="0">
              <a:solidFill>
                <a:srgbClr val="3366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228600"/>
            <a:ext cx="838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Документальный научно-популярный фильм: </a:t>
            </a:r>
          </a:p>
          <a:p>
            <a:pPr lvl="0"/>
            <a:r>
              <a:rPr lang="ru-RU" sz="3200" b="1" cap="small" dirty="0" smtClean="0">
                <a:solidFill>
                  <a:srgbClr val="FFFF99"/>
                </a:solidFill>
              </a:rPr>
              <a:t>Космос: Пространство и время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11">
      <a:dk1>
        <a:srgbClr val="336600"/>
      </a:dk1>
      <a:lt1>
        <a:srgbClr val="FFFF99"/>
      </a:lt1>
      <a:dk2>
        <a:srgbClr val="DE2A00"/>
      </a:dk2>
      <a:lt2>
        <a:srgbClr val="5F5F5F"/>
      </a:lt2>
      <a:accent1>
        <a:srgbClr val="2CB22C"/>
      </a:accent1>
      <a:accent2>
        <a:srgbClr val="3B812F"/>
      </a:accent2>
      <a:accent3>
        <a:srgbClr val="FFFFCA"/>
      </a:accent3>
      <a:accent4>
        <a:srgbClr val="2A5600"/>
      </a:accent4>
      <a:accent5>
        <a:srgbClr val="ACD5AC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0">
        <a:dk1>
          <a:srgbClr val="336600"/>
        </a:dk1>
        <a:lt1>
          <a:srgbClr val="FFFF99"/>
        </a:lt1>
        <a:dk2>
          <a:srgbClr val="DE2A00"/>
        </a:dk2>
        <a:lt2>
          <a:srgbClr val="5F5F5F"/>
        </a:lt2>
        <a:accent1>
          <a:srgbClr val="33CC33"/>
        </a:accent1>
        <a:accent2>
          <a:srgbClr val="3B812F"/>
        </a:accent2>
        <a:accent3>
          <a:srgbClr val="FFFFCA"/>
        </a:accent3>
        <a:accent4>
          <a:srgbClr val="2A5600"/>
        </a:accent4>
        <a:accent5>
          <a:srgbClr val="ADE2AD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1">
        <a:dk1>
          <a:srgbClr val="336600"/>
        </a:dk1>
        <a:lt1>
          <a:srgbClr val="FFFF99"/>
        </a:lt1>
        <a:dk2>
          <a:srgbClr val="DE2A00"/>
        </a:dk2>
        <a:lt2>
          <a:srgbClr val="5F5F5F"/>
        </a:lt2>
        <a:accent1>
          <a:srgbClr val="2CB22C"/>
        </a:accent1>
        <a:accent2>
          <a:srgbClr val="3B812F"/>
        </a:accent2>
        <a:accent3>
          <a:srgbClr val="FFFFCA"/>
        </a:accent3>
        <a:accent4>
          <a:srgbClr val="2A5600"/>
        </a:accent4>
        <a:accent5>
          <a:srgbClr val="ACD5AC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1426</TotalTime>
  <Words>175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Край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славик</dc:creator>
  <cp:lastModifiedBy>Нина</cp:lastModifiedBy>
  <cp:revision>149</cp:revision>
  <cp:lastPrinted>1601-01-01T00:00:00Z</cp:lastPrinted>
  <dcterms:created xsi:type="dcterms:W3CDTF">2013-11-19T18:12:41Z</dcterms:created>
  <dcterms:modified xsi:type="dcterms:W3CDTF">2018-08-28T00:21:30Z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