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95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67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5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26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15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7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8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8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41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0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7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26853-3E61-435F-B8F5-22293EEB1B07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FE3F9-240C-48FD-B8C4-76B1FA8C82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i="1" dirty="0" smtClean="0"/>
              <a:t>Тема урока</a:t>
            </a:r>
            <a:r>
              <a:rPr lang="en-US" sz="4800" i="1" dirty="0" smtClean="0"/>
              <a:t>: </a:t>
            </a:r>
            <a:r>
              <a:rPr lang="ru-RU" sz="4800" i="1" dirty="0" smtClean="0"/>
              <a:t>«Квадратные уравнения».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Выполнила   учитель математики </a:t>
            </a:r>
            <a:r>
              <a:rPr lang="ru-RU" b="1" i="1" dirty="0" err="1" smtClean="0"/>
              <a:t>Надгериева</a:t>
            </a:r>
            <a:r>
              <a:rPr lang="ru-RU" b="1" i="1" dirty="0" smtClean="0"/>
              <a:t> Д.И.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981261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6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Пример 3</a:t>
            </a:r>
            <a:br>
              <a:rPr lang="ru-RU" sz="6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6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Решите уравнение </a:t>
            </a:r>
            <a:r>
              <a:rPr lang="ru-RU" dirty="0" smtClean="0"/>
              <a:t>7x² </a:t>
            </a:r>
            <a:r>
              <a:rPr lang="ru-RU" dirty="0"/>
              <a:t>+ </a:t>
            </a:r>
            <a:r>
              <a:rPr lang="ru-RU" dirty="0" smtClean="0"/>
              <a:t>4x </a:t>
            </a:r>
            <a:r>
              <a:rPr lang="ru-RU" dirty="0"/>
              <a:t>+ </a:t>
            </a:r>
            <a:r>
              <a:rPr lang="ru-RU" dirty="0" smtClean="0"/>
              <a:t>10 </a:t>
            </a:r>
            <a:r>
              <a:rPr lang="ru-RU" dirty="0"/>
              <a:t>= 0</a:t>
            </a:r>
          </a:p>
          <a:p>
            <a:r>
              <a:rPr lang="ru-RU" dirty="0"/>
              <a:t>а =7, b = </a:t>
            </a:r>
            <a:r>
              <a:rPr lang="ru-RU" dirty="0" smtClean="0"/>
              <a:t>4, </a:t>
            </a:r>
            <a:r>
              <a:rPr lang="ru-RU" dirty="0"/>
              <a:t>с = </a:t>
            </a:r>
            <a:r>
              <a:rPr lang="ru-RU" dirty="0" smtClean="0"/>
              <a:t>10</a:t>
            </a:r>
            <a:endParaRPr lang="ru-RU" dirty="0"/>
          </a:p>
          <a:p>
            <a:r>
              <a:rPr lang="ru-RU" dirty="0"/>
              <a:t>D = </a:t>
            </a:r>
            <a:r>
              <a:rPr lang="ru-RU" dirty="0" smtClean="0"/>
              <a:t>b² </a:t>
            </a:r>
            <a:r>
              <a:rPr lang="ru-RU" dirty="0"/>
              <a:t>– 4ac = </a:t>
            </a:r>
            <a:r>
              <a:rPr lang="ru-RU" dirty="0" smtClean="0"/>
              <a:t>16 </a:t>
            </a:r>
            <a:r>
              <a:rPr lang="ru-RU" dirty="0"/>
              <a:t>– 4 ∙ </a:t>
            </a:r>
            <a:r>
              <a:rPr lang="ru-RU" dirty="0" smtClean="0"/>
              <a:t>7 </a:t>
            </a:r>
            <a:r>
              <a:rPr lang="ru-RU" dirty="0"/>
              <a:t>∙ </a:t>
            </a:r>
            <a:r>
              <a:rPr lang="ru-RU" dirty="0" smtClean="0"/>
              <a:t>10 </a:t>
            </a:r>
            <a:r>
              <a:rPr lang="ru-RU" dirty="0"/>
              <a:t>= 16 </a:t>
            </a:r>
            <a:r>
              <a:rPr lang="ru-RU" dirty="0" smtClean="0"/>
              <a:t>-280 </a:t>
            </a:r>
            <a:r>
              <a:rPr lang="ru-RU" dirty="0"/>
              <a:t>= </a:t>
            </a:r>
            <a:r>
              <a:rPr lang="ru-RU" dirty="0" smtClean="0"/>
              <a:t>-264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D &lt; 0, уравнение корней не имеет</a:t>
            </a:r>
          </a:p>
          <a:p>
            <a:r>
              <a:rPr lang="ru-RU" dirty="0"/>
              <a:t>Ответ: нет корней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878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Итог урока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Напишите формулу нахождения</a:t>
            </a:r>
          </a:p>
          <a:p>
            <a:pPr marL="0" indent="0">
              <a:buNone/>
            </a:pPr>
            <a:r>
              <a:rPr lang="ru-RU" dirty="0"/>
              <a:t>дискриминанта квадратного уравнения.</a:t>
            </a:r>
          </a:p>
          <a:p>
            <a:pPr marL="0" indent="0">
              <a:buNone/>
            </a:pPr>
            <a:r>
              <a:rPr lang="ru-RU" dirty="0"/>
              <a:t>• Напишите формулу корней квадратного</a:t>
            </a:r>
          </a:p>
          <a:p>
            <a:pPr marL="0" indent="0">
              <a:buNone/>
            </a:pPr>
            <a:r>
              <a:rPr lang="ru-RU" dirty="0"/>
              <a:t>уравнения</a:t>
            </a:r>
          </a:p>
          <a:p>
            <a:pPr marL="0" indent="0">
              <a:buNone/>
            </a:pPr>
            <a:r>
              <a:rPr lang="ru-RU" dirty="0"/>
              <a:t>• Сколько корней может иметь</a:t>
            </a:r>
          </a:p>
          <a:p>
            <a:pPr marL="0" indent="0">
              <a:buNone/>
            </a:pPr>
            <a:r>
              <a:rPr lang="ru-RU" dirty="0"/>
              <a:t>квадратное уравнение? От чего это</a:t>
            </a:r>
          </a:p>
          <a:p>
            <a:pPr marL="0" indent="0">
              <a:buNone/>
            </a:pPr>
            <a:r>
              <a:rPr lang="ru-RU" dirty="0"/>
              <a:t>зависит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114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i="1" dirty="0" smtClean="0"/>
              <a:t/>
            </a:r>
            <a:br>
              <a:rPr lang="ru-RU" sz="6000" i="1" dirty="0" smtClean="0"/>
            </a:br>
            <a:r>
              <a:rPr lang="ru-RU" sz="6000" i="1" dirty="0" smtClean="0">
                <a:solidFill>
                  <a:schemeClr val="accent6">
                    <a:lumMod val="75000"/>
                  </a:schemeClr>
                </a:solidFill>
              </a:rPr>
              <a:t>Рефлексия</a:t>
            </a:r>
            <a:br>
              <a:rPr lang="ru-RU" sz="6000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6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На уроке я успел сделать…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• В результате я узнал и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научился…</a:t>
            </a:r>
          </a:p>
          <a:p>
            <a:pPr marL="0" indent="0">
              <a:buNone/>
            </a:pPr>
            <a:r>
              <a:rPr lang="ru-RU" dirty="0"/>
              <a:t>• </a:t>
            </a:r>
            <a:r>
              <a:rPr lang="ru-RU" dirty="0">
                <a:solidFill>
                  <a:srgbClr val="C00000"/>
                </a:solidFill>
              </a:rPr>
              <a:t>Я не понял, у меня не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получилось…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У меня все получилось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01008"/>
            <a:ext cx="345638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46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                      •</a:t>
            </a:r>
            <a:r>
              <a:rPr lang="ru-RU" sz="6000" i="1" dirty="0">
                <a:solidFill>
                  <a:srgbClr val="FF0000"/>
                </a:solidFill>
              </a:rPr>
              <a:t>МОГУ</a:t>
            </a:r>
          </a:p>
          <a:p>
            <a:pPr marL="0" indent="0">
              <a:buNone/>
            </a:pPr>
            <a:r>
              <a:rPr lang="ru-RU" sz="6000" i="1" dirty="0">
                <a:solidFill>
                  <a:srgbClr val="00B0F0"/>
                </a:solidFill>
              </a:rPr>
              <a:t>•УМЕЮ</a:t>
            </a:r>
          </a:p>
          <a:p>
            <a:pPr marL="0" indent="0">
              <a:buNone/>
            </a:pPr>
            <a:r>
              <a:rPr lang="ru-RU" sz="6000" i="1" dirty="0" smtClean="0"/>
              <a:t>                         •</a:t>
            </a:r>
            <a:r>
              <a:rPr lang="ru-RU" sz="6000" i="1" dirty="0"/>
              <a:t>ХОЧУ</a:t>
            </a:r>
          </a:p>
          <a:p>
            <a:pPr marL="0" indent="0">
              <a:buNone/>
            </a:pPr>
            <a:r>
              <a:rPr lang="ru-RU" sz="6000" i="1" dirty="0">
                <a:solidFill>
                  <a:srgbClr val="00B050"/>
                </a:solidFill>
              </a:rPr>
              <a:t>•ДЕЛАЮ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6489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2478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                   Устная </a:t>
            </a:r>
            <a:r>
              <a:rPr lang="ru-RU" sz="4000" dirty="0">
                <a:solidFill>
                  <a:srgbClr val="C00000"/>
                </a:solidFill>
              </a:rPr>
              <a:t>работа</a:t>
            </a:r>
          </a:p>
          <a:p>
            <a:r>
              <a:rPr lang="ru-RU" sz="3600" dirty="0" smtClean="0"/>
              <a:t>5</a:t>
            </a:r>
            <a:r>
              <a:rPr lang="ru-RU" sz="3600" dirty="0" smtClean="0"/>
              <a:t> x²</a:t>
            </a:r>
            <a:r>
              <a:rPr lang="ru-RU" sz="3600" dirty="0" smtClean="0"/>
              <a:t> </a:t>
            </a:r>
            <a:r>
              <a:rPr lang="ru-RU" sz="3600" dirty="0"/>
              <a:t>– 12x + 7 = 0</a:t>
            </a:r>
          </a:p>
          <a:p>
            <a:r>
              <a:rPr lang="ru-RU" sz="3600" dirty="0" smtClean="0"/>
              <a:t>                                 6</a:t>
            </a:r>
            <a:r>
              <a:rPr lang="ru-RU" sz="3600" dirty="0" smtClean="0"/>
              <a:t> x²</a:t>
            </a:r>
            <a:r>
              <a:rPr lang="ru-RU" sz="3600" dirty="0" smtClean="0"/>
              <a:t> </a:t>
            </a:r>
            <a:r>
              <a:rPr lang="ru-RU" sz="3600" dirty="0"/>
              <a:t>– 12x + 11 = 0</a:t>
            </a:r>
          </a:p>
          <a:p>
            <a:r>
              <a:rPr lang="ru-RU" sz="3600" dirty="0" smtClean="0"/>
              <a:t>x² -1 </a:t>
            </a:r>
            <a:r>
              <a:rPr lang="ru-RU" sz="3600" dirty="0"/>
              <a:t>= 0</a:t>
            </a:r>
          </a:p>
          <a:p>
            <a:r>
              <a:rPr lang="ru-RU" sz="3600" dirty="0" smtClean="0"/>
              <a:t>                                  3x </a:t>
            </a:r>
            <a:r>
              <a:rPr lang="ru-RU" sz="3600" dirty="0"/>
              <a:t>- 8 = 0</a:t>
            </a:r>
          </a:p>
          <a:p>
            <a:r>
              <a:rPr lang="ru-RU" sz="3600" dirty="0"/>
              <a:t>- 4x + 16 = 20</a:t>
            </a:r>
          </a:p>
          <a:p>
            <a:r>
              <a:rPr lang="ru-RU" sz="3600" dirty="0" smtClean="0"/>
              <a:t>                                  (</a:t>
            </a:r>
            <a:r>
              <a:rPr lang="ru-RU" sz="3600" dirty="0"/>
              <a:t>x – 1</a:t>
            </a:r>
            <a:r>
              <a:rPr lang="ru-RU" sz="3600" dirty="0" smtClean="0"/>
              <a:t>)(</a:t>
            </a:r>
            <a:r>
              <a:rPr lang="ru-RU" sz="3600" dirty="0"/>
              <a:t>x – 2) = 0</a:t>
            </a:r>
          </a:p>
          <a:p>
            <a:r>
              <a:rPr lang="ru-RU" sz="3600" dirty="0"/>
              <a:t>5x – 45 = 8x – 13</a:t>
            </a:r>
          </a:p>
          <a:p>
            <a:r>
              <a:rPr lang="ru-RU" sz="3600" dirty="0" smtClean="0"/>
              <a:t>                                   x(x </a:t>
            </a:r>
            <a:r>
              <a:rPr lang="ru-RU" sz="3600" dirty="0"/>
              <a:t>– 4) = 0</a:t>
            </a:r>
          </a:p>
          <a:p>
            <a:r>
              <a:rPr lang="ru-RU" sz="3600" dirty="0"/>
              <a:t>- </a:t>
            </a:r>
            <a:r>
              <a:rPr lang="ru-RU" sz="3600" dirty="0" smtClean="0"/>
              <a:t>7</a:t>
            </a:r>
            <a:r>
              <a:rPr lang="ru-RU" sz="3600" dirty="0" smtClean="0"/>
              <a:t> x²</a:t>
            </a:r>
            <a:r>
              <a:rPr lang="ru-RU" sz="3600" dirty="0" smtClean="0"/>
              <a:t> </a:t>
            </a:r>
            <a:r>
              <a:rPr lang="ru-RU" sz="3600" dirty="0"/>
              <a:t>– 49x = 0</a:t>
            </a:r>
          </a:p>
          <a:p>
            <a:r>
              <a:rPr lang="ru-RU" sz="3600" dirty="0" smtClean="0"/>
              <a:t>                                   5(2x </a:t>
            </a:r>
            <a:r>
              <a:rPr lang="ru-RU" sz="3600" dirty="0"/>
              <a:t>– 3) = 10</a:t>
            </a:r>
          </a:p>
        </p:txBody>
      </p:sp>
    </p:spTree>
    <p:extLst>
      <p:ext uri="{BB962C8B-B14F-4D97-AF65-F5344CB8AC3E}">
        <p14:creationId xmlns:p14="http://schemas.microsoft.com/office/powerpoint/2010/main" val="413192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3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</a:rPr>
              <a:t>Дискриминант</a:t>
            </a:r>
            <a:r>
              <a:rPr lang="ru-RU" sz="4400" dirty="0"/>
              <a:t> (от лат.</a:t>
            </a:r>
          </a:p>
          <a:p>
            <a:r>
              <a:rPr lang="ru-RU" sz="4400" dirty="0"/>
              <a:t>«определитель», «</a:t>
            </a:r>
            <a:r>
              <a:rPr lang="ru-RU" sz="4400" dirty="0" err="1"/>
              <a:t>различитель</a:t>
            </a:r>
            <a:r>
              <a:rPr lang="ru-RU" sz="4400" dirty="0"/>
              <a:t>»)</a:t>
            </a:r>
          </a:p>
          <a:p>
            <a:r>
              <a:rPr lang="ru-RU" sz="4400" dirty="0"/>
              <a:t>Обозначение D</a:t>
            </a:r>
          </a:p>
          <a:p>
            <a:r>
              <a:rPr lang="ru-RU" sz="4400" dirty="0">
                <a:solidFill>
                  <a:srgbClr val="7030A0"/>
                </a:solidFill>
              </a:rPr>
              <a:t>Формула D = </a:t>
            </a:r>
            <a:r>
              <a:rPr lang="ru-RU" sz="4400" dirty="0" smtClean="0">
                <a:solidFill>
                  <a:srgbClr val="7030A0"/>
                </a:solidFill>
              </a:rPr>
              <a:t>b² </a:t>
            </a:r>
            <a:r>
              <a:rPr lang="ru-RU" sz="4400" dirty="0">
                <a:solidFill>
                  <a:srgbClr val="7030A0"/>
                </a:solidFill>
              </a:rPr>
              <a:t>- 4ac</a:t>
            </a:r>
          </a:p>
          <a:p>
            <a:r>
              <a:rPr lang="ru-RU" sz="4400" dirty="0">
                <a:solidFill>
                  <a:srgbClr val="FF0000"/>
                </a:solidFill>
              </a:rPr>
              <a:t>Важно !! </a:t>
            </a:r>
            <a:r>
              <a:rPr lang="ru-RU" sz="4400" dirty="0" smtClean="0"/>
              <a:t>По</a:t>
            </a:r>
            <a:r>
              <a:rPr lang="ru-RU" sz="4400" dirty="0"/>
              <a:t> </a:t>
            </a:r>
            <a:r>
              <a:rPr lang="ru-RU" sz="4400" dirty="0" smtClean="0"/>
              <a:t>знаку </a:t>
            </a:r>
            <a:r>
              <a:rPr lang="ru-RU" sz="4400" dirty="0"/>
              <a:t>дискриминанта</a:t>
            </a:r>
          </a:p>
          <a:p>
            <a:r>
              <a:rPr lang="ru-RU" sz="4400" dirty="0"/>
              <a:t>можно определить, сколько корней</a:t>
            </a:r>
          </a:p>
          <a:p>
            <a:r>
              <a:rPr lang="ru-RU" sz="4400" dirty="0"/>
              <a:t>имеет квадратное уравнение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89776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8092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092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Решение квадратных уравнений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ax² </a:t>
            </a:r>
            <a:r>
              <a:rPr lang="ru-RU" dirty="0"/>
              <a:t>+ </a:t>
            </a:r>
            <a:r>
              <a:rPr lang="ru-RU" dirty="0" err="1"/>
              <a:t>bx</a:t>
            </a:r>
            <a:r>
              <a:rPr lang="ru-RU" dirty="0"/>
              <a:t> + с = 0, где а ≠ 0</a:t>
            </a:r>
          </a:p>
          <a:p>
            <a:r>
              <a:rPr lang="ru-RU" dirty="0" smtClean="0"/>
              <a:t>1) </a:t>
            </a:r>
            <a:r>
              <a:rPr lang="ru-RU" dirty="0"/>
              <a:t>Найдем дискриминант (D) уравнения</a:t>
            </a:r>
          </a:p>
          <a:p>
            <a:r>
              <a:rPr lang="ru-RU" dirty="0"/>
              <a:t>по формуле </a:t>
            </a:r>
            <a:r>
              <a:rPr lang="ru-RU" dirty="0" smtClean="0"/>
              <a:t>b² </a:t>
            </a:r>
            <a:r>
              <a:rPr lang="ru-RU" dirty="0"/>
              <a:t>– 4ac</a:t>
            </a:r>
          </a:p>
          <a:p>
            <a:r>
              <a:rPr lang="ru-RU" dirty="0" smtClean="0"/>
              <a:t>2) </a:t>
            </a:r>
            <a:r>
              <a:rPr lang="ru-RU" dirty="0"/>
              <a:t>Определим количество корней</a:t>
            </a:r>
          </a:p>
          <a:p>
            <a:r>
              <a:rPr lang="ru-RU" dirty="0"/>
              <a:t>уравнения в зависимости от значения</a:t>
            </a:r>
          </a:p>
          <a:p>
            <a:r>
              <a:rPr lang="ru-RU" dirty="0"/>
              <a:t>дискриминанта</a:t>
            </a:r>
          </a:p>
          <a:p>
            <a:r>
              <a:rPr lang="ru-RU" dirty="0" smtClean="0"/>
              <a:t>3) </a:t>
            </a:r>
            <a:r>
              <a:rPr lang="ru-RU" dirty="0"/>
              <a:t>Найти корни (если они есть) по</a:t>
            </a:r>
          </a:p>
          <a:p>
            <a:r>
              <a:rPr lang="ru-RU" dirty="0"/>
              <a:t>формуле</a:t>
            </a:r>
          </a:p>
          <a:p>
            <a:r>
              <a:rPr lang="ru-RU" dirty="0" smtClean="0"/>
              <a:t>4) </a:t>
            </a:r>
            <a:r>
              <a:rPr lang="ru-RU" dirty="0"/>
              <a:t>Записать ответ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97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280920" cy="51706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     </a:t>
            </a:r>
            <a:r>
              <a:rPr lang="ru-RU" sz="2400" dirty="0" smtClean="0">
                <a:solidFill>
                  <a:srgbClr val="C00000"/>
                </a:solidFill>
              </a:rPr>
              <a:t>Физкультминутка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ru-RU" dirty="0" smtClean="0"/>
              <a:t>•</a:t>
            </a:r>
            <a:endParaRPr lang="ru-RU" dirty="0"/>
          </a:p>
          <a:p>
            <a:r>
              <a:rPr lang="ru-RU" dirty="0">
                <a:solidFill>
                  <a:srgbClr val="002060"/>
                </a:solidFill>
              </a:rPr>
              <a:t>Закрыть глаза, сильно напрягая глазные мышцы, на счет 1 -4, затем</a:t>
            </a:r>
          </a:p>
          <a:p>
            <a:r>
              <a:rPr lang="ru-RU" dirty="0">
                <a:solidFill>
                  <a:srgbClr val="002060"/>
                </a:solidFill>
              </a:rPr>
              <a:t>раскрыть глаза, расслабив мышцы глаз, посмотреть вдаль на счет 1-6.</a:t>
            </a:r>
          </a:p>
          <a:p>
            <a:r>
              <a:rPr lang="ru-RU" dirty="0">
                <a:solidFill>
                  <a:srgbClr val="002060"/>
                </a:solidFill>
              </a:rPr>
              <a:t>Повторить 4-5 раз.</a:t>
            </a:r>
          </a:p>
          <a:p>
            <a:r>
              <a:rPr lang="ru-RU" dirty="0">
                <a:solidFill>
                  <a:srgbClr val="002060"/>
                </a:solidFill>
              </a:rPr>
              <a:t>•</a:t>
            </a:r>
          </a:p>
          <a:p>
            <a:r>
              <a:rPr lang="ru-RU" dirty="0">
                <a:solidFill>
                  <a:srgbClr val="002060"/>
                </a:solidFill>
              </a:rPr>
              <a:t>Посмотреть на переносицу и задержать взор на счет 1-4. До усталости</a:t>
            </a:r>
          </a:p>
          <a:p>
            <a:r>
              <a:rPr lang="ru-RU" dirty="0">
                <a:solidFill>
                  <a:srgbClr val="002060"/>
                </a:solidFill>
              </a:rPr>
              <a:t>глаза не доводить. Затем открыть глаза, посмотреть вдаль на счет 1-6.</a:t>
            </a:r>
          </a:p>
          <a:p>
            <a:r>
              <a:rPr lang="ru-RU" dirty="0">
                <a:solidFill>
                  <a:srgbClr val="002060"/>
                </a:solidFill>
              </a:rPr>
              <a:t>Повторить 4-5 раз.</a:t>
            </a:r>
          </a:p>
          <a:p>
            <a:r>
              <a:rPr lang="ru-RU" dirty="0">
                <a:solidFill>
                  <a:srgbClr val="002060"/>
                </a:solidFill>
              </a:rPr>
              <a:t>•</a:t>
            </a:r>
          </a:p>
          <a:p>
            <a:r>
              <a:rPr lang="ru-RU" dirty="0">
                <a:solidFill>
                  <a:srgbClr val="002060"/>
                </a:solidFill>
              </a:rPr>
              <a:t>Не поворачивая головы, посмотреть направо и зафиксировать взгляд</a:t>
            </a:r>
          </a:p>
          <a:p>
            <a:r>
              <a:rPr lang="ru-RU" dirty="0">
                <a:solidFill>
                  <a:srgbClr val="002060"/>
                </a:solidFill>
              </a:rPr>
              <a:t>на счет 1-4, затем посмотреть вдаль прямо на счет 1-6. Аналогичным</a:t>
            </a:r>
          </a:p>
          <a:p>
            <a:r>
              <a:rPr lang="ru-RU" dirty="0">
                <a:solidFill>
                  <a:srgbClr val="002060"/>
                </a:solidFill>
              </a:rPr>
              <a:t>образом проводятся упражнения с фиксацией взгляда влево, вверх и</a:t>
            </a:r>
          </a:p>
          <a:p>
            <a:r>
              <a:rPr lang="ru-RU" dirty="0">
                <a:solidFill>
                  <a:srgbClr val="002060"/>
                </a:solidFill>
              </a:rPr>
              <a:t>вниз. Повторить 3-4 раза.</a:t>
            </a:r>
          </a:p>
          <a:p>
            <a:r>
              <a:rPr lang="ru-RU" dirty="0">
                <a:solidFill>
                  <a:srgbClr val="002060"/>
                </a:solidFill>
              </a:rPr>
              <a:t>•</a:t>
            </a:r>
          </a:p>
          <a:p>
            <a:r>
              <a:rPr lang="ru-RU" dirty="0">
                <a:solidFill>
                  <a:srgbClr val="002060"/>
                </a:solidFill>
              </a:rPr>
              <a:t>Перенести взгляд быстро по диагонали: направо вверх - налево вниз,</a:t>
            </a:r>
          </a:p>
          <a:p>
            <a:r>
              <a:rPr lang="ru-RU" dirty="0">
                <a:solidFill>
                  <a:srgbClr val="002060"/>
                </a:solidFill>
              </a:rPr>
              <a:t>потом прямо вдаль на счет 1 -6; затем налево вверх - направо вниз и</a:t>
            </a:r>
          </a:p>
          <a:p>
            <a:r>
              <a:rPr lang="ru-RU" dirty="0">
                <a:solidFill>
                  <a:srgbClr val="002060"/>
                </a:solidFill>
              </a:rPr>
              <a:t>посмотреть вдаль на счет 1-6. Повторить 4-5 раз. (след. слайд)</a:t>
            </a:r>
          </a:p>
        </p:txBody>
      </p:sp>
    </p:spTree>
    <p:extLst>
      <p:ext uri="{BB962C8B-B14F-4D97-AF65-F5344CB8AC3E}">
        <p14:creationId xmlns:p14="http://schemas.microsoft.com/office/powerpoint/2010/main" val="3051177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Решите </a:t>
            </a:r>
            <a:r>
              <a:rPr lang="ru-RU" dirty="0"/>
              <a:t>уравнение: 4</a:t>
            </a:r>
            <a:r>
              <a:rPr lang="ru-RU" dirty="0" smtClean="0"/>
              <a:t>x² </a:t>
            </a:r>
            <a:r>
              <a:rPr lang="ru-RU" dirty="0"/>
              <a:t>– 4x – </a:t>
            </a:r>
            <a:r>
              <a:rPr lang="ru-RU" dirty="0" smtClean="0"/>
              <a:t>3 </a:t>
            </a:r>
            <a:r>
              <a:rPr lang="ru-RU" dirty="0"/>
              <a:t>= 0</a:t>
            </a:r>
          </a:p>
          <a:p>
            <a:r>
              <a:rPr lang="ru-RU" dirty="0" smtClean="0"/>
              <a:t>4x² – 4x – 3 </a:t>
            </a:r>
            <a:r>
              <a:rPr lang="ru-RU" dirty="0" smtClean="0"/>
              <a:t>= </a:t>
            </a:r>
            <a:r>
              <a:rPr lang="ru-RU" dirty="0"/>
              <a:t>0</a:t>
            </a:r>
          </a:p>
          <a:p>
            <a:r>
              <a:rPr lang="ru-RU" dirty="0"/>
              <a:t>а = </a:t>
            </a:r>
            <a:r>
              <a:rPr lang="ru-RU" dirty="0" smtClean="0"/>
              <a:t>4, </a:t>
            </a:r>
            <a:r>
              <a:rPr lang="ru-RU" dirty="0"/>
              <a:t>b = - 4, с = </a:t>
            </a:r>
            <a:r>
              <a:rPr lang="ru-RU" dirty="0" smtClean="0"/>
              <a:t>-3</a:t>
            </a:r>
            <a:endParaRPr lang="ru-RU" dirty="0"/>
          </a:p>
          <a:p>
            <a:r>
              <a:rPr lang="ru-RU" dirty="0"/>
              <a:t>D = </a:t>
            </a:r>
            <a:r>
              <a:rPr lang="ru-RU" dirty="0" smtClean="0"/>
              <a:t>b² </a:t>
            </a:r>
            <a:r>
              <a:rPr lang="ru-RU" dirty="0"/>
              <a:t>– 4ac = </a:t>
            </a:r>
            <a:r>
              <a:rPr lang="ru-RU" dirty="0" smtClean="0"/>
              <a:t>16– </a:t>
            </a:r>
            <a:r>
              <a:rPr lang="ru-RU" dirty="0"/>
              <a:t>4 ∙ </a:t>
            </a:r>
            <a:r>
              <a:rPr lang="ru-RU" dirty="0" smtClean="0"/>
              <a:t>4 </a:t>
            </a:r>
            <a:r>
              <a:rPr lang="ru-RU" dirty="0"/>
              <a:t>∙ </a:t>
            </a:r>
            <a:r>
              <a:rPr lang="ru-RU" dirty="0" smtClean="0"/>
              <a:t>(-3) </a:t>
            </a:r>
            <a:r>
              <a:rPr lang="ru-RU" dirty="0"/>
              <a:t>= 16 + </a:t>
            </a:r>
            <a:r>
              <a:rPr lang="ru-RU" dirty="0" smtClean="0"/>
              <a:t>48 </a:t>
            </a:r>
            <a:r>
              <a:rPr lang="ru-RU" dirty="0"/>
              <a:t>= </a:t>
            </a:r>
            <a:r>
              <a:rPr lang="ru-RU" dirty="0" smtClean="0"/>
              <a:t>64</a:t>
            </a:r>
            <a:endParaRPr lang="ru-RU" dirty="0"/>
          </a:p>
          <a:p>
            <a:r>
              <a:rPr lang="ru-RU" dirty="0"/>
              <a:t>D &gt; 0 уравнение имеет 2 корня</a:t>
            </a:r>
          </a:p>
          <a:p>
            <a:r>
              <a:rPr lang="ru-RU" dirty="0"/>
              <a:t>x1 =  </a:t>
            </a:r>
            <a:r>
              <a:rPr lang="ru-RU" dirty="0" smtClean="0"/>
              <a:t>(4+8)/8=1,5</a:t>
            </a:r>
            <a:endParaRPr lang="ru-RU" dirty="0"/>
          </a:p>
          <a:p>
            <a:r>
              <a:rPr lang="ru-RU" dirty="0"/>
              <a:t>x2 = </a:t>
            </a:r>
            <a:r>
              <a:rPr lang="ru-RU" dirty="0" smtClean="0"/>
              <a:t>(4-8)/8=-0,5</a:t>
            </a:r>
          </a:p>
          <a:p>
            <a:r>
              <a:rPr lang="ru-RU" dirty="0" smtClean="0"/>
              <a:t>Ответ</a:t>
            </a:r>
            <a:r>
              <a:rPr lang="ru-RU" dirty="0"/>
              <a:t>: </a:t>
            </a:r>
            <a:r>
              <a:rPr lang="ru-RU" dirty="0" smtClean="0"/>
              <a:t> -0,5; 1,5.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92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Пример 2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Решите </a:t>
            </a:r>
            <a:r>
              <a:rPr lang="ru-RU" dirty="0"/>
              <a:t>уравнение </a:t>
            </a:r>
            <a:r>
              <a:rPr lang="ru-RU" dirty="0" smtClean="0"/>
              <a:t>4x² </a:t>
            </a:r>
            <a:r>
              <a:rPr lang="ru-RU" dirty="0"/>
              <a:t>- 12x + 9 = 0</a:t>
            </a:r>
          </a:p>
          <a:p>
            <a:r>
              <a:rPr lang="ru-RU" dirty="0"/>
              <a:t>а = 4, b = - 12, с = 9</a:t>
            </a:r>
          </a:p>
          <a:p>
            <a:r>
              <a:rPr lang="ru-RU" dirty="0"/>
              <a:t>D = </a:t>
            </a:r>
            <a:r>
              <a:rPr lang="ru-RU" dirty="0" smtClean="0"/>
              <a:t>b² </a:t>
            </a:r>
            <a:r>
              <a:rPr lang="ru-RU" dirty="0"/>
              <a:t>– 4ac = (-</a:t>
            </a:r>
            <a:r>
              <a:rPr lang="ru-RU" dirty="0" smtClean="0"/>
              <a:t>12)² </a:t>
            </a:r>
            <a:r>
              <a:rPr lang="ru-RU" dirty="0"/>
              <a:t>– 4 ∙ </a:t>
            </a:r>
            <a:r>
              <a:rPr lang="ru-RU" dirty="0" smtClean="0"/>
              <a:t>4 </a:t>
            </a:r>
            <a:r>
              <a:rPr lang="ru-RU" dirty="0"/>
              <a:t>∙ </a:t>
            </a:r>
            <a:r>
              <a:rPr lang="ru-RU" dirty="0" smtClean="0"/>
              <a:t>9  </a:t>
            </a:r>
            <a:r>
              <a:rPr lang="ru-RU" dirty="0"/>
              <a:t>= 144 - 144 </a:t>
            </a:r>
            <a:r>
              <a:rPr lang="ru-RU" dirty="0" smtClean="0"/>
              <a:t>=0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D = 0, уравнение имеет 1 корень</a:t>
            </a:r>
          </a:p>
          <a:p>
            <a:r>
              <a:rPr lang="ru-RU" dirty="0"/>
              <a:t>x 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dirty="0" smtClean="0"/>
              <a:t>12/8=1,5</a:t>
            </a:r>
            <a:endParaRPr lang="ru-RU" dirty="0"/>
          </a:p>
          <a:p>
            <a:r>
              <a:rPr lang="ru-RU" dirty="0"/>
              <a:t>Ответ: 1,5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620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550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Тема урока: «Квадратные уравнения».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квадратных уравнений </vt:lpstr>
      <vt:lpstr>Презентация PowerPoint</vt:lpstr>
      <vt:lpstr>Пример 1</vt:lpstr>
      <vt:lpstr> Пример 2 </vt:lpstr>
      <vt:lpstr> Пример 3 </vt:lpstr>
      <vt:lpstr> Итог урока </vt:lpstr>
      <vt:lpstr> Рефлексия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уравнения</dc:title>
  <dc:creator>User</dc:creator>
  <cp:lastModifiedBy>User</cp:lastModifiedBy>
  <cp:revision>7</cp:revision>
  <dcterms:created xsi:type="dcterms:W3CDTF">2019-01-07T18:27:08Z</dcterms:created>
  <dcterms:modified xsi:type="dcterms:W3CDTF">2019-01-07T19:16:15Z</dcterms:modified>
</cp:coreProperties>
</file>