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70" r:id="rId2"/>
    <p:sldId id="256" r:id="rId3"/>
    <p:sldId id="257" r:id="rId4"/>
    <p:sldId id="258" r:id="rId5"/>
    <p:sldId id="261" r:id="rId6"/>
    <p:sldId id="260" r:id="rId7"/>
    <p:sldId id="264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155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5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42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195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32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167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60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04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05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74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57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0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5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90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977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3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4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0&amp;text=%D0%BE%D1%81%D0%B5%D0%BD%D0%BD%D0%B8%D0%B9%20%D0%B8%20%D0%BB%D0%B5%D1%82%D0%BD%D0%B8%D0%B9%20%D0%BF%D0%B5%D0%B9%D0%B7%D0%B0%D0%B6&amp;noreask=1&amp;pos=28&amp;lr=67&amp;rpt=simage&amp;uinfo=ww-1349-wh-673-fw-1124-fh-467-pd-1&amp;img_url=http://www.biblioclub.ru/images/imgclub/rubens/ruar01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source=wiz&amp;fp=0&amp;text=%D0%BE%D1%81%D0%B5%D0%BD%D0%BD%D0%B8%D0%B9%20%D0%B8%20%D0%BB%D0%B5%D1%82%D0%BD%D0%B8%D0%B9%20%D0%BF%D0%B5%D0%B9%D0%B7%D0%B0%D0%B6&amp;noreask=1&amp;pos=27&amp;lr=67&amp;rpt=simage&amp;uinfo=ww-1349-wh-673-fw-1124-fh-467-pd-1&amp;img_url=http://i015.radikal.ru/1209/1a/f65cbba4e7d2t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Приёмы рефлексии учебной деятельности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3011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- каша в голове </a:t>
            </a:r>
            <a:br>
              <a:rPr lang="ru-RU" sz="6000" dirty="0" smtClean="0"/>
            </a:br>
            <a:r>
              <a:rPr lang="ru-RU" sz="6000" dirty="0" smtClean="0"/>
              <a:t>- ни в зуб ногой </a:t>
            </a:r>
            <a:br>
              <a:rPr lang="ru-RU" sz="6000" dirty="0" smtClean="0"/>
            </a:br>
            <a:r>
              <a:rPr lang="ru-RU" sz="6000" dirty="0" smtClean="0"/>
              <a:t>- светлая голова </a:t>
            </a:r>
          </a:p>
          <a:p>
            <a:pPr>
              <a:buNone/>
            </a:pPr>
            <a:r>
              <a:rPr lang="ru-RU" sz="6000" dirty="0" smtClean="0"/>
              <a:t>   -валять </a:t>
            </a:r>
            <a:r>
              <a:rPr lang="ru-RU" sz="6000" dirty="0" err="1" smtClean="0"/>
              <a:t>дурака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-в поте лица</a:t>
            </a:r>
          </a:p>
          <a:p>
            <a:pPr>
              <a:buNone/>
            </a:pPr>
            <a:r>
              <a:rPr lang="ru-RU" sz="6000" dirty="0" smtClean="0"/>
              <a:t>    -бить баклуши</a:t>
            </a:r>
          </a:p>
          <a:p>
            <a:pPr>
              <a:buNone/>
            </a:pPr>
            <a:endParaRPr lang="ru-RU" sz="6000" dirty="0" smtClean="0"/>
          </a:p>
          <a:p>
            <a:pPr>
              <a:buNone/>
            </a:pPr>
            <a:endParaRPr lang="ru-RU" sz="6000" dirty="0" smtClean="0"/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332656"/>
            <a:ext cx="8229600" cy="1209675"/>
          </a:xfrm>
          <a:prstGeom prst="rect">
            <a:avLst/>
          </a:prstGeom>
          <a:solidFill>
            <a:srgbClr val="FFB9E8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rgbClr val="0070C0"/>
                </a:solidFill>
              </a:rPr>
              <a:t>Оцените фразеологическим оборотом свои ощущения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759200" y="423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8865" name="Text Box 17"/>
          <p:cNvSpPr txBox="1">
            <a:spLocks noChangeArrowheads="1"/>
          </p:cNvSpPr>
          <p:nvPr/>
        </p:nvSpPr>
        <p:spPr bwMode="auto">
          <a:xfrm>
            <a:off x="2608263" y="1504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78901" name="Group 53"/>
          <p:cNvGraphicFramePr>
            <a:graphicFrameLocks noGrp="1"/>
          </p:cNvGraphicFramePr>
          <p:nvPr/>
        </p:nvGraphicFramePr>
        <p:xfrm>
          <a:off x="0" y="1025525"/>
          <a:ext cx="9144000" cy="5832475"/>
        </p:xfrm>
        <a:graphic>
          <a:graphicData uri="http://schemas.openxmlformats.org/drawingml/2006/table">
            <a:tbl>
              <a:tblPr/>
              <a:tblGrid>
                <a:gridCol w="4573588"/>
                <a:gridCol w="4570412"/>
              </a:tblGrid>
              <a:tr h="58324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 уроке я работал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Своей работой на уроке 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Урок показался мне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За урок я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Мое настроение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Материал урока для меня был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активно,   пассивно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доволен,   недоволен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коротким,  длинным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устал,   устал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стало лучше, стало хуже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понятен,        непонятен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интересен,    скучен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полезен,        бесполезен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902" name="Rectangle 54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FFB9E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0099"/>
                </a:solidFill>
              </a:rPr>
              <a:t>Прием рефлексии «Выбор»</a:t>
            </a:r>
            <a:endParaRPr lang="ru-RU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Учебно-познавательные компетенции: 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4000" dirty="0" err="1" smtClean="0"/>
              <a:t>целеполагание</a:t>
            </a:r>
            <a:endParaRPr lang="ru-RU" sz="4000" dirty="0" smtClean="0"/>
          </a:p>
          <a:p>
            <a:pPr algn="ctr"/>
            <a:r>
              <a:rPr lang="ru-RU" sz="4000" dirty="0" smtClean="0"/>
              <a:t>планирование</a:t>
            </a:r>
          </a:p>
          <a:p>
            <a:pPr algn="ctr"/>
            <a:r>
              <a:rPr lang="ru-RU" sz="4000" dirty="0" smtClean="0"/>
              <a:t>анализ </a:t>
            </a:r>
          </a:p>
          <a:p>
            <a:pPr algn="ctr"/>
            <a:r>
              <a:rPr lang="ru-RU" sz="4000" b="1" u="sng" dirty="0" smtClean="0">
                <a:solidFill>
                  <a:srgbClr val="0070C0"/>
                </a:solidFill>
              </a:rPr>
              <a:t>рефлексия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4000" dirty="0" smtClean="0"/>
              <a:t>самооценка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Слово «рефлексия» происходит от латинского </a:t>
            </a:r>
            <a:r>
              <a:rPr lang="ru-RU" b="1" dirty="0" err="1" smtClean="0">
                <a:solidFill>
                  <a:srgbClr val="0070C0"/>
                </a:solidFill>
              </a:rPr>
              <a:t>reflexio</a:t>
            </a:r>
            <a:r>
              <a:rPr lang="ru-RU" b="1" dirty="0" smtClean="0">
                <a:solidFill>
                  <a:srgbClr val="0070C0"/>
                </a:solidFill>
              </a:rPr>
              <a:t> – обращение назад.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</a:t>
            </a:r>
            <a:r>
              <a:rPr lang="ru-RU" b="1" dirty="0" smtClean="0"/>
              <a:t> В современной педагогике под рефлексией понимают </a:t>
            </a:r>
            <a:r>
              <a:rPr lang="ru-RU" b="1" dirty="0" smtClean="0">
                <a:solidFill>
                  <a:srgbClr val="0000FF"/>
                </a:solidFill>
              </a:rPr>
              <a:t>самоанализ деятельности и её результатов.</a:t>
            </a:r>
            <a:endParaRPr lang="ru-RU" b="1" dirty="0" smtClean="0">
              <a:solidFill>
                <a:srgbClr val="FF66CC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рефлексии выяснить: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Что я думал? </a:t>
            </a:r>
          </a:p>
          <a:p>
            <a:r>
              <a:rPr lang="ru-RU" dirty="0" smtClean="0"/>
              <a:t>Что чувствовал? </a:t>
            </a:r>
          </a:p>
          <a:p>
            <a:r>
              <a:rPr lang="ru-RU" dirty="0" smtClean="0"/>
              <a:t>Что приобрёл? </a:t>
            </a:r>
          </a:p>
          <a:p>
            <a:pPr algn="ctr"/>
            <a:r>
              <a:rPr lang="ru-RU" dirty="0" smtClean="0"/>
              <a:t>Что меня удивило? </a:t>
            </a:r>
          </a:p>
          <a:p>
            <a:r>
              <a:rPr lang="ru-RU" dirty="0" smtClean="0"/>
              <a:t>Что я понял и как строил поведение?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B0008A"/>
                </a:solidFill>
              </a:rPr>
              <a:t> </a:t>
            </a:r>
            <a:r>
              <a:rPr lang="ru-RU" b="1" dirty="0" smtClean="0">
                <a:solidFill>
                  <a:srgbClr val="B0008A"/>
                </a:solidFill>
              </a:rPr>
              <a:t>По содержанию:</a:t>
            </a:r>
            <a:r>
              <a:rPr lang="ru-RU" dirty="0" smtClean="0">
                <a:solidFill>
                  <a:srgbClr val="B0008A"/>
                </a:solidFill>
              </a:rPr>
              <a:t> </a:t>
            </a:r>
            <a:endParaRPr lang="ru-RU" dirty="0">
              <a:solidFill>
                <a:srgbClr val="B0008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Устная рефлексия.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Письменная рефлексия.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18488" cy="128270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По цели:</a:t>
            </a:r>
            <a:endParaRPr lang="ru-RU" sz="4800" b="1" dirty="0">
              <a:solidFill>
                <a:srgbClr val="FF89D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251520" y="1268413"/>
            <a:ext cx="871309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4000" b="1" dirty="0">
              <a:solidFill>
                <a:srgbClr val="000099"/>
              </a:solidFill>
            </a:endParaRPr>
          </a:p>
          <a:p>
            <a:pPr marL="342900" indent="-342900"/>
            <a:endParaRPr lang="ru-RU" sz="4000" b="1" dirty="0">
              <a:solidFill>
                <a:srgbClr val="000099"/>
              </a:solidFill>
            </a:endParaRPr>
          </a:p>
          <a:p>
            <a:pPr marL="342900" indent="-342900"/>
            <a:r>
              <a:rPr lang="ru-RU" sz="4000" b="1" dirty="0" smtClean="0">
                <a:solidFill>
                  <a:srgbClr val="000099"/>
                </a:solidFill>
              </a:rPr>
              <a:t> 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4098" name="Picture 2" descr="http://ichef.bbci.co.uk/arts/yourpaintings/images/paintings/ng/624x544/ng_ng_ng66_624x54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816424" cy="3138409"/>
          </a:xfrm>
          <a:prstGeom prst="rect">
            <a:avLst/>
          </a:prstGeom>
          <a:ln w="1905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http://s007.radikal.ru/i302/1109/5b/a4b0b9d9e53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284984"/>
            <a:ext cx="4065736" cy="320308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552" y="1700808"/>
            <a:ext cx="8229600" cy="1209675"/>
          </a:xfrm>
          <a:prstGeom prst="rect">
            <a:avLst/>
          </a:prstGeom>
          <a:solidFill>
            <a:srgbClr val="FFB9E8"/>
          </a:solidFill>
        </p:spPr>
        <p:txBody>
          <a:bodyPr>
            <a:normAutofit fontScale="97500" lnSpcReduction="10000"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solidFill>
                  <a:srgbClr val="000099"/>
                </a:solidFill>
              </a:rPr>
              <a:t>Рефлексия эмоционального состояния и настроения.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0"/>
            <a:ext cx="8964612" cy="2232025"/>
          </a:xfrm>
          <a:solidFill>
            <a:srgbClr val="FFFF00"/>
          </a:solidFill>
          <a:ln>
            <a:solidFill>
              <a:schemeClr val="folHlink"/>
            </a:solidFill>
          </a:ln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Рефлексия деятельности на уроке</a:t>
            </a:r>
            <a:r>
              <a:rPr lang="ru-RU" b="1" dirty="0">
                <a:solidFill>
                  <a:schemeClr val="accent2"/>
                </a:solidFill>
              </a:rPr>
              <a:t/>
            </a:r>
            <a:br>
              <a:rPr lang="ru-RU" b="1" dirty="0">
                <a:solidFill>
                  <a:schemeClr val="accent2"/>
                </a:solidFill>
              </a:rPr>
            </a:br>
            <a:r>
              <a:rPr lang="ru-RU" b="1" dirty="0">
                <a:solidFill>
                  <a:srgbClr val="000099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Лестница успеха</a:t>
            </a:r>
            <a:r>
              <a:rPr lang="ru-RU" b="1" dirty="0">
                <a:solidFill>
                  <a:srgbClr val="000099"/>
                </a:solidFill>
              </a:rPr>
              <a:t>»</a:t>
            </a:r>
          </a:p>
        </p:txBody>
      </p:sp>
      <p:graphicFrame>
        <p:nvGraphicFramePr>
          <p:cNvPr id="56368" name="Group 48"/>
          <p:cNvGraphicFramePr>
            <a:graphicFrameLocks noGrp="1"/>
          </p:cNvGraphicFramePr>
          <p:nvPr/>
        </p:nvGraphicFramePr>
        <p:xfrm>
          <a:off x="179388" y="4868863"/>
          <a:ext cx="2519362" cy="1152525"/>
        </p:xfrm>
        <a:graphic>
          <a:graphicData uri="http://schemas.openxmlformats.org/drawingml/2006/table">
            <a:tbl>
              <a:tblPr/>
              <a:tblGrid>
                <a:gridCol w="2519362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Знаю…..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366" name="Group 46"/>
          <p:cNvGraphicFramePr>
            <a:graphicFrameLocks noGrp="1"/>
          </p:cNvGraphicFramePr>
          <p:nvPr/>
        </p:nvGraphicFramePr>
        <p:xfrm>
          <a:off x="2771775" y="3644900"/>
          <a:ext cx="2881313" cy="1223963"/>
        </p:xfrm>
        <a:graphic>
          <a:graphicData uri="http://schemas.openxmlformats.org/drawingml/2006/table">
            <a:tbl>
              <a:tblPr/>
              <a:tblGrid>
                <a:gridCol w="2881313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Понимаю…..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369" name="Group 49"/>
          <p:cNvGraphicFramePr>
            <a:graphicFrameLocks noGrp="1"/>
          </p:cNvGraphicFramePr>
          <p:nvPr/>
        </p:nvGraphicFramePr>
        <p:xfrm>
          <a:off x="5651500" y="2492375"/>
          <a:ext cx="2736850" cy="1152525"/>
        </p:xfrm>
        <a:graphic>
          <a:graphicData uri="http://schemas.openxmlformats.org/drawingml/2006/table">
            <a:tbl>
              <a:tblPr/>
              <a:tblGrid>
                <a:gridCol w="273685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Умею…..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09675"/>
          </a:xfrm>
          <a:solidFill>
            <a:srgbClr val="FFB9E8"/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Рефлексия содержания учебного материала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3568" y="150033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800" dirty="0" smtClean="0"/>
              <a:t>Даётся начало фразы, а ученик заканчивает её. </a:t>
            </a:r>
          </a:p>
          <a:p>
            <a:pPr algn="ctr"/>
            <a:r>
              <a:rPr lang="ru-RU" sz="2800" dirty="0" smtClean="0"/>
              <a:t> 1. Сегодня я узнал… </a:t>
            </a:r>
            <a:br>
              <a:rPr lang="ru-RU" sz="2800" dirty="0" smtClean="0"/>
            </a:br>
            <a:r>
              <a:rPr lang="ru-RU" sz="2800" dirty="0" smtClean="0"/>
              <a:t>2. Было интересно… </a:t>
            </a:r>
            <a:br>
              <a:rPr lang="ru-RU" sz="2800" dirty="0" smtClean="0"/>
            </a:br>
            <a:r>
              <a:rPr lang="ru-RU" sz="2800" dirty="0" smtClean="0"/>
              <a:t>3. Было трудно… </a:t>
            </a:r>
            <a:br>
              <a:rPr lang="ru-RU" sz="2800" dirty="0" smtClean="0"/>
            </a:br>
            <a:r>
              <a:rPr lang="ru-RU" sz="2800" dirty="0" smtClean="0"/>
              <a:t>4. Я выполнял задания… </a:t>
            </a:r>
            <a:br>
              <a:rPr lang="ru-RU" sz="2800" dirty="0" smtClean="0"/>
            </a:br>
            <a:r>
              <a:rPr lang="ru-RU" sz="2800" dirty="0" smtClean="0"/>
              <a:t>5. Я понял, что… </a:t>
            </a:r>
            <a:br>
              <a:rPr lang="ru-RU" sz="2800" dirty="0" smtClean="0"/>
            </a:br>
            <a:r>
              <a:rPr lang="ru-RU" sz="2800" dirty="0" smtClean="0"/>
              <a:t>6. Теперь я могу… </a:t>
            </a:r>
            <a:br>
              <a:rPr lang="ru-RU" sz="2800" dirty="0" smtClean="0"/>
            </a:br>
            <a:r>
              <a:rPr lang="ru-RU" sz="2800" dirty="0" smtClean="0"/>
              <a:t>7. Я почувствовал, что… </a:t>
            </a:r>
            <a:br>
              <a:rPr lang="ru-RU" sz="2800" dirty="0" smtClean="0"/>
            </a:br>
            <a:r>
              <a:rPr lang="ru-RU" sz="2800" dirty="0" smtClean="0"/>
              <a:t>8. Я приобрел… </a:t>
            </a:r>
            <a:br>
              <a:rPr lang="ru-RU" sz="2800" dirty="0" smtClean="0"/>
            </a:br>
            <a:r>
              <a:rPr lang="ru-RU" sz="2800" dirty="0" smtClean="0"/>
              <a:t>9. Я научился… </a:t>
            </a:r>
            <a:br>
              <a:rPr lang="ru-RU" sz="2800" dirty="0" smtClean="0"/>
            </a:br>
            <a:r>
              <a:rPr lang="ru-RU" sz="2800" dirty="0" smtClean="0"/>
              <a:t>10. У меня получилось … </a:t>
            </a:r>
            <a:br>
              <a:rPr lang="ru-RU" sz="2800" dirty="0" smtClean="0"/>
            </a:br>
            <a:r>
              <a:rPr lang="ru-RU" sz="2800" dirty="0" smtClean="0"/>
              <a:t>11. Я смог… </a:t>
            </a:r>
            <a:br>
              <a:rPr lang="ru-RU" sz="2800" dirty="0" smtClean="0"/>
            </a:br>
            <a:r>
              <a:rPr lang="ru-RU" sz="2800" dirty="0" smtClean="0"/>
              <a:t>12. Я попробую… </a:t>
            </a:r>
            <a:br>
              <a:rPr lang="ru-RU" sz="2800" dirty="0" smtClean="0"/>
            </a:br>
            <a:r>
              <a:rPr lang="ru-RU" sz="2800" dirty="0" smtClean="0"/>
              <a:t>13. Меня удивило… </a:t>
            </a:r>
            <a:br>
              <a:rPr lang="ru-RU" sz="2800" dirty="0" smtClean="0"/>
            </a:br>
            <a:r>
              <a:rPr lang="ru-RU" sz="2800" dirty="0" smtClean="0"/>
              <a:t>14. Урок дал мне для жизни… </a:t>
            </a:r>
            <a:br>
              <a:rPr lang="ru-RU" sz="2800" dirty="0" smtClean="0"/>
            </a:br>
            <a:r>
              <a:rPr lang="ru-RU" sz="2800" dirty="0" smtClean="0"/>
              <a:t>15. Мне захотелось… </a:t>
            </a:r>
          </a:p>
          <a:p>
            <a:pPr algn="ctr">
              <a:lnSpc>
                <a:spcPct val="90000"/>
              </a:lnSpc>
            </a:pP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B0008A"/>
                </a:solidFill>
              </a:rPr>
              <a:t>По типу урока:</a:t>
            </a:r>
            <a:r>
              <a:rPr lang="ru-RU" dirty="0" smtClean="0">
                <a:solidFill>
                  <a:srgbClr val="B0008A"/>
                </a:solidFill>
              </a:rPr>
              <a:t> </a:t>
            </a:r>
            <a:endParaRPr lang="ru-RU" dirty="0">
              <a:solidFill>
                <a:srgbClr val="B0008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>• После усвоения знаний. </a:t>
            </a:r>
            <a:br>
              <a:rPr lang="ru-RU" sz="4800" dirty="0" smtClean="0"/>
            </a:br>
            <a:r>
              <a:rPr lang="ru-RU" sz="4800" dirty="0" smtClean="0"/>
              <a:t>• Промежуточная рефлексия </a:t>
            </a:r>
            <a:br>
              <a:rPr lang="ru-RU" sz="4800" dirty="0" smtClean="0"/>
            </a:br>
            <a:r>
              <a:rPr lang="ru-RU" sz="4800" dirty="0" smtClean="0"/>
              <a:t>• Контрольная рефлексия </a:t>
            </a:r>
            <a:br>
              <a:rPr lang="ru-RU" sz="4800" dirty="0" smtClean="0"/>
            </a:br>
            <a:r>
              <a:rPr lang="ru-RU" sz="4800" dirty="0" smtClean="0"/>
              <a:t>• Итоговая рефлексия.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37</TotalTime>
  <Words>184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Impact</vt:lpstr>
      <vt:lpstr>Главное мероприятие</vt:lpstr>
      <vt:lpstr>Презентация PowerPoint</vt:lpstr>
      <vt:lpstr>Учебно-познавательные компетенции: </vt:lpstr>
      <vt:lpstr>Презентация PowerPoint</vt:lpstr>
      <vt:lpstr>Задачи рефлексии выяснить:</vt:lpstr>
      <vt:lpstr> По содержанию: </vt:lpstr>
      <vt:lpstr> По цели:</vt:lpstr>
      <vt:lpstr>Рефлексия деятельности на уроке «Лестница успеха»</vt:lpstr>
      <vt:lpstr>Рефлексия содержания учебного материала</vt:lpstr>
      <vt:lpstr>По типу урока: </vt:lpstr>
      <vt:lpstr>: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Учебно-познавательные компетенции:</dc:title>
  <dc:creator>НАТАЛЬЯ</dc:creator>
  <cp:lastModifiedBy>Ната</cp:lastModifiedBy>
  <cp:revision>6</cp:revision>
  <dcterms:created xsi:type="dcterms:W3CDTF">2013-11-05T15:43:10Z</dcterms:created>
  <dcterms:modified xsi:type="dcterms:W3CDTF">2019-01-07T08:56:04Z</dcterms:modified>
</cp:coreProperties>
</file>