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7"/>
  </p:notesMasterIdLst>
  <p:handoutMasterIdLst>
    <p:handoutMasterId r:id="rId18"/>
  </p:handoutMasterIdLst>
  <p:sldIdLst>
    <p:sldId id="256" r:id="rId2"/>
    <p:sldId id="303" r:id="rId3"/>
    <p:sldId id="304" r:id="rId4"/>
    <p:sldId id="305" r:id="rId5"/>
    <p:sldId id="306" r:id="rId6"/>
    <p:sldId id="307" r:id="rId7"/>
    <p:sldId id="294" r:id="rId8"/>
    <p:sldId id="311" r:id="rId9"/>
    <p:sldId id="310" r:id="rId10"/>
    <p:sldId id="313" r:id="rId11"/>
    <p:sldId id="314" r:id="rId12"/>
    <p:sldId id="316" r:id="rId13"/>
    <p:sldId id="318" r:id="rId14"/>
    <p:sldId id="315" r:id="rId15"/>
    <p:sldId id="260" r:id="rId16"/>
  </p:sldIdLst>
  <p:sldSz cx="9144000" cy="6858000" type="screen4x3"/>
  <p:notesSz cx="6735763" cy="98663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114711"/>
    <a:srgbClr val="669900"/>
    <a:srgbClr val="F26200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1" d="100"/>
          <a:sy n="41" d="100"/>
        </p:scale>
        <p:origin x="-1428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jpeg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A86940-081E-48DB-8CAB-DF814D7D6851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C358B8-C4EF-4BA8-85F9-440F161CD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AB7DB-DB07-4317-BAAD-B6B07EABFE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FBE6E1-0711-4CDB-8BC4-FCE7F776B3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49300"/>
            <a:ext cx="4927600" cy="36972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802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BE6E1-0711-4CDB-8BC4-FCE7F776B3C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EFEE369-B17E-415F-98EE-7FDDCD376528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7175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83688D-7FC9-4BA0-B578-B7531E332FD6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ADAA8C-AAF3-4A7F-B059-C7F78B2193E1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B3538-8710-4100-8DF9-948EA1620D07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27BB0-9E80-4888-A581-902EB3FFB15D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723207-F186-4FAF-8957-3F33C5B83DA7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B2EE7-729C-488E-9EDD-CDB7058CD9EE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64534-A4CF-41AF-8CCA-EF9EA7A229BB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7D19E1-18FA-4D35-938A-C024DE3CFAA2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20BB25-BD47-4283-B8B7-5AC1052EB669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DD7D1C-4CF7-41B4-ABC6-A99C8BD62CFD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ru-RU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endParaRPr lang="ru-RU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2D089CE8-7A6A-44F7-9E85-61048C1E60A4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615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  <a:cs typeface="+mn-cs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  <a:cs typeface="+mn-cs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cs typeface="+mn-cs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4343400"/>
            <a:ext cx="6553200" cy="1981200"/>
          </a:xfrm>
        </p:spPr>
        <p:txBody>
          <a:bodyPr/>
          <a:lstStyle/>
          <a:p>
            <a:pPr algn="r">
              <a:lnSpc>
                <a:spcPct val="90000"/>
              </a:lnSpc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Учитель: Шатилова Н.Н.</a:t>
            </a:r>
          </a:p>
          <a:p>
            <a:pPr>
              <a:lnSpc>
                <a:spcPct val="90000"/>
              </a:lnSpc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МАОУ «Гимназия №1»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 мая 2017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990600" y="1219200"/>
            <a:ext cx="7010400" cy="2438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262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ОЦЕНИВАНИЕ  </a:t>
            </a:r>
            <a:br>
              <a:rPr lang="ru-RU" sz="3600" b="1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262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lang="ru-RU" sz="3600" b="1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262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как условие</a:t>
            </a:r>
          </a:p>
          <a:p>
            <a:pPr algn="ctr"/>
            <a:r>
              <a:rPr lang="ru-RU" sz="3600" b="1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262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повышения качества</a:t>
            </a:r>
          </a:p>
          <a:p>
            <a:pPr algn="ctr"/>
            <a:r>
              <a:rPr lang="ru-RU" sz="3600" b="1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262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образования</a:t>
            </a:r>
            <a:endParaRPr lang="ru-RU" sz="3600" b="1" kern="10" dirty="0">
              <a:ln w="9525">
                <a:solidFill>
                  <a:schemeClr val="tx2"/>
                </a:solidFill>
                <a:round/>
                <a:headEnd/>
                <a:tailEnd/>
              </a:ln>
              <a:solidFill>
                <a:srgbClr val="F262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81000" y="304800"/>
          <a:ext cx="8458200" cy="4966723"/>
        </p:xfrm>
        <a:graphic>
          <a:graphicData uri="http://schemas.openxmlformats.org/drawingml/2006/table">
            <a:tbl>
              <a:tblPr/>
              <a:tblGrid>
                <a:gridCol w="7620000"/>
                <a:gridCol w="838200"/>
              </a:tblGrid>
              <a:tr h="457199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kern="18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«Верю – не верю»</a:t>
                      </a:r>
                      <a:endParaRPr lang="ru-RU" sz="40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latin typeface="Calibri"/>
                          <a:ea typeface="Times New Roman"/>
                          <a:cs typeface="Times New Roman"/>
                        </a:rPr>
                        <a:t>+/-</a:t>
                      </a:r>
                      <a:endParaRPr lang="ru-RU" sz="3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727">
                <a:tc>
                  <a:txBody>
                    <a:bodyPr/>
                    <a:lstStyle/>
                    <a:p>
                      <a:pPr marL="457200" indent="-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b="1" kern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1. Давление </a:t>
                      </a:r>
                      <a:r>
                        <a:rPr lang="ru-RU" sz="2400" b="1" kern="1800" dirty="0">
                          <a:latin typeface="Times New Roman"/>
                          <a:ea typeface="Times New Roman"/>
                          <a:cs typeface="Times New Roman"/>
                        </a:rPr>
                        <a:t>твёрдых тел не зависит от </a:t>
                      </a:r>
                      <a:r>
                        <a:rPr lang="ru-RU" sz="2400" b="1" kern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площади</a:t>
                      </a:r>
                      <a:r>
                        <a:rPr lang="ru-RU" sz="2400" b="1" kern="18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kern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поверхности</a:t>
                      </a:r>
                      <a:r>
                        <a:rPr lang="ru-RU" sz="2400" b="1" kern="18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2400" b="1" kern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на </a:t>
                      </a:r>
                      <a:r>
                        <a:rPr lang="ru-RU" sz="2400" b="1" kern="1800" dirty="0">
                          <a:latin typeface="Times New Roman"/>
                          <a:ea typeface="Times New Roman"/>
                          <a:cs typeface="Times New Roman"/>
                        </a:rPr>
                        <a:t>которую действует сила давления.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813">
                <a:tc>
                  <a:txBody>
                    <a:bodyPr/>
                    <a:lstStyle/>
                    <a:p>
                      <a:pPr marL="457200" indent="-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b="1" kern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  Вес можно найти по формуле Р=</a:t>
                      </a:r>
                      <a:r>
                        <a:rPr lang="en-US" sz="2400" b="1" kern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mg</a:t>
                      </a:r>
                      <a:r>
                        <a:rPr lang="ru-RU" sz="2400" b="1" kern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7299">
                <a:tc>
                  <a:txBody>
                    <a:bodyPr/>
                    <a:lstStyle/>
                    <a:p>
                      <a:pPr marL="457200" indent="-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b="1" kern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 При сжатии газа  его давление уменьшается при неизменной массе и температуре.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813">
                <a:tc>
                  <a:txBody>
                    <a:bodyPr/>
                    <a:lstStyle/>
                    <a:p>
                      <a:pPr marL="457200" indent="-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b="1" kern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   Массу вещества можно найти по формуле </a:t>
                      </a:r>
                      <a:r>
                        <a:rPr lang="en-US" sz="2400" b="1" kern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 </a:t>
                      </a:r>
                      <a:r>
                        <a:rPr lang="ru-RU" sz="2400" b="1" kern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= </a:t>
                      </a:r>
                      <a:r>
                        <a:rPr lang="en-US" sz="2400" b="1" kern="18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ρV</a:t>
                      </a:r>
                      <a:endParaRPr lang="ru-RU" sz="2400" b="1" kern="18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4785">
                <a:tc>
                  <a:txBody>
                    <a:bodyPr/>
                    <a:lstStyle/>
                    <a:p>
                      <a:pPr marL="457200" indent="-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b="1" kern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  <a:r>
                        <a:rPr lang="ru-RU" sz="2400" b="1" kern="18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kern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Давление, производимое на жидкость или газ, передаётся в любую точку без изменений во всех направлениях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813">
                <a:tc>
                  <a:txBody>
                    <a:bodyPr/>
                    <a:lstStyle/>
                    <a:p>
                      <a:pPr marL="457200" indent="-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b="1" kern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   6,5 кПа=650 Па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Ответы и критерии оценивания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143000"/>
          <a:ext cx="7467600" cy="5398008"/>
        </p:xfrm>
        <a:graphic>
          <a:graphicData uri="http://schemas.openxmlformats.org/drawingml/2006/table">
            <a:tbl>
              <a:tblPr/>
              <a:tblGrid>
                <a:gridCol w="992637"/>
                <a:gridCol w="6474963"/>
              </a:tblGrid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800" dirty="0">
                          <a:latin typeface="Times New Roman"/>
                          <a:ea typeface="Times New Roman"/>
                          <a:cs typeface="Times New Roman"/>
                        </a:rPr>
                        <a:t>+/-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8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800">
                          <a:latin typeface="Times New Roman"/>
                          <a:ea typeface="Times New Roman"/>
                          <a:cs typeface="Times New Roman"/>
                        </a:rPr>
                        <a:t>-   ( </a:t>
                      </a:r>
                      <a:r>
                        <a:rPr lang="ru-RU" sz="2800" b="1" u="sng" kern="1800">
                          <a:latin typeface="Times New Roman"/>
                          <a:ea typeface="Times New Roman"/>
                          <a:cs typeface="Times New Roman"/>
                        </a:rPr>
                        <a:t>обратно пропорционально)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8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8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8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800">
                          <a:latin typeface="Times New Roman"/>
                          <a:ea typeface="Times New Roman"/>
                          <a:cs typeface="Times New Roman"/>
                        </a:rPr>
                        <a:t>-    (увеличивается)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8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8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8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8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8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800">
                          <a:latin typeface="Times New Roman"/>
                          <a:ea typeface="Times New Roman"/>
                          <a:cs typeface="Times New Roman"/>
                        </a:rPr>
                        <a:t>-   (6,5 кПа=6500 Па)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8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Критерии:</a:t>
                      </a:r>
                      <a:endParaRPr lang="ru-RU" sz="28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8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«3» - 3 верных</a:t>
                      </a:r>
                      <a:endParaRPr lang="ru-RU" sz="28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8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«4» - 4-5 верных</a:t>
                      </a:r>
                      <a:endParaRPr lang="ru-RU" sz="28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8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«5» - 6 верных</a:t>
                      </a:r>
                      <a:endParaRPr lang="ru-RU" sz="28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Заголовок 1"/>
          <p:cNvSpPr>
            <a:spLocks noGrp="1"/>
          </p:cNvSpPr>
          <p:nvPr>
            <p:ph type="title"/>
          </p:nvPr>
        </p:nvSpPr>
        <p:spPr>
          <a:xfrm>
            <a:off x="381001" y="185738"/>
            <a:ext cx="8763000" cy="1801812"/>
          </a:xfrm>
        </p:spPr>
        <p:txBody>
          <a:bodyPr/>
          <a:lstStyle/>
          <a:p>
            <a:pPr algn="l"/>
            <a:r>
              <a:rPr lang="ru-RU" sz="2800" dirty="0" smtClean="0">
                <a:solidFill>
                  <a:srgbClr val="FF0000"/>
                </a:solidFill>
              </a:rPr>
              <a:t>Задача. 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Какое давление производит на пол мальчик массой 40 кг, если общая площадь подошв его ботинок, соприкасающихся с полом, равна 200 см</a:t>
            </a:r>
            <a:r>
              <a:rPr lang="ru-RU" sz="2800" b="1" baseline="30000" dirty="0" smtClean="0">
                <a:solidFill>
                  <a:srgbClr val="FF0000"/>
                </a:solidFill>
              </a:rPr>
              <a:t>2</a:t>
            </a:r>
            <a:r>
              <a:rPr lang="ru-RU" sz="2800" b="1" dirty="0" smtClean="0">
                <a:solidFill>
                  <a:srgbClr val="FF0000"/>
                </a:solidFill>
              </a:rPr>
              <a:t>?</a:t>
            </a:r>
            <a:endParaRPr lang="ru-RU" sz="2800" dirty="0" smtClean="0">
              <a:solidFill>
                <a:srgbClr val="FF0000"/>
              </a:solidFill>
            </a:endParaRPr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609600" y="2057400"/>
            <a:ext cx="8220075" cy="4156075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  <a:defRPr/>
            </a:pPr>
            <a:r>
              <a:rPr lang="ru-RU" b="1" dirty="0" smtClean="0">
                <a:solidFill>
                  <a:schemeClr val="accent4"/>
                </a:solidFill>
              </a:rPr>
              <a:t>Запишите, что дано в задаче.</a:t>
            </a:r>
            <a:endParaRPr lang="ru-RU" dirty="0" smtClean="0">
              <a:solidFill>
                <a:schemeClr val="accent4"/>
              </a:solidFill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ru-RU" b="1" dirty="0" smtClean="0">
                <a:solidFill>
                  <a:schemeClr val="accent4"/>
                </a:solidFill>
              </a:rPr>
              <a:t>Запишите, что надо найти.</a:t>
            </a:r>
            <a:endParaRPr lang="ru-RU" dirty="0" smtClean="0">
              <a:solidFill>
                <a:schemeClr val="accent4"/>
              </a:solidFill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ru-RU" b="1" dirty="0" smtClean="0">
                <a:solidFill>
                  <a:schemeClr val="accent4"/>
                </a:solidFill>
              </a:rPr>
              <a:t>Проверьте единицы измерения по системе СИ.</a:t>
            </a:r>
            <a:endParaRPr lang="ru-RU" dirty="0" smtClean="0">
              <a:solidFill>
                <a:schemeClr val="accent4"/>
              </a:solidFill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ru-RU" b="1" dirty="0" smtClean="0">
                <a:solidFill>
                  <a:schemeClr val="accent4"/>
                </a:solidFill>
              </a:rPr>
              <a:t>Составьте план решения задачи.</a:t>
            </a:r>
            <a:endParaRPr lang="ru-RU" dirty="0" smtClean="0">
              <a:solidFill>
                <a:schemeClr val="accent4"/>
              </a:solidFill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ru-RU" b="1" dirty="0" smtClean="0">
                <a:solidFill>
                  <a:schemeClr val="accent4"/>
                </a:solidFill>
              </a:rPr>
              <a:t>Запишите дополнительные данные, если необходимо.</a:t>
            </a:r>
            <a:endParaRPr lang="ru-RU" dirty="0" smtClean="0">
              <a:solidFill>
                <a:schemeClr val="accent4"/>
              </a:solidFill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ru-RU" b="1" dirty="0" smtClean="0">
                <a:solidFill>
                  <a:schemeClr val="accent4"/>
                </a:solidFill>
              </a:rPr>
              <a:t>Решите задачу (запишите формулы и  </a:t>
            </a:r>
            <a:r>
              <a:rPr lang="ru-RU" b="1" smtClean="0">
                <a:solidFill>
                  <a:schemeClr val="accent4"/>
                </a:solidFill>
              </a:rPr>
              <a:t>вычисления).</a:t>
            </a:r>
            <a:endParaRPr lang="ru-RU" dirty="0" smtClean="0">
              <a:solidFill>
                <a:schemeClr val="accent4"/>
              </a:solidFill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ru-RU" b="1" dirty="0" smtClean="0">
                <a:solidFill>
                  <a:schemeClr val="accent4"/>
                </a:solidFill>
              </a:rPr>
              <a:t>Запишите ответ.</a:t>
            </a:r>
            <a:endParaRPr lang="ru-RU" dirty="0" smtClean="0">
              <a:solidFill>
                <a:schemeClr val="accent4"/>
              </a:solidFill>
            </a:endParaRPr>
          </a:p>
          <a:p>
            <a:pPr>
              <a:buFont typeface="Times New Roman" pitchFamily="16" charset="0"/>
              <a:buChar char="•"/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47650" y="185738"/>
          <a:ext cx="8648700" cy="6405565"/>
        </p:xfrm>
        <a:graphic>
          <a:graphicData uri="http://schemas.openxmlformats.org/drawingml/2006/table">
            <a:tbl>
              <a:tblPr/>
              <a:tblGrid>
                <a:gridCol w="2162175"/>
                <a:gridCol w="1441450"/>
                <a:gridCol w="5045075"/>
              </a:tblGrid>
              <a:tr h="6492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Дано: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СИ: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Решение: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494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m=40</a:t>
                      </a: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кг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S=</a:t>
                      </a: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</a:t>
                      </a:r>
                      <a:r>
                        <a:rPr kumimoji="0" lang="ru-RU" sz="3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0,02 м</a:t>
                      </a:r>
                      <a:r>
                        <a:rPr kumimoji="0" lang="ru-RU" sz="3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49288">
                <a:tc rowSpan="4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Найти: </a:t>
                      </a:r>
                      <a:r>
                        <a:rPr kumimoji="0" lang="ru-RU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492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589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Ответ: 20 000 Па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492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098" name="Object 2" descr="Пергамент"/>
          <p:cNvGraphicFramePr>
            <a:graphicFrameLocks noChangeAspect="1"/>
          </p:cNvGraphicFramePr>
          <p:nvPr/>
        </p:nvGraphicFramePr>
        <p:xfrm>
          <a:off x="4211638" y="906463"/>
          <a:ext cx="1260475" cy="841375"/>
        </p:xfrm>
        <a:graphic>
          <a:graphicData uri="http://schemas.openxmlformats.org/presentationml/2006/ole">
            <p:oleObj spid="_x0000_s35842" name="Формула" r:id="rId3" imgW="444240" imgH="393480" progId="Equation.3">
              <p:embed/>
            </p:oleObj>
          </a:graphicData>
        </a:graphic>
      </p:graphicFrame>
      <p:graphicFrame>
        <p:nvGraphicFramePr>
          <p:cNvPr id="4099" name="Object 3" descr="Пергамент"/>
          <p:cNvGraphicFramePr>
            <a:graphicFrameLocks noChangeAspect="1"/>
          </p:cNvGraphicFramePr>
          <p:nvPr/>
        </p:nvGraphicFramePr>
        <p:xfrm>
          <a:off x="5653088" y="1266825"/>
          <a:ext cx="1019175" cy="360363"/>
        </p:xfrm>
        <a:graphic>
          <a:graphicData uri="http://schemas.openxmlformats.org/presentationml/2006/ole">
            <p:oleObj spid="_x0000_s35843" name="Формула" r:id="rId4" imgW="419040" imgH="164880" progId="Equation.3">
              <p:embed/>
            </p:oleObj>
          </a:graphicData>
        </a:graphic>
      </p:graphicFrame>
      <p:graphicFrame>
        <p:nvGraphicFramePr>
          <p:cNvPr id="4100" name="Object 4" descr="Пергамент"/>
          <p:cNvGraphicFramePr>
            <a:graphicFrameLocks noChangeAspect="1"/>
          </p:cNvGraphicFramePr>
          <p:nvPr/>
        </p:nvGraphicFramePr>
        <p:xfrm>
          <a:off x="7094538" y="1266825"/>
          <a:ext cx="1441450" cy="481013"/>
        </p:xfrm>
        <a:graphic>
          <a:graphicData uri="http://schemas.openxmlformats.org/presentationml/2006/ole">
            <p:oleObj spid="_x0000_s35844" name="Формула" r:id="rId5" imgW="495000" imgH="203040" progId="Equation.3">
              <p:embed/>
            </p:oleObj>
          </a:graphicData>
        </a:graphic>
      </p:graphicFrame>
      <p:sp>
        <p:nvSpPr>
          <p:cNvPr id="4122" name="Стрелка вправо 6"/>
          <p:cNvSpPr>
            <a:spLocks noChangeArrowheads="1"/>
          </p:cNvSpPr>
          <p:nvPr/>
        </p:nvSpPr>
        <p:spPr bwMode="auto">
          <a:xfrm flipV="1">
            <a:off x="4211638" y="2347913"/>
            <a:ext cx="720725" cy="360362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4101" name="Object 5" descr="Пергамент"/>
          <p:cNvGraphicFramePr>
            <a:graphicFrameLocks noChangeAspect="1"/>
          </p:cNvGraphicFramePr>
          <p:nvPr/>
        </p:nvGraphicFramePr>
        <p:xfrm>
          <a:off x="5292725" y="1987550"/>
          <a:ext cx="1265238" cy="957263"/>
        </p:xfrm>
        <a:graphic>
          <a:graphicData uri="http://schemas.openxmlformats.org/presentationml/2006/ole">
            <p:oleObj spid="_x0000_s35845" name="Формула" r:id="rId6" imgW="520560" imgH="393480" progId="Equation.3">
              <p:embed/>
            </p:oleObj>
          </a:graphicData>
        </a:graphic>
      </p:graphicFrame>
      <p:graphicFrame>
        <p:nvGraphicFramePr>
          <p:cNvPr id="4102" name="Object 6" descr="Пергамент"/>
          <p:cNvGraphicFramePr>
            <a:graphicFrameLocks noChangeAspect="1"/>
          </p:cNvGraphicFramePr>
          <p:nvPr/>
        </p:nvGraphicFramePr>
        <p:xfrm>
          <a:off x="4211638" y="3068638"/>
          <a:ext cx="4319587" cy="1450975"/>
        </p:xfrm>
        <a:graphic>
          <a:graphicData uri="http://schemas.openxmlformats.org/presentationml/2006/ole">
            <p:oleObj spid="_x0000_s35846" name="Формула" r:id="rId7" imgW="1777680" imgH="5968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28602" y="1219198"/>
          <a:ext cx="8763001" cy="3787403"/>
        </p:xfrm>
        <a:graphic>
          <a:graphicData uri="http://schemas.openxmlformats.org/drawingml/2006/table">
            <a:tbl>
              <a:tblPr/>
              <a:tblGrid>
                <a:gridCol w="366264"/>
                <a:gridCol w="243334"/>
                <a:gridCol w="192672"/>
                <a:gridCol w="172027"/>
                <a:gridCol w="172027"/>
                <a:gridCol w="172027"/>
                <a:gridCol w="172027"/>
                <a:gridCol w="172027"/>
                <a:gridCol w="172027"/>
                <a:gridCol w="172027"/>
                <a:gridCol w="172027"/>
                <a:gridCol w="172027"/>
                <a:gridCol w="172027"/>
                <a:gridCol w="172542"/>
                <a:gridCol w="172542"/>
                <a:gridCol w="172027"/>
                <a:gridCol w="172027"/>
                <a:gridCol w="172027"/>
                <a:gridCol w="172027"/>
                <a:gridCol w="172027"/>
                <a:gridCol w="172027"/>
                <a:gridCol w="138812"/>
                <a:gridCol w="205242"/>
                <a:gridCol w="172027"/>
                <a:gridCol w="308531"/>
                <a:gridCol w="355600"/>
                <a:gridCol w="355600"/>
                <a:gridCol w="355600"/>
                <a:gridCol w="381000"/>
                <a:gridCol w="381000"/>
                <a:gridCol w="381000"/>
                <a:gridCol w="914400"/>
                <a:gridCol w="914403"/>
              </a:tblGrid>
              <a:tr h="1166973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Ф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</a:t>
                      </a:r>
                      <a:endParaRPr lang="ru-RU" sz="11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р.</a:t>
                      </a: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Модуль </a:t>
                      </a:r>
                      <a:endParaRPr lang="ru-RU" sz="1200" b="1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Алгебра</a:t>
                      </a:r>
                      <a:endParaRPr lang="ru-RU" sz="12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Часть 1.</a:t>
                      </a: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Модуль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Геомет-рия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Часть 1</a:t>
                      </a:r>
                      <a:r>
                        <a:rPr lang="ru-RU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</a:t>
                      </a: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Модуль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«Реальная математика».</a:t>
                      </a: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baseline="300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baseline="30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Модуль Алгебра</a:t>
                      </a:r>
                      <a:endParaRPr lang="ru-RU" sz="16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baseline="30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Часть 2</a:t>
                      </a:r>
                      <a:endParaRPr lang="ru-RU" sz="16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Модуль «Геометрия»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Часть 2.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Итого баллов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Min 8!!!</a:t>
                      </a:r>
                      <a:endParaRPr lang="ru-RU" sz="1600" b="1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Баллы по 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алгебре - оценка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Алгебра: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«2» - 0—4 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«3»- 5—10 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«4» -11—15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«5» - 16—20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Баллы по геометрии – оценка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Геометрия: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«2» - 0-2</a:t>
                      </a: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«3» - 3-4</a:t>
                      </a: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«4» - 5-7</a:t>
                      </a: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«5» - 8-12</a:t>
                      </a: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6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700" b="1" dirty="0" smtClean="0"/>
                        <a:t>№1</a:t>
                      </a:r>
                      <a:endParaRPr lang="ru-RU" sz="700" b="1" dirty="0"/>
                    </a:p>
                  </a:txBody>
                  <a:tcPr marL="40378" marR="40378" marT="0" marB="0" vert="wordArt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700" b="1" dirty="0" smtClean="0"/>
                        <a:t>№2</a:t>
                      </a:r>
                      <a:endParaRPr lang="ru-RU" sz="700" b="1" dirty="0"/>
                    </a:p>
                  </a:txBody>
                  <a:tcPr marL="40378" marR="40378" marT="0" marB="0" vert="wordArt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700" b="1" smtClean="0"/>
                        <a:t>№3</a:t>
                      </a:r>
                      <a:endParaRPr lang="ru-RU" sz="700" b="1" dirty="0"/>
                    </a:p>
                  </a:txBody>
                  <a:tcPr marL="40378" marR="40378" marT="0" marB="0" vert="wordArt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700" b="1" dirty="0" smtClean="0"/>
                        <a:t>№4</a:t>
                      </a:r>
                      <a:endParaRPr lang="ru-RU" sz="700" b="1" dirty="0"/>
                    </a:p>
                  </a:txBody>
                  <a:tcPr marL="40378" marR="40378" marT="0" marB="0" vert="wordArt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700" b="1" dirty="0" smtClean="0"/>
                        <a:t>№5</a:t>
                      </a:r>
                      <a:endParaRPr lang="ru-RU" sz="700" b="1" dirty="0"/>
                    </a:p>
                  </a:txBody>
                  <a:tcPr marL="40378" marR="40378" marT="0" marB="0" vert="wordArt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700" b="1" dirty="0" smtClean="0"/>
                        <a:t>№6</a:t>
                      </a:r>
                      <a:endParaRPr lang="ru-RU" sz="700" b="1" dirty="0"/>
                    </a:p>
                  </a:txBody>
                  <a:tcPr marL="40378" marR="40378" marT="0" marB="0" vert="wordArt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700" b="1" dirty="0" smtClean="0"/>
                        <a:t>№7</a:t>
                      </a:r>
                      <a:endParaRPr lang="ru-RU" sz="700" b="1" dirty="0"/>
                    </a:p>
                  </a:txBody>
                  <a:tcPr marL="40378" marR="40378" marT="0" marB="0" vert="wordArt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700" b="1" dirty="0" smtClean="0"/>
                        <a:t>№8</a:t>
                      </a:r>
                      <a:endParaRPr lang="ru-RU" sz="700" b="1" dirty="0"/>
                    </a:p>
                  </a:txBody>
                  <a:tcPr marL="40378" marR="40378" marT="0" marB="0" vert="wordArt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700" b="1" dirty="0" smtClean="0"/>
                        <a:t>№9</a:t>
                      </a:r>
                      <a:endParaRPr lang="ru-RU" sz="700" b="1" dirty="0"/>
                    </a:p>
                  </a:txBody>
                  <a:tcPr marL="40378" marR="40378" marT="0" marB="0" vert="wordArt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700" b="1" dirty="0" smtClean="0"/>
                        <a:t>№10</a:t>
                      </a:r>
                      <a:endParaRPr lang="ru-RU" sz="700" b="1" dirty="0"/>
                    </a:p>
                  </a:txBody>
                  <a:tcPr marL="40378" marR="40378" marT="0" marB="0" vert="wordArt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700" b="1" dirty="0" smtClean="0"/>
                        <a:t>№11</a:t>
                      </a:r>
                      <a:endParaRPr lang="ru-RU" sz="700" b="1" dirty="0"/>
                    </a:p>
                  </a:txBody>
                  <a:tcPr marL="40378" marR="40378" marT="0" marB="0" vert="wordArt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700" b="1" dirty="0" smtClean="0"/>
                        <a:t>№12</a:t>
                      </a:r>
                      <a:endParaRPr lang="ru-RU" sz="700" b="1" dirty="0"/>
                    </a:p>
                  </a:txBody>
                  <a:tcPr marL="40378" marR="40378" marT="0" marB="0" vert="wordArt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700" b="1" dirty="0" smtClean="0"/>
                        <a:t>№13</a:t>
                      </a:r>
                      <a:endParaRPr lang="ru-RU" sz="700" b="1" dirty="0"/>
                    </a:p>
                  </a:txBody>
                  <a:tcPr marL="40378" marR="40378" marT="0" marB="0" vert="wordArt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700" b="1" dirty="0" smtClean="0"/>
                        <a:t>№14</a:t>
                      </a:r>
                      <a:endParaRPr lang="ru-RU" sz="700" b="1" dirty="0"/>
                    </a:p>
                  </a:txBody>
                  <a:tcPr marL="40378" marR="40378" marT="0" marB="0" vert="wordArt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700" b="1" dirty="0" smtClean="0"/>
                        <a:t>№15</a:t>
                      </a:r>
                      <a:endParaRPr lang="ru-RU" sz="700" b="1" dirty="0"/>
                    </a:p>
                  </a:txBody>
                  <a:tcPr marL="40378" marR="40378" marT="0" marB="0" vert="wordArt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700" b="1" dirty="0" smtClean="0"/>
                        <a:t>№16</a:t>
                      </a:r>
                      <a:endParaRPr lang="ru-RU" sz="700" b="1" dirty="0"/>
                    </a:p>
                  </a:txBody>
                  <a:tcPr marL="40378" marR="40378" marT="0" marB="0" vert="wordArt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700" b="1" dirty="0" smtClean="0"/>
                        <a:t>№17</a:t>
                      </a:r>
                      <a:endParaRPr lang="ru-RU" sz="700" b="1" dirty="0"/>
                    </a:p>
                  </a:txBody>
                  <a:tcPr marL="40378" marR="40378" marT="0" marB="0" vert="wordArt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700" b="1" dirty="0" smtClean="0"/>
                        <a:t>№18</a:t>
                      </a:r>
                      <a:endParaRPr lang="ru-RU" sz="700" b="1" dirty="0"/>
                    </a:p>
                  </a:txBody>
                  <a:tcPr marL="40378" marR="40378" marT="0" marB="0" vert="wordArt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700" b="1" dirty="0" smtClean="0"/>
                        <a:t>№19</a:t>
                      </a:r>
                      <a:endParaRPr lang="ru-RU" sz="700" b="1" dirty="0"/>
                    </a:p>
                  </a:txBody>
                  <a:tcPr marL="40378" marR="40378" marT="0" marB="0" vert="wordArt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700" b="1" dirty="0" smtClean="0"/>
                        <a:t>№20</a:t>
                      </a:r>
                      <a:endParaRPr lang="ru-RU" sz="700" b="1" dirty="0"/>
                    </a:p>
                  </a:txBody>
                  <a:tcPr marL="40378" marR="40378" marT="0" marB="0" vert="wordArt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700" b="1" dirty="0" smtClean="0"/>
                        <a:t>№21</a:t>
                      </a:r>
                      <a:endParaRPr lang="ru-RU" sz="700" b="1" dirty="0"/>
                    </a:p>
                  </a:txBody>
                  <a:tcPr marL="40378" marR="40378" marT="0" marB="0" vert="wordArt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700" b="1" dirty="0" smtClean="0"/>
                        <a:t>№22</a:t>
                      </a:r>
                      <a:endParaRPr lang="ru-RU" sz="700" b="1" dirty="0"/>
                    </a:p>
                  </a:txBody>
                  <a:tcPr marL="40378" marR="40378" marT="0" marB="0" vert="wordArt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700" b="1" dirty="0" smtClean="0"/>
                        <a:t>№23</a:t>
                      </a:r>
                      <a:endParaRPr lang="ru-RU" sz="700" b="1" dirty="0"/>
                    </a:p>
                  </a:txBody>
                  <a:tcPr marL="40378" marR="40378" marT="0" marB="0" vert="wordArt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700" b="1" dirty="0" smtClean="0"/>
                        <a:t>№24</a:t>
                      </a:r>
                      <a:endParaRPr lang="ru-RU" sz="700" b="1" dirty="0"/>
                    </a:p>
                  </a:txBody>
                  <a:tcPr marL="40378" marR="40378" marT="0" marB="0" vert="wordArt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700" b="1" dirty="0" smtClean="0"/>
                        <a:t>№25</a:t>
                      </a:r>
                      <a:endParaRPr lang="ru-RU" sz="700" b="1" dirty="0"/>
                    </a:p>
                  </a:txBody>
                  <a:tcPr marL="40378" marR="40378" marT="0" marB="0" vert="wordArt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700" b="1" dirty="0" smtClean="0"/>
                        <a:t>№26</a:t>
                      </a:r>
                      <a:endParaRPr lang="ru-RU" sz="700" b="1" dirty="0"/>
                    </a:p>
                  </a:txBody>
                  <a:tcPr marL="40378" marR="40378" marT="0" marB="0" vert="wordArt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А.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min </a:t>
                      </a:r>
                      <a:r>
                        <a:rPr lang="en-US" sz="18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ru-RU" sz="18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Г.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min </a:t>
                      </a:r>
                      <a:r>
                        <a:rPr lang="en-US" sz="1800" b="1" kern="120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ru-RU" sz="1800" b="1" kern="12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Р.М.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min </a:t>
                      </a:r>
                      <a:r>
                        <a:rPr lang="en-US" sz="1800" b="1" kern="120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ru-RU" sz="1800" b="1" kern="12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99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ru-RU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ru-RU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0967">
                <a:tc>
                  <a:txBody>
                    <a:bodyPr/>
                    <a:lstStyle/>
                    <a:p>
                      <a:endParaRPr lang="ru-RU" sz="600">
                        <a:latin typeface="Calibri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600">
                        <a:latin typeface="Calibri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600">
                        <a:latin typeface="Calibri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67">
                <a:tc>
                  <a:txBody>
                    <a:bodyPr/>
                    <a:lstStyle/>
                    <a:p>
                      <a:endParaRPr lang="ru-RU" sz="600">
                        <a:latin typeface="Calibri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600">
                        <a:latin typeface="Calibri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600">
                        <a:latin typeface="Calibri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67">
                <a:tc>
                  <a:txBody>
                    <a:bodyPr/>
                    <a:lstStyle/>
                    <a:p>
                      <a:endParaRPr lang="ru-RU" sz="600">
                        <a:latin typeface="Calibri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600">
                        <a:latin typeface="Calibri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600">
                        <a:latin typeface="Calibri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67">
                <a:tc>
                  <a:txBody>
                    <a:bodyPr/>
                    <a:lstStyle/>
                    <a:p>
                      <a:endParaRPr lang="ru-RU" sz="600">
                        <a:latin typeface="Calibri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600">
                        <a:latin typeface="Calibri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600">
                        <a:latin typeface="Calibri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67">
                <a:tc>
                  <a:txBody>
                    <a:bodyPr/>
                    <a:lstStyle/>
                    <a:p>
                      <a:endParaRPr lang="ru-RU" sz="600">
                        <a:latin typeface="Calibri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600">
                        <a:latin typeface="Calibri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600">
                        <a:latin typeface="Calibri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378" marR="403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28600" y="228600"/>
            <a:ext cx="8264687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2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Мониторинг </a:t>
            </a:r>
            <a:r>
              <a:rPr kumimoji="0" lang="ru-RU" altLang="zh-CN" sz="20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обученности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по математике в 9 классе на</a:t>
            </a:r>
          </a:p>
          <a:p>
            <a:pPr marL="0" marR="0" lvl="0" indent="222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этапе подготовки к ОГЭ по математике _________________(ФИО)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22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>
            <a:off x="533400" y="762000"/>
            <a:ext cx="8153400" cy="434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262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Нужно, чтобы дети,</a:t>
            </a:r>
          </a:p>
          <a:p>
            <a:pPr algn="ctr"/>
            <a:r>
              <a:rPr lang="ru-RU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262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по возможности ,</a:t>
            </a:r>
          </a:p>
          <a:p>
            <a:pPr algn="ctr"/>
            <a:r>
              <a:rPr lang="ru-RU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262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учились самостоятельно,</a:t>
            </a:r>
          </a:p>
          <a:p>
            <a:pPr algn="ctr"/>
            <a:r>
              <a:rPr lang="ru-RU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262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а учитель руководил</a:t>
            </a:r>
          </a:p>
          <a:p>
            <a:pPr algn="ctr"/>
            <a:r>
              <a:rPr lang="ru-RU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262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этим самостоятельным процессом</a:t>
            </a:r>
          </a:p>
          <a:p>
            <a:pPr algn="ctr"/>
            <a:r>
              <a:rPr lang="ru-RU" sz="3600" b="1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262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и давал для него материал </a:t>
            </a:r>
          </a:p>
        </p:txBody>
      </p:sp>
      <p:sp>
        <p:nvSpPr>
          <p:cNvPr id="12293" name="WordArt 5"/>
          <p:cNvSpPr>
            <a:spLocks noChangeArrowheads="1" noChangeShapeType="1" noTextEdit="1"/>
          </p:cNvSpPr>
          <p:nvPr/>
        </p:nvSpPr>
        <p:spPr bwMode="auto">
          <a:xfrm>
            <a:off x="4495800" y="5334000"/>
            <a:ext cx="2970213" cy="5191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К.Д.Ушинский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 оценивания:</a:t>
            </a:r>
            <a:br>
              <a:rPr lang="ru-RU" b="1" dirty="0" smtClean="0"/>
            </a:br>
            <a:r>
              <a:rPr lang="ru-RU" sz="2800" b="1" dirty="0" smtClean="0">
                <a:solidFill>
                  <a:srgbClr val="003300"/>
                </a:solidFill>
              </a:rPr>
              <a:t>УЧИТЕЛЬ   –   </a:t>
            </a:r>
            <a:r>
              <a:rPr lang="ru-RU" sz="2800" b="1" u="sng" dirty="0" smtClean="0">
                <a:solidFill>
                  <a:srgbClr val="003300"/>
                </a:solidFill>
              </a:rPr>
              <a:t>УЧАЩИЙСЯ   -   РОДИТЕЛИ</a:t>
            </a:r>
            <a:endParaRPr lang="ru-RU" sz="2800" b="1" u="sng" dirty="0">
              <a:solidFill>
                <a:srgbClr val="0033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  <a:buNone/>
            </a:pPr>
            <a:r>
              <a:rPr lang="ru-RU" sz="4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Задачи оценивания:</a:t>
            </a:r>
          </a:p>
          <a:p>
            <a:pPr>
              <a:spcBef>
                <a:spcPct val="0"/>
              </a:spcBef>
              <a:buNone/>
            </a:pPr>
            <a:r>
              <a:rPr lang="ru-RU" sz="4200" b="1" dirty="0" smtClean="0">
                <a:solidFill>
                  <a:srgbClr val="003300"/>
                </a:solidFill>
                <a:latin typeface="+mj-lt"/>
                <a:ea typeface="+mj-ea"/>
                <a:cs typeface="+mj-cs"/>
              </a:rPr>
              <a:t>Развить умения</a:t>
            </a:r>
          </a:p>
          <a:p>
            <a:pPr>
              <a:spcBef>
                <a:spcPct val="0"/>
              </a:spcBef>
            </a:pPr>
            <a:r>
              <a:rPr lang="ru-RU" sz="4200" b="1" dirty="0" smtClean="0">
                <a:solidFill>
                  <a:srgbClr val="003300"/>
                </a:solidFill>
                <a:latin typeface="+mj-lt"/>
                <a:ea typeface="+mj-ea"/>
                <a:cs typeface="+mj-cs"/>
              </a:rPr>
              <a:t>проверять</a:t>
            </a:r>
          </a:p>
          <a:p>
            <a:pPr>
              <a:spcBef>
                <a:spcPct val="0"/>
              </a:spcBef>
            </a:pPr>
            <a:r>
              <a:rPr lang="ru-RU" sz="4200" b="1" dirty="0" smtClean="0">
                <a:solidFill>
                  <a:srgbClr val="003300"/>
                </a:solidFill>
                <a:latin typeface="+mj-lt"/>
                <a:ea typeface="+mj-ea"/>
                <a:cs typeface="+mj-cs"/>
              </a:rPr>
              <a:t>контролировать</a:t>
            </a:r>
          </a:p>
          <a:p>
            <a:pPr>
              <a:spcBef>
                <a:spcPct val="0"/>
              </a:spcBef>
            </a:pPr>
            <a:r>
              <a:rPr lang="ru-RU" sz="4200" b="1" dirty="0" smtClean="0">
                <a:solidFill>
                  <a:srgbClr val="003300"/>
                </a:solidFill>
                <a:latin typeface="+mj-lt"/>
                <a:ea typeface="+mj-ea"/>
                <a:cs typeface="+mj-cs"/>
              </a:rPr>
              <a:t>устанавливать ошибки</a:t>
            </a:r>
          </a:p>
          <a:p>
            <a:pPr>
              <a:spcBef>
                <a:spcPct val="0"/>
              </a:spcBef>
            </a:pPr>
            <a:r>
              <a:rPr lang="ru-RU" sz="4200" b="1" dirty="0" smtClean="0">
                <a:solidFill>
                  <a:srgbClr val="003300"/>
                </a:solidFill>
                <a:latin typeface="+mj-lt"/>
                <a:ea typeface="+mj-ea"/>
                <a:cs typeface="+mj-cs"/>
              </a:rPr>
              <a:t>находить пути устранения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Принципы оценивания: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ru-RU" sz="4200" b="1" dirty="0" smtClean="0">
                <a:solidFill>
                  <a:srgbClr val="003300"/>
                </a:solidFill>
                <a:latin typeface="+mj-lt"/>
                <a:ea typeface="+mj-ea"/>
                <a:cs typeface="+mj-cs"/>
              </a:rPr>
              <a:t>Постоянный процесс</a:t>
            </a:r>
          </a:p>
          <a:p>
            <a:pPr>
              <a:spcBef>
                <a:spcPct val="0"/>
              </a:spcBef>
            </a:pPr>
            <a:r>
              <a:rPr lang="ru-RU" sz="4200" b="1" dirty="0" err="1" smtClean="0">
                <a:solidFill>
                  <a:srgbClr val="003300"/>
                </a:solidFill>
                <a:latin typeface="+mj-lt"/>
                <a:ea typeface="+mj-ea"/>
                <a:cs typeface="+mj-cs"/>
              </a:rPr>
              <a:t>Критериальный</a:t>
            </a:r>
            <a:r>
              <a:rPr lang="ru-RU" sz="4200" b="1" dirty="0" smtClean="0">
                <a:solidFill>
                  <a:srgbClr val="003300"/>
                </a:solidFill>
                <a:latin typeface="+mj-lt"/>
                <a:ea typeface="+mj-ea"/>
                <a:cs typeface="+mj-cs"/>
              </a:rPr>
              <a:t> процесс</a:t>
            </a:r>
          </a:p>
          <a:p>
            <a:pPr>
              <a:spcBef>
                <a:spcPct val="0"/>
              </a:spcBef>
            </a:pPr>
            <a:r>
              <a:rPr lang="ru-RU" sz="4200" b="1" dirty="0" smtClean="0">
                <a:solidFill>
                  <a:srgbClr val="003300"/>
                </a:solidFill>
                <a:latin typeface="+mj-lt"/>
                <a:ea typeface="+mj-ea"/>
                <a:cs typeface="+mj-cs"/>
              </a:rPr>
              <a:t>Оцениваются только результаты  и  процесс, </a:t>
            </a:r>
          </a:p>
          <a:p>
            <a:pPr>
              <a:spcBef>
                <a:spcPct val="0"/>
              </a:spcBef>
              <a:buNone/>
            </a:pPr>
            <a:r>
              <a:rPr lang="ru-RU" sz="4200" b="1" dirty="0" smtClean="0">
                <a:solidFill>
                  <a:srgbClr val="003300"/>
                </a:solidFill>
                <a:latin typeface="+mj-lt"/>
                <a:ea typeface="+mj-ea"/>
                <a:cs typeface="+mj-cs"/>
              </a:rPr>
              <a:t>   но не личность</a:t>
            </a:r>
          </a:p>
          <a:p>
            <a:pPr>
              <a:spcBef>
                <a:spcPct val="0"/>
              </a:spcBef>
            </a:pPr>
            <a:r>
              <a:rPr lang="ru-RU" sz="4200" b="1" dirty="0" smtClean="0">
                <a:solidFill>
                  <a:srgbClr val="003300"/>
                </a:solidFill>
                <a:latin typeface="+mj-lt"/>
                <a:ea typeface="+mj-ea"/>
                <a:cs typeface="+mj-cs"/>
              </a:rPr>
              <a:t>Системность</a:t>
            </a:r>
          </a:p>
          <a:p>
            <a:pPr>
              <a:spcBef>
                <a:spcPct val="0"/>
              </a:spcBef>
            </a:pPr>
            <a:r>
              <a:rPr lang="ru-RU" sz="4200" b="1" dirty="0" smtClean="0">
                <a:solidFill>
                  <a:srgbClr val="003300"/>
                </a:solidFill>
                <a:latin typeface="+mj-lt"/>
                <a:ea typeface="+mj-ea"/>
                <a:cs typeface="+mj-cs"/>
              </a:rPr>
              <a:t>Самооценка до оценки учителя</a:t>
            </a:r>
            <a:endParaRPr lang="ru-RU" sz="4200" b="1" dirty="0">
              <a:solidFill>
                <a:srgbClr val="0033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Система оценивания: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3300"/>
                </a:solidFill>
              </a:rPr>
              <a:t>ВНЕШНЕЕ ОЦЕНИВАНИЕ</a:t>
            </a:r>
          </a:p>
          <a:p>
            <a:endParaRPr lang="ru-RU" b="1" dirty="0" smtClean="0">
              <a:solidFill>
                <a:srgbClr val="003300"/>
              </a:solidFill>
            </a:endParaRPr>
          </a:p>
          <a:p>
            <a:r>
              <a:rPr lang="ru-RU" b="1" dirty="0" smtClean="0">
                <a:solidFill>
                  <a:srgbClr val="003300"/>
                </a:solidFill>
              </a:rPr>
              <a:t>ВНУТРЕННЕЕ ОЦЕНИВАНИЕ</a:t>
            </a:r>
            <a:endParaRPr lang="ru-RU" b="1" dirty="0">
              <a:solidFill>
                <a:srgbClr val="00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Виды оценивания: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3300"/>
                </a:solidFill>
              </a:rPr>
              <a:t>СТАРТОВАЯ  ДИАГНОСТИКА</a:t>
            </a:r>
          </a:p>
          <a:p>
            <a:endParaRPr lang="ru-RU" b="1" dirty="0" smtClean="0">
              <a:solidFill>
                <a:srgbClr val="003300"/>
              </a:solidFill>
            </a:endParaRPr>
          </a:p>
          <a:p>
            <a:r>
              <a:rPr lang="ru-RU" b="1" dirty="0" smtClean="0">
                <a:solidFill>
                  <a:srgbClr val="003300"/>
                </a:solidFill>
              </a:rPr>
              <a:t>ТЕКУЩЕЕ  ОЦЕНИВАНИЕ</a:t>
            </a:r>
          </a:p>
          <a:p>
            <a:endParaRPr lang="ru-RU" b="1" dirty="0" smtClean="0">
              <a:solidFill>
                <a:srgbClr val="003300"/>
              </a:solidFill>
            </a:endParaRPr>
          </a:p>
          <a:p>
            <a:r>
              <a:rPr lang="ru-RU" b="1" dirty="0" smtClean="0">
                <a:solidFill>
                  <a:srgbClr val="003300"/>
                </a:solidFill>
              </a:rPr>
              <a:t>ИТОГОВОЕ ОЦЕНИВАНИЕ</a:t>
            </a:r>
            <a:endParaRPr lang="ru-RU" b="1" dirty="0">
              <a:solidFill>
                <a:srgbClr val="00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Подход оценивания: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rgbClr val="003300"/>
                </a:solidFill>
              </a:rPr>
              <a:t>КРИТЕРИАЛЬНЫЙ</a:t>
            </a:r>
            <a:endParaRPr lang="ru-RU" sz="4400" b="1" dirty="0">
              <a:solidFill>
                <a:srgbClr val="00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1"/>
          <p:cNvSpPr>
            <a:spLocks noChangeArrowheads="1"/>
          </p:cNvSpPr>
          <p:nvPr/>
        </p:nvSpPr>
        <p:spPr bwMode="auto">
          <a:xfrm>
            <a:off x="381000" y="381000"/>
            <a:ext cx="8228013" cy="83317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Лист самооценки ученика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7__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класса_____________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ФИ)</a:t>
            </a:r>
          </a:p>
          <a:p>
            <a:pPr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урока   «Давление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Способы изменения давления»</a:t>
            </a:r>
          </a:p>
        </p:txBody>
      </p:sp>
      <p:graphicFrame>
        <p:nvGraphicFramePr>
          <p:cNvPr id="46097" name="Group 17"/>
          <p:cNvGraphicFramePr>
            <a:graphicFrameLocks noGrp="1"/>
          </p:cNvGraphicFramePr>
          <p:nvPr/>
        </p:nvGraphicFramePr>
        <p:xfrm>
          <a:off x="609600" y="1295400"/>
          <a:ext cx="8078787" cy="518256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7316787"/>
                <a:gridCol w="762000"/>
              </a:tblGrid>
              <a:tr h="7440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n-US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ru-RU" sz="2400" b="1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Знаю, могу, умею.</a:t>
                      </a:r>
                      <a:endParaRPr kumimoji="0" lang="ru-RU" sz="24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180000" marB="72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+/ -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  <a:cs typeface="Times New Roman" pitchFamily="16" charset="0"/>
                      </a:endParaRPr>
                    </a:p>
                  </a:txBody>
                  <a:tcPr marL="90000" marR="90000" marT="180000" marB="72000" horzOverflow="overflow"/>
                </a:tc>
              </a:tr>
              <a:tr h="7440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Знаю, определение давления и формулу для его расчета.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6" charset="0"/>
                      </a:endParaRPr>
                    </a:p>
                  </a:txBody>
                  <a:tcPr marL="90000" marR="90000" marT="180000" marB="72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180000" marB="72000" horzOverflow="overflow"/>
                </a:tc>
              </a:tr>
              <a:tr h="7440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Умею применять формулу для расчета давления.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6" charset="0"/>
                      </a:endParaRPr>
                    </a:p>
                  </a:txBody>
                  <a:tcPr marL="90000" marR="90000" marT="180000" marB="72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180000" marB="72000" horzOverflow="overflow"/>
                </a:tc>
              </a:tr>
              <a:tr h="7440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Знаю, каким образом увеличить и уменьшить давление.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6" charset="0"/>
                      </a:endParaRPr>
                    </a:p>
                  </a:txBody>
                  <a:tcPr marL="90000" marR="90000" marT="180000" marB="72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180000" marB="72000" horzOverflow="overflow"/>
                </a:tc>
              </a:tr>
              <a:tr h="7440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Могу привести примеры, иллюстрирующие данную тему.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6" charset="0"/>
                      </a:endParaRPr>
                    </a:p>
                  </a:txBody>
                  <a:tcPr marL="90000" marR="90000" marT="180000" marB="72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180000" marB="72000" horzOverflow="overflow"/>
                </a:tc>
              </a:tr>
              <a:tr h="7440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Сегодня на уроке я заслуживаю оценку: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6" charset="0"/>
                      </a:endParaRPr>
                    </a:p>
                  </a:txBody>
                  <a:tcPr marL="90000" marR="90000" marT="180000" marB="72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180000" marB="72000" horzOverflow="overflow"/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3400" y="1447800"/>
          <a:ext cx="7391400" cy="1948520"/>
        </p:xfrm>
        <a:graphic>
          <a:graphicData uri="http://schemas.openxmlformats.org/drawingml/2006/table">
            <a:tbl>
              <a:tblPr/>
              <a:tblGrid>
                <a:gridCol w="4602192"/>
                <a:gridCol w="2789208"/>
              </a:tblGrid>
              <a:tr h="68664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800" dirty="0">
                          <a:latin typeface="Times New Roman"/>
                          <a:ea typeface="Times New Roman"/>
                          <a:cs typeface="Times New Roman"/>
                        </a:rPr>
                        <a:t>Этап урока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800"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2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70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b="1" kern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Повторение «Верю –не верю»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kern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70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b="1" kern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 Вывод формулы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kern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70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Решение задач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kern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57200" y="3505200"/>
          <a:ext cx="8382000" cy="3049524"/>
        </p:xfrm>
        <a:graphic>
          <a:graphicData uri="http://schemas.openxmlformats.org/drawingml/2006/table">
            <a:tbl>
              <a:tblPr/>
              <a:tblGrid>
                <a:gridCol w="8382000"/>
              </a:tblGrid>
              <a:tr h="0">
                <a:tc>
                  <a:txBody>
                    <a:bodyPr/>
                    <a:lstStyle/>
                    <a:p>
                      <a:pPr marL="952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kern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952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800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Оцените сегодняшний </a:t>
                      </a:r>
                      <a:r>
                        <a:rPr lang="ru-RU" sz="2000" b="1" kern="1800" dirty="0" smtClean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урок:   0 </a:t>
                      </a:r>
                      <a:r>
                        <a:rPr lang="ru-RU" sz="2000" b="1" kern="1800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– нет, 1 – да.</a:t>
                      </a:r>
                      <a:r>
                        <a:rPr lang="ru-RU" sz="2000" b="1" kern="18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2000" b="1" kern="18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400" b="1" kern="1800" dirty="0">
                          <a:solidFill>
                            <a:schemeClr val="accent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Вам было интересно на уроке? _</a:t>
                      </a:r>
                      <a:br>
                        <a:rPr lang="ru-RU" sz="2400" b="1" kern="1800" dirty="0">
                          <a:solidFill>
                            <a:schemeClr val="accent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400" b="1" kern="1800" dirty="0">
                          <a:solidFill>
                            <a:schemeClr val="accent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 узнали что-нибудь новое на уроке? _</a:t>
                      </a:r>
                      <a:br>
                        <a:rPr lang="ru-RU" sz="2400" b="1" kern="1800" dirty="0">
                          <a:solidFill>
                            <a:schemeClr val="accent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400" b="1" kern="1800" dirty="0">
                          <a:solidFill>
                            <a:schemeClr val="accent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Был ли доступен изучавшийся материал? _</a:t>
                      </a:r>
                      <a:br>
                        <a:rPr lang="ru-RU" sz="2400" b="1" kern="1800" dirty="0">
                          <a:solidFill>
                            <a:schemeClr val="accent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400" b="1" kern="1800" dirty="0">
                          <a:solidFill>
                            <a:schemeClr val="accent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 его поняли? _ </a:t>
                      </a:r>
                      <a:br>
                        <a:rPr lang="ru-RU" sz="2400" b="1" kern="1800" dirty="0">
                          <a:solidFill>
                            <a:schemeClr val="accent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400" b="1" kern="1800" dirty="0">
                          <a:solidFill>
                            <a:schemeClr val="accent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Готовы ли вы работать над материалом на следующих уроках? _</a:t>
                      </a:r>
                      <a:endParaRPr lang="ru-RU" sz="2400" b="1" dirty="0">
                        <a:solidFill>
                          <a:schemeClr val="accent4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81000" y="196334"/>
            <a:ext cx="8228013" cy="120251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Лист самооценки ученика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7__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класса_____________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ФИ)</a:t>
            </a:r>
          </a:p>
          <a:p>
            <a:pPr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урока   </a:t>
            </a:r>
          </a:p>
          <a:p>
            <a:pPr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«Расчёт давления жидкости на дно и стенки сосуда»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ай">
  <a:themeElements>
    <a:clrScheme name="Край 11">
      <a:dk1>
        <a:srgbClr val="336600"/>
      </a:dk1>
      <a:lt1>
        <a:srgbClr val="FFFF99"/>
      </a:lt1>
      <a:dk2>
        <a:srgbClr val="DE2A00"/>
      </a:dk2>
      <a:lt2>
        <a:srgbClr val="5F5F5F"/>
      </a:lt2>
      <a:accent1>
        <a:srgbClr val="2CB22C"/>
      </a:accent1>
      <a:accent2>
        <a:srgbClr val="3B812F"/>
      </a:accent2>
      <a:accent3>
        <a:srgbClr val="FFFFCA"/>
      </a:accent3>
      <a:accent4>
        <a:srgbClr val="2A5600"/>
      </a:accent4>
      <a:accent5>
        <a:srgbClr val="ACD5AC"/>
      </a:accent5>
      <a:accent6>
        <a:srgbClr val="35742A"/>
      </a:accent6>
      <a:hlink>
        <a:srgbClr val="996600"/>
      </a:hlink>
      <a:folHlink>
        <a:srgbClr val="AFBF39"/>
      </a:folHlink>
    </a:clrScheme>
    <a:fontScheme name="Край">
      <a:majorFont>
        <a:latin typeface="Garamond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10">
        <a:dk1>
          <a:srgbClr val="336600"/>
        </a:dk1>
        <a:lt1>
          <a:srgbClr val="FFFF99"/>
        </a:lt1>
        <a:dk2>
          <a:srgbClr val="DE2A00"/>
        </a:dk2>
        <a:lt2>
          <a:srgbClr val="5F5F5F"/>
        </a:lt2>
        <a:accent1>
          <a:srgbClr val="33CC33"/>
        </a:accent1>
        <a:accent2>
          <a:srgbClr val="3B812F"/>
        </a:accent2>
        <a:accent3>
          <a:srgbClr val="FFFFCA"/>
        </a:accent3>
        <a:accent4>
          <a:srgbClr val="2A5600"/>
        </a:accent4>
        <a:accent5>
          <a:srgbClr val="ADE2AD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11">
        <a:dk1>
          <a:srgbClr val="336600"/>
        </a:dk1>
        <a:lt1>
          <a:srgbClr val="FFFF99"/>
        </a:lt1>
        <a:dk2>
          <a:srgbClr val="DE2A00"/>
        </a:dk2>
        <a:lt2>
          <a:srgbClr val="5F5F5F"/>
        </a:lt2>
        <a:accent1>
          <a:srgbClr val="2CB22C"/>
        </a:accent1>
        <a:accent2>
          <a:srgbClr val="3B812F"/>
        </a:accent2>
        <a:accent3>
          <a:srgbClr val="FFFFCA"/>
        </a:accent3>
        <a:accent4>
          <a:srgbClr val="2A5600"/>
        </a:accent4>
        <a:accent5>
          <a:srgbClr val="ACD5AC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865</TotalTime>
  <Words>601</Words>
  <Application>Microsoft Office PowerPoint</Application>
  <PresentationFormat>Экран (4:3)</PresentationFormat>
  <Paragraphs>200</Paragraphs>
  <Slides>15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Край</vt:lpstr>
      <vt:lpstr>Формула</vt:lpstr>
      <vt:lpstr>Слайд 1</vt:lpstr>
      <vt:lpstr>Цель оценивания: УЧИТЕЛЬ   –   УЧАЩИЙСЯ   -   РОДИТЕЛИ</vt:lpstr>
      <vt:lpstr>Принципы оценивания:</vt:lpstr>
      <vt:lpstr>Система оценивания:</vt:lpstr>
      <vt:lpstr>Виды оценивания:</vt:lpstr>
      <vt:lpstr>Подход оценивания:</vt:lpstr>
      <vt:lpstr>Слайд 7</vt:lpstr>
      <vt:lpstr>Слайд 8</vt:lpstr>
      <vt:lpstr>Слайд 9</vt:lpstr>
      <vt:lpstr>Слайд 10</vt:lpstr>
      <vt:lpstr>Ответы и критерии оценивания</vt:lpstr>
      <vt:lpstr>Задача.  Какое давление производит на пол мальчик массой 40 кг, если общая площадь подошв его ботинок, соприкасающихся с полом, равна 200 см2?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славик</dc:creator>
  <cp:lastModifiedBy>Нина</cp:lastModifiedBy>
  <cp:revision>65</cp:revision>
  <cp:lastPrinted>1601-01-01T00:00:00Z</cp:lastPrinted>
  <dcterms:created xsi:type="dcterms:W3CDTF">2013-11-19T18:12:41Z</dcterms:created>
  <dcterms:modified xsi:type="dcterms:W3CDTF">2018-01-24T22:10:37Z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