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58" r:id="rId4"/>
    <p:sldId id="265" r:id="rId5"/>
    <p:sldId id="266" r:id="rId6"/>
    <p:sldId id="261" r:id="rId7"/>
    <p:sldId id="257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8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554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60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24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19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663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82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57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0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8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7DC37-4220-45F6-8E4F-5C0701780EE5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556B6-6B0B-4601-A01D-599E6F11D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8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11123"/>
              </p:ext>
            </p:extLst>
          </p:nvPr>
        </p:nvGraphicFramePr>
        <p:xfrm>
          <a:off x="899592" y="620688"/>
          <a:ext cx="7560840" cy="516928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33562"/>
                <a:gridCol w="1970961"/>
                <a:gridCol w="4556317"/>
              </a:tblGrid>
              <a:tr h="200782">
                <a:tc row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</a:rPr>
                        <a:t>Я -</a:t>
                      </a:r>
                      <a:endParaRPr lang="ru-RU" sz="2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глагол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Ч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асть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речи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бозначаю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действие предмета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9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твечаю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на вопросы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что делает? что делают? что делал? что делать? и т.д.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Имею 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начальную (неопределенную форму)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предложении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чаще всего бываю сказуемым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мею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грамматические признаки</a:t>
                      </a: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время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число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лицо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род (в прошедшем времени)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вид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0" dirty="0">
                          <a:effectLst/>
                          <a:latin typeface="Times New Roman"/>
                          <a:ea typeface="Times New Roman"/>
                        </a:rPr>
                        <a:t>спряжение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268" marR="49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026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</a:t>
            </a:r>
            <a:r>
              <a:rPr lang="ru-RU" dirty="0" smtClean="0"/>
              <a:t> вариант  Измените по лицам и числам глагол идти.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II</a:t>
            </a:r>
            <a:r>
              <a:rPr lang="ru-RU" dirty="0" smtClean="0"/>
              <a:t> вариант Проспрягайте глагол - решить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884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4221088" cy="5001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/>
              <a:t>Тема урока: </a:t>
            </a:r>
          </a:p>
          <a:p>
            <a:pPr marL="45720" indent="0">
              <a:buNone/>
            </a:pPr>
            <a:r>
              <a:rPr lang="ru-RU" sz="4400" dirty="0" smtClean="0"/>
              <a:t>«Обобщение и повторение знаний о с</a:t>
            </a:r>
            <a:r>
              <a:rPr lang="ru-RU" sz="4000" dirty="0" smtClean="0"/>
              <a:t>пряжении </a:t>
            </a:r>
            <a:r>
              <a:rPr lang="ru-RU" sz="4000" dirty="0" smtClean="0"/>
              <a:t>глаголов».</a:t>
            </a:r>
            <a:endParaRPr lang="ru-RU" sz="4000" dirty="0"/>
          </a:p>
        </p:txBody>
      </p:sp>
      <p:pic>
        <p:nvPicPr>
          <p:cNvPr id="4" name="Picture 6" descr="Image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2534" y="764704"/>
            <a:ext cx="3291855" cy="45254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3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Творческое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Придумайте вторую строчку стихотворения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Рыжий кот на печке спит</a:t>
            </a:r>
          </a:p>
          <a:p>
            <a:pPr marL="0" indent="0">
              <a:buNone/>
            </a:pPr>
            <a:r>
              <a:rPr lang="ru-RU" dirty="0" smtClean="0"/>
              <a:t>И ______________________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078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692696"/>
            <a:ext cx="648072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Ночь настала; месяц </a:t>
            </a:r>
            <a:r>
              <a:rPr lang="ru-RU" b="1" dirty="0" smtClean="0"/>
              <a:t>всходит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Поле всё Иван </a:t>
            </a:r>
            <a:r>
              <a:rPr lang="ru-RU" b="1" dirty="0" smtClean="0"/>
              <a:t>обходит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err="1" smtClean="0"/>
              <a:t>Озираючись</a:t>
            </a:r>
            <a:r>
              <a:rPr lang="ru-RU" dirty="0" smtClean="0"/>
              <a:t> кругом,</a:t>
            </a:r>
          </a:p>
          <a:p>
            <a:pPr marL="0" indent="0">
              <a:buNone/>
            </a:pPr>
            <a:r>
              <a:rPr lang="ru-RU" dirty="0" smtClean="0"/>
              <a:t>И садится под кустом,</a:t>
            </a:r>
          </a:p>
          <a:p>
            <a:pPr marL="0" indent="0">
              <a:buNone/>
            </a:pPr>
            <a:r>
              <a:rPr lang="ru-RU" dirty="0" smtClean="0"/>
              <a:t>Звезды на небе </a:t>
            </a:r>
            <a:r>
              <a:rPr lang="ru-RU" b="1" dirty="0" smtClean="0"/>
              <a:t>считает</a:t>
            </a:r>
          </a:p>
          <a:p>
            <a:pPr marL="0" indent="0">
              <a:buNone/>
            </a:pPr>
            <a:r>
              <a:rPr lang="ru-RU" dirty="0" smtClean="0"/>
              <a:t>Да краюшку </a:t>
            </a:r>
            <a:r>
              <a:rPr lang="ru-RU" b="1" dirty="0" smtClean="0"/>
              <a:t>уплетает</a:t>
            </a:r>
            <a:r>
              <a:rPr lang="ru-RU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769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 noGrp="1" noChangeArrowheads="1"/>
          </p:cNvSpPr>
          <p:nvPr>
            <p:ph type="title"/>
          </p:nvPr>
        </p:nvSpPr>
        <p:spPr bwMode="auto">
          <a:xfrm>
            <a:off x="3209493" y="260648"/>
            <a:ext cx="3178696" cy="1152128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FF6600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 algn="ctr"/>
            <a:r>
              <a:rPr lang="ru-RU" sz="2000" b="1" i="1" dirty="0"/>
              <a:t>Чтобы </a:t>
            </a:r>
          </a:p>
          <a:p>
            <a:pPr algn="ctr"/>
            <a:r>
              <a:rPr lang="ru-RU" sz="2000" b="1" i="1" dirty="0"/>
              <a:t>определить </a:t>
            </a:r>
          </a:p>
          <a:p>
            <a:pPr algn="ctr"/>
            <a:r>
              <a:rPr lang="ru-RU" sz="2000" b="1" i="1" dirty="0"/>
              <a:t>с</a:t>
            </a:r>
            <a:r>
              <a:rPr lang="ru-RU" sz="2000" b="1" i="1" dirty="0" smtClean="0"/>
              <a:t>пряжение</a:t>
            </a:r>
            <a:br>
              <a:rPr lang="ru-RU" sz="2000" b="1" i="1" dirty="0" smtClean="0"/>
            </a:br>
            <a:endParaRPr lang="ru-RU" sz="2000" b="1" i="1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5617005" y="1481324"/>
            <a:ext cx="719138" cy="35877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4428331" y="1974068"/>
            <a:ext cx="576263" cy="36066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1" dirty="0"/>
              <a:t>или</a:t>
            </a:r>
          </a:p>
        </p:txBody>
      </p:sp>
      <p:sp>
        <p:nvSpPr>
          <p:cNvPr id="9" name="Rectangle 31"/>
          <p:cNvSpPr>
            <a:spLocks noChangeArrowheads="1"/>
          </p:cNvSpPr>
          <p:nvPr/>
        </p:nvSpPr>
        <p:spPr bwMode="auto">
          <a:xfrm>
            <a:off x="4104481" y="1634751"/>
            <a:ext cx="1223962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1" dirty="0"/>
              <a:t>выясни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H="1">
            <a:off x="3491879" y="1416236"/>
            <a:ext cx="865807" cy="42386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971550" y="1700213"/>
            <a:ext cx="2517775" cy="935037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0000FF"/>
              </a:fgClr>
              <a:bgClr>
                <a:schemeClr val="bg1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/>
              <a:t>Окончание под</a:t>
            </a:r>
          </a:p>
          <a:p>
            <a:pPr algn="ctr"/>
            <a:r>
              <a:rPr lang="ru-RU" b="1" i="1" dirty="0"/>
              <a:t>ударением</a:t>
            </a: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5993542" y="1742701"/>
            <a:ext cx="2592388" cy="936625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99CC00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/>
              <a:t>Окончание</a:t>
            </a:r>
          </a:p>
          <a:p>
            <a:pPr algn="ctr"/>
            <a:r>
              <a:rPr lang="ru-RU" b="1" i="1" dirty="0"/>
              <a:t>безударное</a:t>
            </a: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5184775" y="2779713"/>
            <a:ext cx="3095625" cy="1009650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33CC33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/>
              <a:t>Поставь глагол</a:t>
            </a:r>
          </a:p>
          <a:p>
            <a:pPr algn="ctr"/>
            <a:r>
              <a:rPr lang="ru-RU" b="1" i="1" dirty="0"/>
              <a:t> в неопределённую </a:t>
            </a:r>
          </a:p>
          <a:p>
            <a:pPr algn="ctr"/>
            <a:r>
              <a:rPr lang="ru-RU" b="1" i="1" dirty="0"/>
              <a:t>форму</a:t>
            </a:r>
          </a:p>
        </p:txBody>
      </p:sp>
      <p:sp>
        <p:nvSpPr>
          <p:cNvPr id="14" name="AutoShape 17"/>
          <p:cNvSpPr>
            <a:spLocks noChangeArrowheads="1"/>
          </p:cNvSpPr>
          <p:nvPr/>
        </p:nvSpPr>
        <p:spPr bwMode="auto">
          <a:xfrm>
            <a:off x="250825" y="2997200"/>
            <a:ext cx="1800225" cy="936625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FF0066"/>
                </a:solidFill>
              </a:rPr>
              <a:t>I</a:t>
            </a:r>
            <a:r>
              <a:rPr lang="en-US" dirty="0"/>
              <a:t> </a:t>
            </a:r>
            <a:r>
              <a:rPr lang="ru-RU" dirty="0" err="1"/>
              <a:t>спр</a:t>
            </a:r>
            <a:r>
              <a:rPr lang="ru-RU" dirty="0"/>
              <a:t>.</a:t>
            </a:r>
          </a:p>
        </p:txBody>
      </p:sp>
      <p:sp>
        <p:nvSpPr>
          <p:cNvPr id="15" name="AutoShape 18"/>
          <p:cNvSpPr>
            <a:spLocks noChangeArrowheads="1"/>
          </p:cNvSpPr>
          <p:nvPr/>
        </p:nvSpPr>
        <p:spPr bwMode="auto">
          <a:xfrm>
            <a:off x="2268538" y="2997200"/>
            <a:ext cx="1798637" cy="936625"/>
          </a:xfrm>
          <a:prstGeom prst="triangle">
            <a:avLst>
              <a:gd name="adj" fmla="val 50000"/>
            </a:avLst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33CC33"/>
                </a:solidFill>
              </a:rPr>
              <a:t>II</a:t>
            </a:r>
            <a:r>
              <a:rPr lang="en-US">
                <a:solidFill>
                  <a:srgbClr val="33CC33"/>
                </a:solidFill>
              </a:rPr>
              <a:t> </a:t>
            </a:r>
            <a:r>
              <a:rPr lang="ru-RU"/>
              <a:t> спр.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50825" y="3933825"/>
            <a:ext cx="1800225" cy="2663825"/>
          </a:xfrm>
          <a:prstGeom prst="rect">
            <a:avLst/>
          </a:prstGeom>
          <a:solidFill>
            <a:srgbClr val="FFFF99"/>
          </a:solidFill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/>
              <a:t>-у  -ю</a:t>
            </a:r>
          </a:p>
          <a:p>
            <a:pPr algn="ctr"/>
            <a:r>
              <a:rPr lang="ru-RU" sz="2400" dirty="0"/>
              <a:t>-</a:t>
            </a:r>
            <a:r>
              <a:rPr lang="ru-RU" sz="2400" dirty="0">
                <a:solidFill>
                  <a:srgbClr val="FF0066"/>
                </a:solidFill>
              </a:rPr>
              <a:t>Е</a:t>
            </a:r>
            <a:r>
              <a:rPr lang="ru-RU" sz="2400" dirty="0"/>
              <a:t>шь</a:t>
            </a:r>
          </a:p>
          <a:p>
            <a:pPr algn="ctr"/>
            <a:r>
              <a:rPr lang="ru-RU" sz="2400" dirty="0"/>
              <a:t>-</a:t>
            </a:r>
            <a:r>
              <a:rPr lang="ru-RU" sz="2400" dirty="0" err="1">
                <a:solidFill>
                  <a:srgbClr val="FF0066"/>
                </a:solidFill>
              </a:rPr>
              <a:t>Е</a:t>
            </a:r>
            <a:r>
              <a:rPr lang="ru-RU" sz="2400" dirty="0" err="1"/>
              <a:t>т</a:t>
            </a:r>
            <a:endParaRPr lang="ru-RU" sz="2400" dirty="0"/>
          </a:p>
          <a:p>
            <a:pPr algn="ctr"/>
            <a:r>
              <a:rPr lang="ru-RU" sz="2400" dirty="0"/>
              <a:t>-</a:t>
            </a:r>
            <a:r>
              <a:rPr lang="ru-RU" sz="2400" dirty="0">
                <a:solidFill>
                  <a:srgbClr val="FF0066"/>
                </a:solidFill>
              </a:rPr>
              <a:t>Е</a:t>
            </a:r>
            <a:r>
              <a:rPr lang="ru-RU" sz="2400" dirty="0"/>
              <a:t>м</a:t>
            </a:r>
          </a:p>
          <a:p>
            <a:pPr algn="ctr"/>
            <a:r>
              <a:rPr lang="ru-RU" sz="2400" dirty="0"/>
              <a:t>-</a:t>
            </a:r>
            <a:r>
              <a:rPr lang="ru-RU" sz="2400" dirty="0" err="1">
                <a:solidFill>
                  <a:srgbClr val="FF0066"/>
                </a:solidFill>
              </a:rPr>
              <a:t>Е</a:t>
            </a:r>
            <a:r>
              <a:rPr lang="ru-RU" sz="2400" dirty="0" err="1"/>
              <a:t>те</a:t>
            </a:r>
            <a:endParaRPr lang="ru-RU" sz="2400" dirty="0"/>
          </a:p>
          <a:p>
            <a:pPr algn="ctr"/>
            <a:r>
              <a:rPr lang="ru-RU" sz="2400" dirty="0"/>
              <a:t>-</a:t>
            </a:r>
            <a:r>
              <a:rPr lang="ru-RU" sz="2400" dirty="0" err="1">
                <a:solidFill>
                  <a:srgbClr val="FF0066"/>
                </a:solidFill>
              </a:rPr>
              <a:t>У</a:t>
            </a:r>
            <a:r>
              <a:rPr lang="ru-RU" sz="2400" dirty="0" err="1"/>
              <a:t>т</a:t>
            </a:r>
            <a:r>
              <a:rPr lang="ru-RU" sz="2400" dirty="0"/>
              <a:t>  -</a:t>
            </a:r>
            <a:r>
              <a:rPr lang="ru-RU" sz="2400" dirty="0">
                <a:solidFill>
                  <a:srgbClr val="FF0066"/>
                </a:solidFill>
              </a:rPr>
              <a:t>Ю</a:t>
            </a:r>
            <a:r>
              <a:rPr lang="ru-RU" sz="2400" dirty="0"/>
              <a:t>т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268538" y="3933825"/>
            <a:ext cx="1798637" cy="2663825"/>
          </a:xfrm>
          <a:prstGeom prst="rect">
            <a:avLst/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/>
              <a:t>-у   -ю</a:t>
            </a:r>
          </a:p>
          <a:p>
            <a:pPr algn="ctr"/>
            <a:r>
              <a:rPr lang="ru-RU" sz="2400" dirty="0"/>
              <a:t>-</a:t>
            </a:r>
            <a:r>
              <a:rPr lang="ru-RU" sz="2400" dirty="0">
                <a:solidFill>
                  <a:srgbClr val="33CC33"/>
                </a:solidFill>
              </a:rPr>
              <a:t>И</a:t>
            </a:r>
            <a:r>
              <a:rPr lang="ru-RU" sz="2400" dirty="0"/>
              <a:t>шь</a:t>
            </a:r>
          </a:p>
          <a:p>
            <a:pPr algn="ctr"/>
            <a:r>
              <a:rPr lang="ru-RU" sz="2400" dirty="0"/>
              <a:t>-</a:t>
            </a:r>
            <a:r>
              <a:rPr lang="ru-RU" sz="2400" dirty="0" err="1">
                <a:solidFill>
                  <a:srgbClr val="33CC33"/>
                </a:solidFill>
              </a:rPr>
              <a:t>И</a:t>
            </a:r>
            <a:r>
              <a:rPr lang="ru-RU" sz="2400" dirty="0" err="1"/>
              <a:t>т</a:t>
            </a:r>
            <a:endParaRPr lang="ru-RU" sz="2400" dirty="0"/>
          </a:p>
          <a:p>
            <a:pPr algn="ctr"/>
            <a:r>
              <a:rPr lang="ru-RU" sz="2400" dirty="0"/>
              <a:t>-</a:t>
            </a:r>
            <a:r>
              <a:rPr lang="ru-RU" sz="2400" dirty="0">
                <a:solidFill>
                  <a:srgbClr val="33CC33"/>
                </a:solidFill>
              </a:rPr>
              <a:t>И</a:t>
            </a:r>
            <a:r>
              <a:rPr lang="ru-RU" sz="2400" dirty="0"/>
              <a:t>м</a:t>
            </a:r>
          </a:p>
          <a:p>
            <a:pPr algn="ctr"/>
            <a:r>
              <a:rPr lang="ru-RU" sz="2400" dirty="0"/>
              <a:t>-</a:t>
            </a:r>
            <a:r>
              <a:rPr lang="ru-RU" sz="2400" dirty="0" err="1">
                <a:solidFill>
                  <a:srgbClr val="33CC33"/>
                </a:solidFill>
              </a:rPr>
              <a:t>И</a:t>
            </a:r>
            <a:r>
              <a:rPr lang="ru-RU" sz="2400" dirty="0" err="1"/>
              <a:t>те</a:t>
            </a:r>
            <a:endParaRPr lang="ru-RU" sz="2400" dirty="0"/>
          </a:p>
          <a:p>
            <a:pPr algn="ctr"/>
            <a:r>
              <a:rPr lang="ru-RU" sz="2400" dirty="0"/>
              <a:t>-</a:t>
            </a:r>
            <a:r>
              <a:rPr lang="ru-RU" sz="2400" dirty="0" err="1">
                <a:solidFill>
                  <a:srgbClr val="33CC33"/>
                </a:solidFill>
              </a:rPr>
              <a:t>А</a:t>
            </a:r>
            <a:r>
              <a:rPr lang="ru-RU" sz="2400" dirty="0" err="1"/>
              <a:t>т</a:t>
            </a:r>
            <a:r>
              <a:rPr lang="ru-RU" sz="2400" dirty="0"/>
              <a:t>  -</a:t>
            </a:r>
            <a:r>
              <a:rPr lang="ru-RU" sz="2400" dirty="0" err="1">
                <a:solidFill>
                  <a:srgbClr val="33CC33"/>
                </a:solidFill>
              </a:rPr>
              <a:t>Я</a:t>
            </a:r>
            <a:r>
              <a:rPr lang="ru-RU" sz="2400" dirty="0" err="1"/>
              <a:t>т</a:t>
            </a:r>
            <a:endParaRPr lang="ru-RU" sz="2400" dirty="0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 flipH="1">
            <a:off x="1476375" y="2636838"/>
            <a:ext cx="647700" cy="6492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2195513" y="2636838"/>
            <a:ext cx="647700" cy="6477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4427538" y="3933825"/>
            <a:ext cx="2089150" cy="503238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66"/>
                </a:solidFill>
              </a:rPr>
              <a:t>I</a:t>
            </a:r>
            <a:r>
              <a:rPr lang="en-US"/>
              <a:t> </a:t>
            </a:r>
            <a:r>
              <a:rPr lang="ru-RU"/>
              <a:t>спр.</a:t>
            </a:r>
          </a:p>
        </p:txBody>
      </p:sp>
      <p:sp>
        <p:nvSpPr>
          <p:cNvPr id="21" name="AutoShape 24"/>
          <p:cNvSpPr>
            <a:spLocks noChangeArrowheads="1"/>
          </p:cNvSpPr>
          <p:nvPr/>
        </p:nvSpPr>
        <p:spPr bwMode="auto">
          <a:xfrm>
            <a:off x="6732588" y="4005263"/>
            <a:ext cx="2232025" cy="431800"/>
          </a:xfrm>
          <a:prstGeom prst="triangle">
            <a:avLst>
              <a:gd name="adj" fmla="val 50000"/>
            </a:avLst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33CC33"/>
                </a:solidFill>
              </a:rPr>
              <a:t>II</a:t>
            </a:r>
            <a:r>
              <a:rPr lang="en-US"/>
              <a:t> </a:t>
            </a:r>
            <a:r>
              <a:rPr lang="ru-RU"/>
              <a:t>спр.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427538" y="4437063"/>
            <a:ext cx="2089150" cy="2232025"/>
          </a:xfrm>
          <a:prstGeom prst="rect">
            <a:avLst/>
          </a:prstGeom>
          <a:solidFill>
            <a:srgbClr val="FFFF99"/>
          </a:solidFill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/>
              <a:t>не на </a:t>
            </a:r>
          </a:p>
          <a:p>
            <a:pPr algn="ctr">
              <a:buFontTx/>
              <a:buChar char="-"/>
            </a:pPr>
            <a:r>
              <a:rPr lang="ru-RU" sz="2000" dirty="0" err="1"/>
              <a:t>Ить</a:t>
            </a:r>
            <a:endParaRPr lang="ru-RU" sz="2000" dirty="0"/>
          </a:p>
          <a:p>
            <a:pPr algn="ctr">
              <a:buFontTx/>
              <a:buChar char="-"/>
            </a:pPr>
            <a:endParaRPr lang="ru-RU" sz="2000" dirty="0"/>
          </a:p>
          <a:p>
            <a:pPr algn="ctr"/>
            <a:r>
              <a:rPr lang="ru-RU" sz="2000" dirty="0"/>
              <a:t>+ брить</a:t>
            </a:r>
          </a:p>
          <a:p>
            <a:pPr algn="ctr"/>
            <a:r>
              <a:rPr lang="ru-RU" sz="2000" dirty="0"/>
              <a:t>стелить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6732588" y="4437063"/>
            <a:ext cx="2232025" cy="2232025"/>
          </a:xfrm>
          <a:prstGeom prst="rect">
            <a:avLst/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на –ИТЬ</a:t>
            </a:r>
          </a:p>
          <a:p>
            <a:r>
              <a:rPr lang="ru-RU" dirty="0" smtClean="0"/>
              <a:t>+</a:t>
            </a:r>
            <a:r>
              <a:rPr lang="ru-RU" sz="1600" b="1" dirty="0" smtClean="0"/>
              <a:t> </a:t>
            </a:r>
            <a:r>
              <a:rPr lang="ru-RU" dirty="0" smtClean="0"/>
              <a:t>смотреть, обидеть</a:t>
            </a:r>
            <a:r>
              <a:rPr lang="ru-RU" dirty="0"/>
              <a:t>,</a:t>
            </a:r>
            <a:endParaRPr lang="ru-RU" dirty="0" smtClean="0"/>
          </a:p>
          <a:p>
            <a:r>
              <a:rPr lang="ru-RU" dirty="0" smtClean="0"/>
              <a:t>слышать, видеть,</a:t>
            </a:r>
          </a:p>
          <a:p>
            <a:r>
              <a:rPr lang="ru-RU" dirty="0"/>
              <a:t>н</a:t>
            </a:r>
            <a:r>
              <a:rPr lang="ru-RU" dirty="0" smtClean="0"/>
              <a:t>енавидеть, гнать,</a:t>
            </a:r>
          </a:p>
          <a:p>
            <a:r>
              <a:rPr lang="ru-RU" dirty="0"/>
              <a:t>д</a:t>
            </a:r>
            <a:r>
              <a:rPr lang="ru-RU" dirty="0" smtClean="0"/>
              <a:t>ержать, дышать, </a:t>
            </a:r>
          </a:p>
          <a:p>
            <a:r>
              <a:rPr lang="ru-RU" dirty="0"/>
              <a:t>в</a:t>
            </a:r>
            <a:r>
              <a:rPr lang="ru-RU" dirty="0" smtClean="0"/>
              <a:t>ертеть,</a:t>
            </a:r>
          </a:p>
          <a:p>
            <a:r>
              <a:rPr lang="ru-RU" dirty="0"/>
              <a:t>и</a:t>
            </a:r>
            <a:r>
              <a:rPr lang="ru-RU" dirty="0" smtClean="0"/>
              <a:t> зависеть, и</a:t>
            </a:r>
            <a:r>
              <a:rPr lang="ru-RU" dirty="0"/>
              <a:t> </a:t>
            </a:r>
            <a:r>
              <a:rPr lang="ru-RU" dirty="0" smtClean="0"/>
              <a:t>терпеть </a:t>
            </a:r>
            <a:endParaRPr lang="ru-RU" sz="1200" dirty="0"/>
          </a:p>
          <a:p>
            <a:pPr algn="ctr"/>
            <a:endParaRPr lang="ru-RU" sz="1200" dirty="0"/>
          </a:p>
          <a:p>
            <a:pPr algn="ctr"/>
            <a:endParaRPr lang="ru-RU" sz="1200" dirty="0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>
            <a:off x="6840538" y="3789363"/>
            <a:ext cx="1008062" cy="21590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H="1">
            <a:off x="7191008" y="2613305"/>
            <a:ext cx="98728" cy="347383"/>
          </a:xfrm>
          <a:prstGeom prst="line">
            <a:avLst/>
          </a:prstGeom>
          <a:noFill/>
          <a:ln w="76200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 flipH="1">
            <a:off x="5940425" y="3789363"/>
            <a:ext cx="792162" cy="360362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01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pt4web.ru/images/1402/37974/640/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476672"/>
            <a:ext cx="758484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5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34481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Закончи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420888"/>
            <a:ext cx="6400800" cy="3474720"/>
          </a:xfrm>
        </p:spPr>
        <p:txBody>
          <a:bodyPr/>
          <a:lstStyle/>
          <a:p>
            <a:r>
              <a:rPr lang="ru-RU" altLang="ru-RU" dirty="0"/>
              <a:t>Я понял, что…</a:t>
            </a:r>
          </a:p>
          <a:p>
            <a:r>
              <a:rPr lang="ru-RU" altLang="ru-RU" dirty="0"/>
              <a:t>Я узнал, что…</a:t>
            </a:r>
          </a:p>
          <a:p>
            <a:r>
              <a:rPr lang="ru-RU" altLang="ru-RU" dirty="0"/>
              <a:t>Мне было интересно…</a:t>
            </a:r>
          </a:p>
          <a:p>
            <a:r>
              <a:rPr lang="ru-RU" altLang="ru-RU" dirty="0"/>
              <a:t>Могу похвалить…</a:t>
            </a:r>
          </a:p>
          <a:p>
            <a:endParaRPr lang="ru-RU" dirty="0"/>
          </a:p>
        </p:txBody>
      </p:sp>
      <p:pic>
        <p:nvPicPr>
          <p:cNvPr id="4" name="Picture 4" descr="l1_sociol_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725882"/>
            <a:ext cx="1681262" cy="28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78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229</Words>
  <Application>Microsoft Office PowerPoint</Application>
  <PresentationFormat>Экран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Творческое задание</vt:lpstr>
      <vt:lpstr>Презентация PowerPoint</vt:lpstr>
      <vt:lpstr>Чтобы  определить  спряжение </vt:lpstr>
      <vt:lpstr>Презентация PowerPoint</vt:lpstr>
      <vt:lpstr>Закончи предложения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Школа41</dc:creator>
  <cp:lastModifiedBy>Мария</cp:lastModifiedBy>
  <cp:revision>16</cp:revision>
  <dcterms:created xsi:type="dcterms:W3CDTF">2016-03-16T13:37:20Z</dcterms:created>
  <dcterms:modified xsi:type="dcterms:W3CDTF">2016-03-16T20:54:37Z</dcterms:modified>
</cp:coreProperties>
</file>