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1" r:id="rId2"/>
    <p:sldId id="272" r:id="rId3"/>
    <p:sldId id="256" r:id="rId4"/>
    <p:sldId id="257" r:id="rId5"/>
    <p:sldId id="265" r:id="rId6"/>
    <p:sldId id="264" r:id="rId7"/>
    <p:sldId id="263" r:id="rId8"/>
    <p:sldId id="266" r:id="rId9"/>
    <p:sldId id="261" r:id="rId10"/>
    <p:sldId id="258" r:id="rId11"/>
    <p:sldId id="276" r:id="rId12"/>
    <p:sldId id="277" r:id="rId13"/>
    <p:sldId id="278" r:id="rId14"/>
    <p:sldId id="268" r:id="rId15"/>
    <p:sldId id="274" r:id="rId16"/>
    <p:sldId id="279" r:id="rId17"/>
    <p:sldId id="280" r:id="rId18"/>
    <p:sldId id="269" r:id="rId19"/>
    <p:sldId id="270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6416" autoAdjust="0"/>
  </p:normalViewPr>
  <p:slideViewPr>
    <p:cSldViewPr>
      <p:cViewPr varScale="1">
        <p:scale>
          <a:sx n="71" d="100"/>
          <a:sy n="71" d="100"/>
        </p:scale>
        <p:origin x="-135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89C8-96D3-4078-BC57-D1D8ACCF44A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5B68EA6-4810-4477-B6FC-D734310E0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89C8-96D3-4078-BC57-D1D8ACCF44A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8EA6-4810-4477-B6FC-D734310E0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89C8-96D3-4078-BC57-D1D8ACCF44A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8EA6-4810-4477-B6FC-D734310E0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89C8-96D3-4078-BC57-D1D8ACCF44A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5B68EA6-4810-4477-B6FC-D734310E0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89C8-96D3-4078-BC57-D1D8ACCF44A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8EA6-4810-4477-B6FC-D734310E0B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89C8-96D3-4078-BC57-D1D8ACCF44A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8EA6-4810-4477-B6FC-D734310E0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89C8-96D3-4078-BC57-D1D8ACCF44A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5B68EA6-4810-4477-B6FC-D734310E0B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89C8-96D3-4078-BC57-D1D8ACCF44A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8EA6-4810-4477-B6FC-D734310E0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89C8-96D3-4078-BC57-D1D8ACCF44A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8EA6-4810-4477-B6FC-D734310E0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89C8-96D3-4078-BC57-D1D8ACCF44A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8EA6-4810-4477-B6FC-D734310E0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89C8-96D3-4078-BC57-D1D8ACCF44A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8EA6-4810-4477-B6FC-D734310E0B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C889C8-96D3-4078-BC57-D1D8ACCF44A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68EA6-4810-4477-B6FC-D734310E0B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81000" y="-45719"/>
            <a:ext cx="84582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0475" y="1484784"/>
            <a:ext cx="8686800" cy="26471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электронных образовательных ресурсов в работе логопеда по развитию грамматического строя речи (словообразование)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15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делает? что сделал?</a:t>
            </a:r>
            <a:endParaRPr lang="ru-RU" dirty="0"/>
          </a:p>
        </p:txBody>
      </p:sp>
      <p:pic>
        <p:nvPicPr>
          <p:cNvPr id="3074" name="Picture 2" descr="C:\Users\1\Pictures\Безимени-1.jpg"/>
          <p:cNvPicPr>
            <a:picLocks noChangeAspect="1" noChangeArrowheads="1"/>
          </p:cNvPicPr>
          <p:nvPr/>
        </p:nvPicPr>
        <p:blipFill>
          <a:blip r:embed="rId2" cstate="print">
            <a:lum bright="-1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530449" cy="5373216"/>
          </a:xfrm>
          <a:prstGeom prst="rect">
            <a:avLst/>
          </a:prstGeom>
          <a:noFill/>
        </p:spPr>
      </p:pic>
      <p:pic>
        <p:nvPicPr>
          <p:cNvPr id="4" name="Picture 2" descr="C:\Users\1\Pictures\DSC_11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lum bright="24000" contrast="5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1340768"/>
            <a:ext cx="3528392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128 -0.04718 L -0.4408 -0.036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делает? Что сделал?</a:t>
            </a:r>
            <a:endParaRPr lang="ru-RU" dirty="0"/>
          </a:p>
        </p:txBody>
      </p:sp>
      <p:pic>
        <p:nvPicPr>
          <p:cNvPr id="1026" name="Picture 2" descr="C:\Users\1\Pictures\DSC_11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402347" cy="4525962"/>
          </a:xfrm>
          <a:prstGeom prst="rect">
            <a:avLst/>
          </a:prstGeom>
          <a:noFill/>
        </p:spPr>
      </p:pic>
      <p:pic>
        <p:nvPicPr>
          <p:cNvPr id="1027" name="Picture 3" descr="C:\Users\1\Pictures\DSC_11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4528" y="1556792"/>
            <a:ext cx="3456384" cy="4474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68 0.00971 L -0.50399 0.009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делает? Что сделал?</a:t>
            </a:r>
            <a:endParaRPr lang="ru-RU" dirty="0"/>
          </a:p>
        </p:txBody>
      </p:sp>
      <p:pic>
        <p:nvPicPr>
          <p:cNvPr id="2050" name="Picture 2" descr="C:\Users\1\Pictures\DSC_11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421062" cy="4525962"/>
          </a:xfrm>
          <a:prstGeom prst="rect">
            <a:avLst/>
          </a:prstGeom>
          <a:noFill/>
        </p:spPr>
      </p:pic>
      <p:pic>
        <p:nvPicPr>
          <p:cNvPr id="2051" name="Picture 3" descr="C:\Users\1\Pictures\DSC_116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1772816"/>
            <a:ext cx="3492896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84 -0.00532 L -0.47638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делает? </a:t>
            </a:r>
            <a:r>
              <a:rPr lang="ru-RU" smtClean="0"/>
              <a:t>Что сделала?</a:t>
            </a:r>
            <a:endParaRPr lang="ru-RU"/>
          </a:p>
        </p:txBody>
      </p:sp>
      <p:pic>
        <p:nvPicPr>
          <p:cNvPr id="3074" name="Picture 2" descr="C:\Users\1\Pictures\DSC_11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3816424" cy="4669978"/>
          </a:xfrm>
          <a:prstGeom prst="rect">
            <a:avLst/>
          </a:prstGeom>
          <a:noFill/>
        </p:spPr>
      </p:pic>
      <p:pic>
        <p:nvPicPr>
          <p:cNvPr id="3075" name="Picture 3" descr="C:\Users\1\Pictures\DSC_119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4528" y="1556792"/>
            <a:ext cx="388843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229 0.00532 L -0.48819 0.00532 " pathEditMode="relative" ptsTypes="AA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Скажи наоборот</a:t>
            </a:r>
            <a:endParaRPr lang="ru-RU" dirty="0"/>
          </a:p>
        </p:txBody>
      </p:sp>
      <p:pic>
        <p:nvPicPr>
          <p:cNvPr id="4" name="Picture 3" descr="C:\Users\1\Pictures\DSC_12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2636912"/>
            <a:ext cx="3664024" cy="2808665"/>
          </a:xfrm>
          <a:prstGeom prst="rect">
            <a:avLst/>
          </a:prstGeom>
          <a:noFill/>
        </p:spPr>
      </p:pic>
      <p:pic>
        <p:nvPicPr>
          <p:cNvPr id="1028" name="Picture 4" descr="C:\Users\1\Pictures\DSC_12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3817516" cy="2760563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 flipH="1">
            <a:off x="9278808" y="1916832"/>
            <a:ext cx="45719" cy="439248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71 -0.12049 L -0.47986 -0.0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00" y="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Скажи наоборот</a:t>
            </a:r>
            <a:endParaRPr lang="ru-RU" dirty="0"/>
          </a:p>
        </p:txBody>
      </p:sp>
      <p:pic>
        <p:nvPicPr>
          <p:cNvPr id="1031" name="Picture 7" descr="C:\Users\1\Pictures\DSC_12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1196752"/>
            <a:ext cx="4104456" cy="5112568"/>
          </a:xfrm>
          <a:prstGeom prst="rect">
            <a:avLst/>
          </a:prstGeom>
          <a:noFill/>
        </p:spPr>
      </p:pic>
      <p:pic>
        <p:nvPicPr>
          <p:cNvPr id="1032" name="Picture 8" descr="C:\Users\1\Pictures\DSC_12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46720"/>
            <a:ext cx="3816424" cy="5090592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 flipH="1">
            <a:off x="9143999" y="692696"/>
            <a:ext cx="45719" cy="57606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153 0.03677 L -0.51164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Скажи наоборот</a:t>
            </a:r>
            <a:endParaRPr lang="ru-RU" dirty="0"/>
          </a:p>
        </p:txBody>
      </p:sp>
      <p:pic>
        <p:nvPicPr>
          <p:cNvPr id="4098" name="Picture 2" descr="C:\Users\1\Pictures\DSC_12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4032448" cy="3168352"/>
          </a:xfrm>
          <a:prstGeom prst="rect">
            <a:avLst/>
          </a:prstGeom>
          <a:noFill/>
        </p:spPr>
      </p:pic>
      <p:pic>
        <p:nvPicPr>
          <p:cNvPr id="4099" name="Picture 3" descr="C:\Users\1\Pictures\DSC_12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8544" y="1844824"/>
            <a:ext cx="3966542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306 -0.00532 L -0.53177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Скажи наоборот</a:t>
            </a:r>
            <a:endParaRPr lang="ru-RU" dirty="0"/>
          </a:p>
        </p:txBody>
      </p:sp>
      <p:pic>
        <p:nvPicPr>
          <p:cNvPr id="5122" name="Picture 2" descr="C:\Users\1\Pictures\DSC_12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60849"/>
            <a:ext cx="3842036" cy="2880320"/>
          </a:xfrm>
          <a:prstGeom prst="rect">
            <a:avLst/>
          </a:prstGeom>
          <a:noFill/>
        </p:spPr>
      </p:pic>
      <p:pic>
        <p:nvPicPr>
          <p:cNvPr id="5123" name="Picture 3" descr="C:\Users\1\Pictures\DSC_12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2060848"/>
            <a:ext cx="4248472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68 -0.00532 L -0.5276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Pictures\thCAZ6J96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581128"/>
            <a:ext cx="2889713" cy="1846205"/>
          </a:xfrm>
          <a:prstGeom prst="rect">
            <a:avLst/>
          </a:prstGeom>
          <a:noFill/>
        </p:spPr>
      </p:pic>
      <p:pic>
        <p:nvPicPr>
          <p:cNvPr id="4098" name="Picture 2" descr="C:\Users\1\Pictures\34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75485">
            <a:off x="192434" y="777626"/>
            <a:ext cx="1469894" cy="1469894"/>
          </a:xfrm>
          <a:prstGeom prst="rect">
            <a:avLst/>
          </a:prstGeom>
          <a:noFill/>
        </p:spPr>
      </p:pic>
      <p:grpSp>
        <p:nvGrpSpPr>
          <p:cNvPr id="28" name="Группа 27"/>
          <p:cNvGrpSpPr/>
          <p:nvPr/>
        </p:nvGrpSpPr>
        <p:grpSpPr>
          <a:xfrm>
            <a:off x="251520" y="1196752"/>
            <a:ext cx="6264696" cy="864096"/>
            <a:chOff x="251520" y="1124744"/>
            <a:chExt cx="6264696" cy="100811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251520" y="2060848"/>
              <a:ext cx="266429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2915816" y="1124744"/>
              <a:ext cx="1368152" cy="9361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283968" y="1124744"/>
              <a:ext cx="13681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5652120" y="1124744"/>
              <a:ext cx="864096" cy="100811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2" descr="C:\Users\1\Pictures\34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4515" flipH="1">
            <a:off x="6545568" y="4682488"/>
            <a:ext cx="1469894" cy="1469894"/>
          </a:xfrm>
          <a:prstGeom prst="rect">
            <a:avLst/>
          </a:prstGeom>
          <a:noFill/>
        </p:spPr>
      </p:pic>
      <p:pic>
        <p:nvPicPr>
          <p:cNvPr id="4099" name="Picture 3" descr="C:\Users\1\Pictures\thCA80OLB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661249"/>
            <a:ext cx="1656184" cy="2008111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516216" y="458112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заправка</a:t>
            </a:r>
            <a:endParaRPr lang="ru-RU" b="1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1475656" y="5229200"/>
            <a:ext cx="3024336" cy="1872208"/>
            <a:chOff x="1475656" y="5085184"/>
            <a:chExt cx="3024336" cy="1872208"/>
          </a:xfrm>
        </p:grpSpPr>
        <p:sp>
          <p:nvSpPr>
            <p:cNvPr id="16" name="Дуга 15"/>
            <p:cNvSpPr/>
            <p:nvPr/>
          </p:nvSpPr>
          <p:spPr>
            <a:xfrm>
              <a:off x="1475656" y="5085184"/>
              <a:ext cx="3024336" cy="1872208"/>
            </a:xfrm>
            <a:prstGeom prst="arc">
              <a:avLst>
                <a:gd name="adj1" fmla="val 11471167"/>
                <a:gd name="adj2" fmla="val 20906109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843808" y="5085184"/>
              <a:ext cx="0" cy="64807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3203848" y="5085184"/>
              <a:ext cx="0" cy="64807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3491880" y="5157192"/>
              <a:ext cx="0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3779912" y="5229200"/>
              <a:ext cx="0" cy="5040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555776" y="5157192"/>
              <a:ext cx="0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195736" y="5229200"/>
              <a:ext cx="0" cy="5040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4067944" y="53732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1547664" y="5733256"/>
              <a:ext cx="288032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8" name="Picture 4" descr="C:\Users\1\Pictures\db4ac66f3c312f45fe8221868a319b2f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1212726" cy="1212726"/>
          </a:xfrm>
          <a:prstGeom prst="rect">
            <a:avLst/>
          </a:prstGeom>
          <a:noFill/>
        </p:spPr>
      </p:pic>
      <p:pic>
        <p:nvPicPr>
          <p:cNvPr id="30" name="Picture 4" descr="C:\Users\1\Pictures\db4ac66f3c312f45fe8221868a319b2f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348880"/>
            <a:ext cx="1212726" cy="1212726"/>
          </a:xfrm>
          <a:prstGeom prst="rect">
            <a:avLst/>
          </a:prstGeom>
          <a:noFill/>
        </p:spPr>
      </p:pic>
      <p:pic>
        <p:nvPicPr>
          <p:cNvPr id="31" name="Picture 4" descr="C:\Users\1\Pictures\db4ac66f3c312f45fe8221868a319b2f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060848"/>
            <a:ext cx="1212726" cy="1212726"/>
          </a:xfrm>
          <a:prstGeom prst="rect">
            <a:avLst/>
          </a:prstGeom>
          <a:noFill/>
        </p:spPr>
      </p:pic>
      <p:pic>
        <p:nvPicPr>
          <p:cNvPr id="33" name="Picture 4" descr="C:\Users\1\Pictures\db4ac66f3c312f45fe8221868a319b2f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936354"/>
            <a:ext cx="1212726" cy="1212726"/>
          </a:xfrm>
          <a:prstGeom prst="rect">
            <a:avLst/>
          </a:prstGeom>
          <a:noFill/>
        </p:spPr>
      </p:pic>
      <p:pic>
        <p:nvPicPr>
          <p:cNvPr id="34" name="Picture 4" descr="C:\Users\1\Pictures\db4ac66f3c312f45fe8221868a319b2f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576314"/>
            <a:ext cx="1212726" cy="1212726"/>
          </a:xfrm>
          <a:prstGeom prst="rect">
            <a:avLst/>
          </a:prstGeom>
          <a:noFill/>
        </p:spPr>
      </p:pic>
      <p:pic>
        <p:nvPicPr>
          <p:cNvPr id="32" name="Picture 4" descr="C:\Users\1\Pictures\db4ac66f3c312f45fe8221868a319b2f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996952"/>
            <a:ext cx="1212726" cy="1212726"/>
          </a:xfrm>
          <a:prstGeom prst="rect">
            <a:avLst/>
          </a:prstGeom>
          <a:noFill/>
        </p:spPr>
      </p:pic>
      <p:pic>
        <p:nvPicPr>
          <p:cNvPr id="35" name="Picture 4" descr="C:\Users\1\Pictures\db4ac66f3c312f45fe8221868a319b2f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564904"/>
            <a:ext cx="1212726" cy="1212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08 0.00648 L 0.17812 0.006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812 0.00648 L 0.3434 -0.109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-5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34 -0.10903 L 0.52465 -0.109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465 -0.10903 L 0.65851 0.0588 " pathEditMode="relative" ptsTypes="AA">
                                      <p:cBhvr>
                                        <p:cTn id="1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851 0.0588 C 0.69635 0.1007 0.73455 0.14259 0.75434 0.17986 C 0.77396 0.21713 0.78455 0.25093 0.77621 0.28287 C 0.76805 0.31482 0.73594 0.34329 0.70417 0.37176 " pathEditMode="relative" rAng="0" ptsTypes="aaaA">
                                      <p:cBhvr>
                                        <p:cTn id="2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15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0417 0.37176 L 0.70417 0.60278 " pathEditMode="relative" ptsTypes="AA">
                                      <p:cBhvr>
                                        <p:cTn id="2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.025 L -0.26476 0.02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476 0.01389 C -0.28333 -0.01088 -0.30156 -0.03565 -0.33437 -0.05116 C -0.36736 -0.06667 -0.41823 -0.0801 -0.46198 -0.07894 C -0.50573 -0.07755 -0.56285 -0.06227 -0.59687 -0.04306 C -0.6309 -0.02385 -0.64861 0.00625 -0.66632 0.0368 " pathEditMode="relative" rAng="0" ptsTypes="aaa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-3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6632 0.0368 L -0.89462 0.0368 " pathEditMode="relative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07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Составь слово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3140968"/>
            <a:ext cx="2130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ВОЗИТЬ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Pictures\thCAWLIEB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80729"/>
            <a:ext cx="2232248" cy="1296144"/>
          </a:xfrm>
          <a:prstGeom prst="rect">
            <a:avLst/>
          </a:prstGeom>
          <a:noFill/>
        </p:spPr>
      </p:pic>
      <p:pic>
        <p:nvPicPr>
          <p:cNvPr id="1027" name="Picture 3" descr="C:\Users\1\Pictures\мусор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2016224" cy="2088232"/>
          </a:xfrm>
          <a:prstGeom prst="rect">
            <a:avLst/>
          </a:prstGeom>
          <a:noFill/>
        </p:spPr>
      </p:pic>
      <p:pic>
        <p:nvPicPr>
          <p:cNvPr id="1029" name="Picture 5" descr="C:\Users\1\Pictures\водовоз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4608" y="836713"/>
            <a:ext cx="2723456" cy="1656183"/>
          </a:xfrm>
          <a:prstGeom prst="rect">
            <a:avLst/>
          </a:prstGeom>
          <a:noFill/>
        </p:spPr>
      </p:pic>
      <p:pic>
        <p:nvPicPr>
          <p:cNvPr id="1030" name="Picture 6" descr="C:\Users\1\Pictures\мусоров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4608" y="2708920"/>
            <a:ext cx="2785492" cy="2016224"/>
          </a:xfrm>
          <a:prstGeom prst="rect">
            <a:avLst/>
          </a:prstGeom>
          <a:noFill/>
        </p:spPr>
      </p:pic>
      <p:pic>
        <p:nvPicPr>
          <p:cNvPr id="1031" name="Picture 7" descr="C:\Users\1\Pictures\thCAKH45P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16616" y="4941168"/>
            <a:ext cx="2592288" cy="1728192"/>
          </a:xfrm>
          <a:prstGeom prst="rect">
            <a:avLst/>
          </a:prstGeom>
          <a:noFill/>
        </p:spPr>
      </p:pic>
      <p:pic>
        <p:nvPicPr>
          <p:cNvPr id="1032" name="Picture 8" descr="C:\Users\1\Pictures\thCA01TQBZ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941168"/>
            <a:ext cx="1944216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2 -0.00509 L -0.44028 0.005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82 1.85185E-6 L -0.45156 1.85185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4 0.01041 L -0.44896 2.22222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458200" cy="1008112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764704"/>
            <a:ext cx="8458200" cy="446449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Совершенствовать умение подбирать однокоренные слова; образовывать притяжательные прилагательные с помощью суффиксов; образовывать существительные при помощи уменьшительно-ласкательного и увеличительного суффиксов; образовывать глаголы совершенного вида; образовывать глаголы  при помощи приставок; образовывать сложные слова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523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1\Pictures\thCAMT6KE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1944216" cy="1656184"/>
          </a:xfrm>
          <a:prstGeom prst="rect">
            <a:avLst/>
          </a:prstGeom>
          <a:noFill/>
        </p:spPr>
      </p:pic>
      <p:pic>
        <p:nvPicPr>
          <p:cNvPr id="1027" name="Picture 3" descr="C:\Users\1\Pictures\thCAFDUXL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5157192"/>
            <a:ext cx="1993404" cy="1512168"/>
          </a:xfrm>
          <a:prstGeom prst="rect">
            <a:avLst/>
          </a:prstGeom>
          <a:noFill/>
        </p:spPr>
      </p:pic>
      <p:pic>
        <p:nvPicPr>
          <p:cNvPr id="1028" name="Picture 4" descr="C:\Users\1\Pictures\thCAHPONN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908720"/>
            <a:ext cx="1633364" cy="1800200"/>
          </a:xfrm>
          <a:prstGeom prst="rect">
            <a:avLst/>
          </a:prstGeom>
          <a:noFill/>
        </p:spPr>
      </p:pic>
      <p:pic>
        <p:nvPicPr>
          <p:cNvPr id="1029" name="Picture 5" descr="C:\Users\1\Pictures\thCAY3AMC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2016224" cy="1392932"/>
          </a:xfrm>
          <a:prstGeom prst="rect">
            <a:avLst/>
          </a:prstGeom>
          <a:noFill/>
        </p:spPr>
      </p:pic>
      <p:pic>
        <p:nvPicPr>
          <p:cNvPr id="1031" name="Picture 7" descr="C:\Users\1\Pictures\Zmeelov_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8544" y="2780928"/>
            <a:ext cx="1351408" cy="2232248"/>
          </a:xfrm>
          <a:prstGeom prst="rect">
            <a:avLst/>
          </a:prstGeom>
          <a:noFill/>
        </p:spPr>
      </p:pic>
      <p:pic>
        <p:nvPicPr>
          <p:cNvPr id="1032" name="Picture 8" descr="C:\Users\1\Pictures\thCAKFXYYC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157192"/>
            <a:ext cx="1872208" cy="144016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23928" y="3212976"/>
            <a:ext cx="29523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ловить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27 0.00532 L -0.35296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178 0.00532 L -0.3731 0.00532 " pathEditMode="relative" ptsTypes="AA">
                                      <p:cBhvr>
                                        <p:cTn id="1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8.60315E-7 L -0.36493 -0.005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Pictures\dafd602ed06568df9666789b3e23798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5472608" cy="547260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686800" cy="379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Смотри на корень дерева и отыщи плоды</a:t>
            </a:r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-432048" y="6605972"/>
            <a:ext cx="432048" cy="504056"/>
            <a:chOff x="1331640" y="2852936"/>
            <a:chExt cx="432048" cy="504056"/>
          </a:xfrm>
        </p:grpSpPr>
        <p:sp>
          <p:nvSpPr>
            <p:cNvPr id="7" name="Овал 6"/>
            <p:cNvSpPr/>
            <p:nvPr/>
          </p:nvSpPr>
          <p:spPr>
            <a:xfrm>
              <a:off x="1331640" y="2996952"/>
              <a:ext cx="432048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Дуга 7"/>
            <p:cNvSpPr/>
            <p:nvPr/>
          </p:nvSpPr>
          <p:spPr>
            <a:xfrm>
              <a:off x="1331640" y="2924944"/>
              <a:ext cx="216024" cy="28803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331640" y="2852936"/>
              <a:ext cx="72008" cy="28803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4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-1044624" y="6605972"/>
            <a:ext cx="432048" cy="504056"/>
            <a:chOff x="1331640" y="2852936"/>
            <a:chExt cx="432048" cy="504056"/>
          </a:xfrm>
        </p:grpSpPr>
        <p:sp>
          <p:nvSpPr>
            <p:cNvPr id="12" name="Овал 11"/>
            <p:cNvSpPr/>
            <p:nvPr/>
          </p:nvSpPr>
          <p:spPr>
            <a:xfrm>
              <a:off x="1331640" y="2996952"/>
              <a:ext cx="432048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>
              <a:off x="1331640" y="2924944"/>
              <a:ext cx="216024" cy="28803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1331640" y="2852936"/>
              <a:ext cx="72008" cy="28803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4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-1620688" y="6605972"/>
            <a:ext cx="432048" cy="504056"/>
            <a:chOff x="1331640" y="2852936"/>
            <a:chExt cx="432048" cy="504056"/>
          </a:xfrm>
        </p:grpSpPr>
        <p:sp>
          <p:nvSpPr>
            <p:cNvPr id="16" name="Овал 15"/>
            <p:cNvSpPr/>
            <p:nvPr/>
          </p:nvSpPr>
          <p:spPr>
            <a:xfrm>
              <a:off x="1331640" y="2996952"/>
              <a:ext cx="432048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Дуга 16"/>
            <p:cNvSpPr/>
            <p:nvPr/>
          </p:nvSpPr>
          <p:spPr>
            <a:xfrm>
              <a:off x="1331640" y="2924944"/>
              <a:ext cx="216024" cy="28803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1331640" y="2852936"/>
              <a:ext cx="72008" cy="28803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4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9612560" y="6605972"/>
            <a:ext cx="432048" cy="504056"/>
            <a:chOff x="1331640" y="2852936"/>
            <a:chExt cx="432048" cy="504056"/>
          </a:xfrm>
        </p:grpSpPr>
        <p:sp>
          <p:nvSpPr>
            <p:cNvPr id="25" name="Овал 24"/>
            <p:cNvSpPr/>
            <p:nvPr/>
          </p:nvSpPr>
          <p:spPr>
            <a:xfrm>
              <a:off x="1331640" y="2996952"/>
              <a:ext cx="432048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Дуга 25"/>
            <p:cNvSpPr/>
            <p:nvPr/>
          </p:nvSpPr>
          <p:spPr>
            <a:xfrm>
              <a:off x="1331640" y="2924944"/>
              <a:ext cx="216024" cy="28803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1331640" y="2852936"/>
              <a:ext cx="72008" cy="28803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4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0764688" y="6605972"/>
            <a:ext cx="432048" cy="504056"/>
            <a:chOff x="1331640" y="2852936"/>
            <a:chExt cx="432048" cy="504056"/>
          </a:xfrm>
        </p:grpSpPr>
        <p:sp>
          <p:nvSpPr>
            <p:cNvPr id="29" name="Овал 28"/>
            <p:cNvSpPr/>
            <p:nvPr/>
          </p:nvSpPr>
          <p:spPr>
            <a:xfrm>
              <a:off x="1331640" y="2996952"/>
              <a:ext cx="432048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Дуга 29"/>
            <p:cNvSpPr/>
            <p:nvPr/>
          </p:nvSpPr>
          <p:spPr>
            <a:xfrm>
              <a:off x="1331640" y="2924944"/>
              <a:ext cx="216024" cy="28803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1331640" y="2852936"/>
              <a:ext cx="72008" cy="28803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4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10188624" y="6605972"/>
            <a:ext cx="432048" cy="504056"/>
            <a:chOff x="1331640" y="2852936"/>
            <a:chExt cx="432048" cy="504056"/>
          </a:xfrm>
        </p:grpSpPr>
        <p:sp>
          <p:nvSpPr>
            <p:cNvPr id="33" name="Овал 32"/>
            <p:cNvSpPr/>
            <p:nvPr/>
          </p:nvSpPr>
          <p:spPr>
            <a:xfrm>
              <a:off x="1331640" y="2996952"/>
              <a:ext cx="432048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Дуга 33"/>
            <p:cNvSpPr/>
            <p:nvPr/>
          </p:nvSpPr>
          <p:spPr>
            <a:xfrm>
              <a:off x="1331640" y="2924944"/>
              <a:ext cx="216024" cy="28803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1331640" y="2852936"/>
              <a:ext cx="72008" cy="28803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4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3563888" y="-675455"/>
            <a:ext cx="16561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сад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0.01979 0.96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4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-0.10453 L 0.42118 -0.4995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00" y="-1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0.15309 L 0.47257 -0.614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00" y="-2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8143 -0.1043 L 0.74028 -0.5099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00" y="-2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9389 L -0.4882 -0.5834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0" y="-2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823 -0.04162 L -0.69306 -0.6359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700" y="-2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Pictures\dafd602ed06568df9666789b3e23798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5112568" cy="51125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79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соберем яблоки</a:t>
            </a:r>
            <a:endParaRPr lang="ru-RU" dirty="0"/>
          </a:p>
        </p:txBody>
      </p:sp>
      <p:pic>
        <p:nvPicPr>
          <p:cNvPr id="1026" name="Picture 2" descr="C:\Users\1\Pictures\6f8df9ad636df9c596a8373c9acf9bc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429000"/>
            <a:ext cx="2707335" cy="2944227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2051720" y="2132856"/>
            <a:ext cx="432048" cy="504056"/>
            <a:chOff x="1331640" y="2852936"/>
            <a:chExt cx="432048" cy="504056"/>
          </a:xfrm>
        </p:grpSpPr>
        <p:sp>
          <p:nvSpPr>
            <p:cNvPr id="7" name="Овал 6"/>
            <p:cNvSpPr/>
            <p:nvPr/>
          </p:nvSpPr>
          <p:spPr>
            <a:xfrm>
              <a:off x="1331640" y="2996952"/>
              <a:ext cx="432048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Дуга 7"/>
            <p:cNvSpPr/>
            <p:nvPr/>
          </p:nvSpPr>
          <p:spPr>
            <a:xfrm>
              <a:off x="1331640" y="2924944"/>
              <a:ext cx="216024" cy="28803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331640" y="2852936"/>
              <a:ext cx="72008" cy="28803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4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275856" y="2132856"/>
            <a:ext cx="432048" cy="504056"/>
            <a:chOff x="1331640" y="2852936"/>
            <a:chExt cx="432048" cy="504056"/>
          </a:xfrm>
        </p:grpSpPr>
        <p:sp>
          <p:nvSpPr>
            <p:cNvPr id="20" name="Овал 19"/>
            <p:cNvSpPr/>
            <p:nvPr/>
          </p:nvSpPr>
          <p:spPr>
            <a:xfrm>
              <a:off x="1331640" y="2996952"/>
              <a:ext cx="432048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Дуга 20"/>
            <p:cNvSpPr/>
            <p:nvPr/>
          </p:nvSpPr>
          <p:spPr>
            <a:xfrm>
              <a:off x="1331640" y="2924944"/>
              <a:ext cx="216024" cy="28803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1331640" y="2852936"/>
              <a:ext cx="72008" cy="28803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4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1187624" y="3068960"/>
            <a:ext cx="432048" cy="504056"/>
            <a:chOff x="1331640" y="2852936"/>
            <a:chExt cx="432048" cy="504056"/>
          </a:xfrm>
        </p:grpSpPr>
        <p:sp>
          <p:nvSpPr>
            <p:cNvPr id="24" name="Овал 23"/>
            <p:cNvSpPr/>
            <p:nvPr/>
          </p:nvSpPr>
          <p:spPr>
            <a:xfrm>
              <a:off x="1331640" y="2996952"/>
              <a:ext cx="432048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>
              <a:off x="1331640" y="2924944"/>
              <a:ext cx="216024" cy="28803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1331640" y="2852936"/>
              <a:ext cx="72008" cy="28803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4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2339752" y="3140968"/>
            <a:ext cx="432048" cy="504056"/>
            <a:chOff x="1331640" y="2852936"/>
            <a:chExt cx="432048" cy="504056"/>
          </a:xfrm>
        </p:grpSpPr>
        <p:sp>
          <p:nvSpPr>
            <p:cNvPr id="28" name="Овал 27"/>
            <p:cNvSpPr/>
            <p:nvPr/>
          </p:nvSpPr>
          <p:spPr>
            <a:xfrm>
              <a:off x="1331640" y="2996952"/>
              <a:ext cx="432048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Дуга 28"/>
            <p:cNvSpPr/>
            <p:nvPr/>
          </p:nvSpPr>
          <p:spPr>
            <a:xfrm>
              <a:off x="1331640" y="2924944"/>
              <a:ext cx="216024" cy="28803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1331640" y="2852936"/>
              <a:ext cx="72008" cy="28803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4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3563888" y="3284984"/>
            <a:ext cx="432048" cy="504056"/>
            <a:chOff x="1331640" y="2852936"/>
            <a:chExt cx="432048" cy="504056"/>
          </a:xfrm>
        </p:grpSpPr>
        <p:sp>
          <p:nvSpPr>
            <p:cNvPr id="32" name="Овал 31"/>
            <p:cNvSpPr/>
            <p:nvPr/>
          </p:nvSpPr>
          <p:spPr>
            <a:xfrm>
              <a:off x="1331640" y="2996952"/>
              <a:ext cx="432048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Дуга 32"/>
            <p:cNvSpPr/>
            <p:nvPr/>
          </p:nvSpPr>
          <p:spPr>
            <a:xfrm>
              <a:off x="1331640" y="2924944"/>
              <a:ext cx="216024" cy="28803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1331640" y="2852936"/>
              <a:ext cx="72008" cy="28803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4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04718 L 0.51198 0.32008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5.52266E-6 L 0.26771 0.28308 " pathEditMode="relative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02614 L 0.29132 0.15218 " pathEditMode="relative" ptsTypes="AA"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05782 L 0.53542 0.15217 " pathEditMode="relative" ptsTypes="AA">
                                      <p:cBhvr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6 -0.01572 L 0.60643 0.12072 " pathEditMode="relative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38200"/>
          </a:xfrm>
        </p:spPr>
        <p:txBody>
          <a:bodyPr/>
          <a:lstStyle/>
          <a:p>
            <a:r>
              <a:rPr lang="ru-RU" dirty="0" smtClean="0"/>
              <a:t>Чей предмет?</a:t>
            </a:r>
            <a:endParaRPr lang="ru-RU" dirty="0"/>
          </a:p>
        </p:txBody>
      </p:sp>
      <p:pic>
        <p:nvPicPr>
          <p:cNvPr id="3076" name="Picture 4" descr="C:\Users\1\Pictures\x_a8a90706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2736305" cy="3589858"/>
          </a:xfrm>
          <a:prstGeom prst="rect">
            <a:avLst/>
          </a:prstGeom>
          <a:noFill/>
        </p:spPr>
      </p:pic>
      <p:pic>
        <p:nvPicPr>
          <p:cNvPr id="3078" name="Picture 6" descr="C:\Users\1\Pictures\x_94782c8e[1] -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124744"/>
            <a:ext cx="2357684" cy="3456384"/>
          </a:xfrm>
          <a:prstGeom prst="rect">
            <a:avLst/>
          </a:prstGeom>
          <a:noFill/>
        </p:spPr>
      </p:pic>
      <p:pic>
        <p:nvPicPr>
          <p:cNvPr id="1026" name="Picture 2" descr="C:\Users\1\Pictures\x_5e684a86 -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052736"/>
            <a:ext cx="1872208" cy="3672408"/>
          </a:xfrm>
          <a:prstGeom prst="rect">
            <a:avLst/>
          </a:prstGeom>
          <a:noFill/>
        </p:spPr>
      </p:pic>
      <p:pic>
        <p:nvPicPr>
          <p:cNvPr id="1027" name="Picture 3" descr="C:\Users\1\Pictures\thCAW03G9Z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941168"/>
            <a:ext cx="1584176" cy="1378421"/>
          </a:xfrm>
          <a:prstGeom prst="rect">
            <a:avLst/>
          </a:prstGeom>
          <a:noFill/>
        </p:spPr>
      </p:pic>
      <p:pic>
        <p:nvPicPr>
          <p:cNvPr id="1028" name="Picture 4" descr="C:\Users\1\Pictures\thCAB6CAUZ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5013176"/>
            <a:ext cx="1656184" cy="1322462"/>
          </a:xfrm>
          <a:prstGeom prst="rect">
            <a:avLst/>
          </a:prstGeom>
          <a:noFill/>
        </p:spPr>
      </p:pic>
      <p:pic>
        <p:nvPicPr>
          <p:cNvPr id="1029" name="Picture 5" descr="C:\Users\1\Pictures\thCAQ0DOXG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869160"/>
            <a:ext cx="1584176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85 -0.04144 L 0.46458 -1.128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00" y="-5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6.2963E-6 L 0.59063 -0.51457 " pathEditMode="relative" ptsTypes="AA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33333E-6 L -0.98438 -0.55648 " pathEditMode="relative" ptsTypes="AA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Чей хвост?</a:t>
            </a:r>
            <a:endParaRPr lang="ru-RU" dirty="0"/>
          </a:p>
        </p:txBody>
      </p:sp>
      <p:pic>
        <p:nvPicPr>
          <p:cNvPr id="2050" name="Picture 2" descr="C:\Users\1\Pictures\thCAXEWUFQ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1666875" cy="2771775"/>
          </a:xfrm>
          <a:prstGeom prst="rect">
            <a:avLst/>
          </a:prstGeom>
          <a:noFill/>
        </p:spPr>
      </p:pic>
      <p:pic>
        <p:nvPicPr>
          <p:cNvPr id="2051" name="Picture 3" descr="C:\Users\1\Pictures\thCAXEWUFQ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797152"/>
            <a:ext cx="1257300" cy="1038225"/>
          </a:xfrm>
          <a:prstGeom prst="rect">
            <a:avLst/>
          </a:prstGeom>
          <a:noFill/>
        </p:spPr>
      </p:pic>
      <p:pic>
        <p:nvPicPr>
          <p:cNvPr id="2052" name="Picture 4" descr="C:\Users\1\Pictures\th -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988840"/>
            <a:ext cx="2686050" cy="1590675"/>
          </a:xfrm>
          <a:prstGeom prst="rect">
            <a:avLst/>
          </a:prstGeom>
          <a:noFill/>
        </p:spPr>
      </p:pic>
      <p:pic>
        <p:nvPicPr>
          <p:cNvPr id="2053" name="Picture 5" descr="C:\Users\1\Pictures\th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797152"/>
            <a:ext cx="1943100" cy="1219200"/>
          </a:xfrm>
          <a:prstGeom prst="rect">
            <a:avLst/>
          </a:prstGeom>
          <a:noFill/>
        </p:spPr>
      </p:pic>
      <p:pic>
        <p:nvPicPr>
          <p:cNvPr id="2054" name="Picture 6" descr="C:\Users\1\Pictures\thCASU15X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221088"/>
            <a:ext cx="1512168" cy="2088232"/>
          </a:xfrm>
          <a:prstGeom prst="rect">
            <a:avLst/>
          </a:prstGeom>
          <a:noFill/>
        </p:spPr>
      </p:pic>
      <p:pic>
        <p:nvPicPr>
          <p:cNvPr id="2055" name="Picture 7" descr="C:\Users\1\Pictures\thCASU15XN - копия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772816"/>
            <a:ext cx="2376264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C 0.00261 -0.00486 0.00452 -0.0081 0.00608 -0.01412 C 0.00955 -0.02824 0.00486 -0.02037 0.01059 -0.02824 C 0.01111 -0.03102 0.01111 -0.03379 0.01215 -0.03634 C 0.01285 -0.03796 0.01458 -0.03866 0.01528 -0.04028 C 0.01667 -0.04421 0.01719 -0.04838 0.01823 -0.05254 C 0.01875 -0.0544 0.02049 -0.05486 0.02136 -0.05648 C 0.0257 -0.06435 0.0283 -0.07384 0.03333 -0.08078 C 0.03854 -0.10069 0.05087 -0.1118 0.06215 -0.12523 C 0.07483 -0.14004 0.08733 -0.15486 0.1 -0.16967 C 0.10695 -0.17778 0.11441 -0.18565 0.12136 -0.19398 C 0.12448 -0.19768 0.13038 -0.20602 0.13038 -0.20602 C 0.13386 -0.21551 0.1382 -0.22222 0.14097 -0.23217 C 0.14167 -0.23472 0.14202 -0.2375 0.14254 -0.24028 C 0.1434 -0.24444 0.14549 -0.25254 0.14549 -0.25254 C 0.14705 -0.27129 0.14705 -0.26458 0.14705 -0.27268 " pathEditMode="relative" ptsTypes="fffffffffffffffA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38778E-17 C 0.02587 -0.0243 0.05365 -0.04236 0.08334 -0.05671 C 0.09862 -0.06412 0.08473 -0.06342 0.10764 -0.06666 C 0.11789 -0.07014 0.12743 -0.07268 0.13785 -0.07477 C 0.1448 -0.08102 0.154 -0.08217 0.16216 -0.08495 C 0.17327 -0.09467 0.18855 -0.09768 0.20157 -0.10115 C 0.22257 -0.11528 0.24427 -0.12963 0.26667 -0.13935 C 0.275 -0.14791 0.28282 -0.14953 0.29254 -0.15347 C 0.29792 -0.15856 0.30278 -0.16134 0.30921 -0.16365 C 0.32153 -0.175 0.33855 -0.17916 0.35313 -0.18379 C 0.36268 -0.1868 0.35209 -0.18495 0.36372 -0.19004 C 0.37292 -0.19421 0.38316 -0.19676 0.39254 -0.2 C 0.39775 -0.20463 0.40157 -0.20602 0.40764 -0.2081 C 0.42223 -0.22129 0.44132 -0.22986 0.45157 -0.25046 C 0.45677 -0.26088 0.46007 -0.27037 0.46511 -0.28078 C 0.46702 -0.28472 0.47275 -0.29097 0.47275 -0.29097 C 0.47466 -0.29815 0.48056 -0.30532 0.4849 -0.31111 C 0.49427 -0.32361 0.50087 -0.3375 0.51372 -0.34352 C 0.5158 -0.34629 0.51771 -0.34884 0.5198 -0.35162 " pathEditMode="relative" ptsTypes="ffffffffffffffffffA">
                                      <p:cBhvr>
                                        <p:cTn id="1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-2.22222E-6 C -0.01146 -0.01875 -0.02657 -0.02246 -0.04237 -0.03218 C -0.06094 -0.04352 -0.04532 -0.0382 -0.0606 -0.04236 C -0.0691 -0.04931 -0.07761 -0.05278 -0.08629 -0.05857 C -0.09532 -0.06459 -0.08577 -0.06134 -0.09844 -0.06667 C -0.10938 -0.0713 -0.12101 -0.07176 -0.13178 -0.07662 C -0.14549 -0.08287 -0.15851 -0.08727 -0.17275 -0.09074 C -0.18108 -0.09259 -0.18837 -0.09722 -0.19688 -0.09884 C -0.2158 -0.10764 -0.23455 -0.1169 -0.25452 -0.12107 C -0.26285 -0.125 -0.27014 -0.12709 -0.27883 -0.12917 C -0.28716 -0.13496 -0.29619 -0.13773 -0.30452 -0.14329 C -0.31615 -0.15093 -0.30226 -0.14468 -0.31355 -0.14931 C -0.31945 -0.15486 -0.32466 -0.15926 -0.33178 -0.16158 C -0.33751 -0.16667 -0.3441 -0.16898 -0.35001 -0.17361 C -0.35313 -0.17616 -0.35903 -0.18171 -0.35903 -0.18171 C -0.36615 -0.2 -0.35678 -0.17871 -0.37414 -0.20185 C -0.38282 -0.21343 -0.3783 -0.21042 -0.38629 -0.21412 C -0.38976 -0.2206 -0.39514 -0.22732 -0.40001 -0.23218 C -0.40296 -0.23496 -0.40903 -0.24028 -0.40903 -0.24028 " pathEditMode="relative" ptsTypes="ffffffffffffffffffA">
                                      <p:cBhvr>
                                        <p:cTn id="1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371656" cy="307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Чей хвост?</a:t>
            </a:r>
            <a:endParaRPr lang="ru-RU" dirty="0"/>
          </a:p>
        </p:txBody>
      </p:sp>
      <p:pic>
        <p:nvPicPr>
          <p:cNvPr id="4098" name="Picture 2" descr="C:\Users\1\Pictures\wolf4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1124744"/>
            <a:ext cx="2088232" cy="2160240"/>
          </a:xfrm>
          <a:prstGeom prst="rect">
            <a:avLst/>
          </a:prstGeom>
          <a:noFill/>
        </p:spPr>
      </p:pic>
      <p:pic>
        <p:nvPicPr>
          <p:cNvPr id="4099" name="Picture 3" descr="C:\Users\1\Pictures\thCA5WCTDE -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124744"/>
            <a:ext cx="1584175" cy="2232247"/>
          </a:xfrm>
          <a:prstGeom prst="rect">
            <a:avLst/>
          </a:prstGeom>
          <a:noFill/>
        </p:spPr>
      </p:pic>
      <p:pic>
        <p:nvPicPr>
          <p:cNvPr id="4100" name="Picture 4" descr="C:\Users\1\Pictures\thCA5WCTD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653136"/>
            <a:ext cx="1095375" cy="1866900"/>
          </a:xfrm>
          <a:prstGeom prst="rect">
            <a:avLst/>
          </a:prstGeom>
          <a:noFill/>
        </p:spPr>
      </p:pic>
      <p:pic>
        <p:nvPicPr>
          <p:cNvPr id="4101" name="Picture 5" descr="C:\Users\1\Pictures\wolf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437112"/>
            <a:ext cx="933813" cy="2123195"/>
          </a:xfrm>
          <a:prstGeom prst="rect">
            <a:avLst/>
          </a:prstGeom>
          <a:noFill/>
        </p:spPr>
      </p:pic>
      <p:pic>
        <p:nvPicPr>
          <p:cNvPr id="1026" name="Picture 2" descr="C:\Users\1\Pictures\thCAN6EZ4L - копия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1872208" cy="2232248"/>
          </a:xfrm>
          <a:prstGeom prst="rect">
            <a:avLst/>
          </a:prstGeom>
          <a:noFill/>
        </p:spPr>
      </p:pic>
      <p:pic>
        <p:nvPicPr>
          <p:cNvPr id="1027" name="Picture 3" descr="C:\Users\1\Pictures\thCAS9RYAY - копия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725144"/>
            <a:ext cx="1080120" cy="1872208"/>
          </a:xfrm>
          <a:prstGeom prst="rect">
            <a:avLst/>
          </a:prstGeom>
          <a:noFill/>
        </p:spPr>
      </p:pic>
      <p:pic>
        <p:nvPicPr>
          <p:cNvPr id="1028" name="Picture 4" descr="C:\Users\1\Pictures\thCAS9RYAY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124744"/>
            <a:ext cx="2171700" cy="2232248"/>
          </a:xfrm>
          <a:prstGeom prst="rect">
            <a:avLst/>
          </a:prstGeom>
          <a:noFill/>
        </p:spPr>
      </p:pic>
      <p:pic>
        <p:nvPicPr>
          <p:cNvPr id="1029" name="Picture 5" descr="C:\Users\1\Pictures\thCAN6EZ4L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5301208"/>
            <a:ext cx="1008112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6.17021E-6 C -0.00955 -0.02406 -0.04236 -0.03215 -0.06129 -0.03585 C -0.06632 -0.03793 -0.07118 -0.03955 -0.07622 -0.04163 C -0.08681 -0.05135 -0.07327 -0.04001 -0.09254 -0.04765 C -0.09583 -0.0488 -0.09722 -0.05389 -0.1 -0.05574 C -0.1059 -0.05967 -0.11406 -0.06106 -0.11945 -0.06568 C -0.13021 -0.07494 -0.14288 -0.07933 -0.15538 -0.08141 C -0.16372 -0.08442 -0.16702 -0.08673 -0.17483 -0.09344 C -0.18368 -0.10153 -0.19636 -0.10477 -0.20608 -0.11124 C -0.2125 -0.11541 -0.21702 -0.12235 -0.22396 -0.12512 C -0.23629 -0.13645 -0.22101 -0.12327 -0.23299 -0.13113 C -0.23976 -0.13553 -0.2382 -0.13853 -0.24636 -0.14108 C -0.25226 -0.14478 -0.25712 -0.14617 -0.26285 -0.14917 C -0.26962 -0.15264 -0.275 -0.15796 -0.28212 -0.16097 C -0.29097 -0.1686 -0.30139 -0.16675 -0.31059 -0.17299 C -0.31684 -0.17716 -0.32327 -0.1797 -0.32986 -0.18294 C -0.33368 -0.18779 -0.33698 -0.18872 -0.34184 -0.1908 C -0.34618 -0.1945 -0.34948 -0.19913 -0.35382 -0.20283 C -0.35677 -0.21462 -0.35695 -0.22665 -0.35972 -0.23844 C -0.36163 -0.25579 -0.3625 -0.27313 -0.35833 -0.29025 C -0.35608 -0.29926 -0.34931 -0.30852 -0.34931 -0.318 " pathEditMode="relative" ptsTypes="ffffffffffffffffffffA">
                                      <p:cBhvr>
                                        <p:cTn id="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4172E-6 C 0.00295 -0.01295 -0.00122 -0.00023 0.0059 -0.0081 C 0.00729 -0.00972 0.00746 -0.01249 0.00885 -0.01411 C 0.01163 -0.01735 0.01493 -0.01943 0.01788 -0.02197 C 0.01962 -0.02359 0.02066 -0.02614 0.02222 -0.02799 C 0.02552 -0.03169 0.02934 -0.03446 0.03281 -0.03793 C 0.04062 -0.05389 0.03038 -0.03469 0.04028 -0.04788 C 0.04149 -0.04949 0.04201 -0.05204 0.04323 -0.05389 C 0.04601 -0.05805 0.04913 -0.06175 0.05208 -0.06568 C 0.05312 -0.06707 0.05521 -0.06961 0.05521 -0.06961 C 0.05903 -0.08002 0.06528 -0.08442 0.07014 -0.09344 C 0.07205 -0.1013 0.07535 -0.1013 0.07899 -0.10754 C 0.08333 -0.11471 0.08715 -0.12165 0.09097 -0.12928 C 0.10625 -0.16004 0.12118 -0.19427 0.14167 -0.21878 C 0.15 -0.22873 0.1592 -0.24815 0.17014 -0.25255 C 0.17795 -0.2685 0.16771 -0.24931 0.1776 -0.26249 C 0.1868 -0.27475 0.19531 -0.28793 0.20434 -0.30042 C 0.20746 -0.31175 0.20364 -0.30111 0.2118 -0.31221 C 0.21302 -0.31383 0.21354 -0.31638 0.21476 -0.31823 C 0.21562 -0.31961 0.21684 -0.32077 0.21788 -0.32216 C 0.22031 -0.3254 0.22535 -0.3321 0.22535 -0.3321 C 0.23073 -0.34644 0.23941 -0.35477 0.24774 -0.36587 C 0.24896 -0.36749 0.24948 -0.37003 0.25069 -0.37188 C 0.25868 -0.38391 0.26753 -0.3964 0.27604 -0.40773 C 0.28038 -0.41351 0.28628 -0.41813 0.29097 -0.42368 C 0.2941 -0.42739 0.29774 -0.43085 0.3 -0.43548 C 0.30104 -0.43756 0.30174 -0.43987 0.30295 -0.44149 C 0.30417 -0.44311 0.30608 -0.44381 0.30746 -0.44542 C 0.31424 -0.45352 0.31996 -0.46323 0.32535 -0.47318 C 0.32239 -0.48428 0.32535 -0.47919 0.3118 -0.47919 " pathEditMode="relative" ptsTypes="fffffffffffffffffffffffffffffA">
                                      <p:cBhvr>
                                        <p:cTn id="1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1.14709E-6 C -0.01112 -0.00439 -0.01945 -0.01272 -0.02848 -0.0215 C -0.0349 -0.02752 -0.04289 -0.03145 -0.04931 -0.03746 C -0.05765 -0.04532 -0.06546 -0.05458 -0.07327 -0.06359 C -0.07848 -0.06938 -0.08126 -0.07724 -0.08664 -0.08325 C -0.09445 -0.09204 -0.10348 -0.10152 -0.11199 -0.10915 C -0.11719 -0.11401 -0.12049 -0.12187 -0.12553 -0.12696 C -0.14046 -0.14223 -0.15452 -0.16258 -0.16581 -0.1827 C -0.16824 -0.1931 -0.17605 -0.20143 -0.18074 -0.21045 C -0.19237 -0.23265 -0.20365 -0.25485 -0.21806 -0.27405 C -0.22414 -0.2907 -0.23577 -0.3055 -0.2448 -0.31984 C -0.24931 -0.32701 -0.2507 -0.33441 -0.25678 -0.33973 C -0.26025 -0.35337 -0.25522 -0.33765 -0.26719 -0.3536 C -0.26824 -0.35499 -0.26789 -0.35777 -0.26876 -0.35962 C -0.26997 -0.36193 -0.27171 -0.36355 -0.27327 -0.36563 C -0.27518 -0.37349 -0.279 -0.38043 -0.28212 -0.38737 C -0.28403 -0.39153 -0.2882 -0.39939 -0.2882 -0.39939 C -0.29063 -0.41003 -0.28785 -0.40125 -0.2941 -0.41119 C -0.30105 -0.42206 -0.30591 -0.43501 -0.31355 -0.44519 C -0.31633 -0.45698 -0.32362 -0.46276 -0.32848 -0.47294 C -0.3323 -0.48103 -0.33525 -0.49005 -0.34046 -0.49676 C -0.34358 -0.5104 -0.35331 -0.51942 -0.35678 -0.5326 C -0.35851 -0.53931 -0.36112 -0.54926 -0.36581 -0.55249 " pathEditMode="relative" ptsTypes="ffffffffffffffffffffffA"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82979E-6 C 0.00243 -0.00648 0.00347 -0.01365 0.0059 -0.01989 C 0.00816 -0.02591 0.01111 -0.03169 0.01337 -0.0377 C 0.01632 -0.05666 0.02066 -0.07517 0.02535 -0.09344 C 0.02969 -0.1316 0.03524 -0.17022 0.04479 -0.20676 C 0.04722 -0.23035 0.05295 -0.25278 0.05521 -0.27637 C 0.05573 -0.30019 0.0559 -0.32401 0.05677 -0.34783 C 0.05712 -0.35893 0.05972 -0.36864 0.05972 -0.37975 " pathEditMode="relative" ptsTypes="fffffffA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523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у кого?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" b="50337"/>
          <a:stretch>
            <a:fillRect/>
          </a:stretch>
        </p:blipFill>
        <p:spPr bwMode="auto">
          <a:xfrm>
            <a:off x="395536" y="2276872"/>
            <a:ext cx="23042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663" r="49736"/>
          <a:stretch>
            <a:fillRect/>
          </a:stretch>
        </p:blipFill>
        <p:spPr bwMode="auto">
          <a:xfrm rot="5400000">
            <a:off x="3491880" y="2132856"/>
            <a:ext cx="172819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8" b="50780"/>
          <a:stretch>
            <a:fillRect/>
          </a:stretch>
        </p:blipFill>
        <p:spPr bwMode="auto">
          <a:xfrm>
            <a:off x="539552" y="476672"/>
            <a:ext cx="226774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220" r="50457"/>
          <a:stretch>
            <a:fillRect/>
          </a:stretch>
        </p:blipFill>
        <p:spPr bwMode="auto">
          <a:xfrm rot="5400000">
            <a:off x="6209928" y="62880"/>
            <a:ext cx="1512168" cy="21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1\Pictures\435409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725144"/>
            <a:ext cx="2051720" cy="1916832"/>
          </a:xfrm>
          <a:prstGeom prst="rect">
            <a:avLst/>
          </a:prstGeom>
          <a:noFill/>
        </p:spPr>
      </p:pic>
      <p:pic>
        <p:nvPicPr>
          <p:cNvPr id="1027" name="Picture 3" descr="C:\Users\1\Pictures\thCA2T02YY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97152"/>
            <a:ext cx="1835696" cy="1656185"/>
          </a:xfrm>
          <a:prstGeom prst="rect">
            <a:avLst/>
          </a:prstGeom>
          <a:noFill/>
        </p:spPr>
      </p:pic>
      <p:pic>
        <p:nvPicPr>
          <p:cNvPr id="13" name="Рисунок 1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509" r="83164" b="19275"/>
          <a:stretch>
            <a:fillRect/>
          </a:stretch>
        </p:blipFill>
        <p:spPr bwMode="auto">
          <a:xfrm rot="5400000">
            <a:off x="3743908" y="224644"/>
            <a:ext cx="144016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656" t="10117" b="73269"/>
          <a:stretch>
            <a:fillRect/>
          </a:stretch>
        </p:blipFill>
        <p:spPr bwMode="auto">
          <a:xfrm>
            <a:off x="6012160" y="2276872"/>
            <a:ext cx="216217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899592" y="4365104"/>
            <a:ext cx="1512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котик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300192" y="4365104"/>
            <a:ext cx="172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котище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22017E-7 L -0.62986 0.398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00" y="1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06 0.08395 L 1.17326 0.5938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00" y="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51 0.11008 L -1.01789 0.861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200" y="3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50786E-6 L 1.02361 0.82887 " pathEditMode="relative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7.68733E-6 L -0.67726 0.80758 " pathEditMode="relative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86679E-6 L 0.26372 0.70282 " pathEditMode="relative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15672" cy="667544"/>
          </a:xfrm>
        </p:spPr>
        <p:txBody>
          <a:bodyPr/>
          <a:lstStyle/>
          <a:p>
            <a:r>
              <a:rPr lang="ru-RU" dirty="0" smtClean="0"/>
              <a:t>Что делает? что сделала?</a:t>
            </a:r>
            <a:endParaRPr lang="ru-RU" dirty="0"/>
          </a:p>
        </p:txBody>
      </p:sp>
      <p:pic>
        <p:nvPicPr>
          <p:cNvPr id="3074" name="Picture 2" descr="C:\Users\1\Pictures\DSC_11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268760"/>
            <a:ext cx="3816424" cy="5256584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 flipH="1">
            <a:off x="9098279" y="1554162"/>
            <a:ext cx="4572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 descr="C:\Users\1\Pictures\DSC_1150.JPG"/>
          <p:cNvPicPr>
            <a:picLocks noChangeAspect="1" noChangeArrowheads="1"/>
          </p:cNvPicPr>
          <p:nvPr/>
        </p:nvPicPr>
        <p:blipFill>
          <a:blip r:embed="rId3" cstate="screen">
            <a:lum bright="17000" contrast="6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1529408"/>
            <a:ext cx="4190239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254 -0.04834 L -0.47709 -0.03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958</TotalTime>
  <Words>122</Words>
  <Application>Microsoft Office PowerPoint</Application>
  <PresentationFormat>Экран (4:3)</PresentationFormat>
  <Paragraphs>25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Использование электронных образовательных ресурсов в работе логопеда по развитию грамматического строя речи (словообразование)</vt:lpstr>
      <vt:lpstr>Задачи:</vt:lpstr>
      <vt:lpstr>Смотри на корень дерева и отыщи плоды</vt:lpstr>
      <vt:lpstr> соберем яблоки</vt:lpstr>
      <vt:lpstr>Чей предмет?</vt:lpstr>
      <vt:lpstr>Чей хвост?</vt:lpstr>
      <vt:lpstr>Чей хвост?</vt:lpstr>
      <vt:lpstr>Что у кого?</vt:lpstr>
      <vt:lpstr>Что делает? что сделала?</vt:lpstr>
      <vt:lpstr>Что делает? что сделал?</vt:lpstr>
      <vt:lpstr>Что делает? Что сделал?</vt:lpstr>
      <vt:lpstr>Что делает? Что сделал?</vt:lpstr>
      <vt:lpstr>Что делает? Что сделала?</vt:lpstr>
      <vt:lpstr>Скажи наоборот</vt:lpstr>
      <vt:lpstr>Скажи наоборот</vt:lpstr>
      <vt:lpstr>Скажи наоборот</vt:lpstr>
      <vt:lpstr>Скажи наоборот</vt:lpstr>
      <vt:lpstr>Презентация PowerPoint</vt:lpstr>
      <vt:lpstr>Составь слово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Юлиана</cp:lastModifiedBy>
  <cp:revision>97</cp:revision>
  <dcterms:created xsi:type="dcterms:W3CDTF">2013-03-24T16:43:58Z</dcterms:created>
  <dcterms:modified xsi:type="dcterms:W3CDTF">2019-01-07T16:08:57Z</dcterms:modified>
</cp:coreProperties>
</file>