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handoutMasterIdLst>
    <p:handoutMasterId r:id="rId26"/>
  </p:handoutMasterIdLst>
  <p:sldIdLst>
    <p:sldId id="276" r:id="rId2"/>
    <p:sldId id="286" r:id="rId3"/>
    <p:sldId id="258" r:id="rId4"/>
    <p:sldId id="278" r:id="rId5"/>
    <p:sldId id="273" r:id="rId6"/>
    <p:sldId id="259" r:id="rId7"/>
    <p:sldId id="261" r:id="rId8"/>
    <p:sldId id="262" r:id="rId9"/>
    <p:sldId id="279" r:id="rId10"/>
    <p:sldId id="263" r:id="rId11"/>
    <p:sldId id="280" r:id="rId12"/>
    <p:sldId id="264" r:id="rId13"/>
    <p:sldId id="265" r:id="rId14"/>
    <p:sldId id="266" r:id="rId15"/>
    <p:sldId id="269" r:id="rId16"/>
    <p:sldId id="281" r:id="rId17"/>
    <p:sldId id="282" r:id="rId18"/>
    <p:sldId id="283" r:id="rId19"/>
    <p:sldId id="284" r:id="rId20"/>
    <p:sldId id="285" r:id="rId21"/>
    <p:sldId id="274" r:id="rId22"/>
    <p:sldId id="288" r:id="rId23"/>
    <p:sldId id="289"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56" autoAdjust="0"/>
  </p:normalViewPr>
  <p:slideViewPr>
    <p:cSldViewPr>
      <p:cViewPr varScale="1">
        <p:scale>
          <a:sx n="68" d="100"/>
          <a:sy n="68" d="100"/>
        </p:scale>
        <p:origin x="120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mn-cs"/>
              </a:defRPr>
            </a:lvl1pPr>
          </a:lstStyle>
          <a:p>
            <a:pPr>
              <a:defRPr/>
            </a:pPr>
            <a:endParaRPr lang="ru-RU"/>
          </a:p>
        </p:txBody>
      </p:sp>
      <p:sp>
        <p:nvSpPr>
          <p:cNvPr id="419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mn-cs"/>
              </a:defRPr>
            </a:lvl1pPr>
          </a:lstStyle>
          <a:p>
            <a:pPr>
              <a:defRPr/>
            </a:pPr>
            <a:fld id="{74C92D29-C453-4134-8BC3-84D9BB33677E}" type="datetimeFigureOut">
              <a:rPr lang="ru-RU"/>
              <a:pPr>
                <a:defRPr/>
              </a:pPr>
              <a:t>пн 07.01.19</a:t>
            </a:fld>
            <a:endParaRPr lang="ru-RU"/>
          </a:p>
        </p:txBody>
      </p:sp>
      <p:sp>
        <p:nvSpPr>
          <p:cNvPr id="419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mn-cs"/>
              </a:defRPr>
            </a:lvl1pPr>
          </a:lstStyle>
          <a:p>
            <a:pPr>
              <a:defRPr/>
            </a:pPr>
            <a:endParaRPr lang="ru-RU"/>
          </a:p>
        </p:txBody>
      </p:sp>
      <p:sp>
        <p:nvSpPr>
          <p:cNvPr id="419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mn-cs"/>
              </a:defRPr>
            </a:lvl1pPr>
          </a:lstStyle>
          <a:p>
            <a:pPr>
              <a:defRPr/>
            </a:pPr>
            <a:fld id="{BCE809FF-DCB4-4BAF-8432-1E1106D2180C}"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E2CEEC1-A046-45E3-B3D6-55A636ECDEF7}" type="datetimeFigureOut">
              <a:rPr lang="ru-RU"/>
              <a:pPr>
                <a:defRPr/>
              </a:pPr>
              <a:t>пн 07.01.19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E3DF3DC-04B1-4636-8E20-181CCE9B9D8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Образ слайда 1"/>
          <p:cNvSpPr>
            <a:spLocks noGrp="1" noRot="1" noChangeAspect="1"/>
          </p:cNvSpPr>
          <p:nvPr>
            <p:ph type="sldImg"/>
          </p:nvPr>
        </p:nvSpPr>
        <p:spPr bwMode="auto">
          <a:noFill/>
          <a:ln>
            <a:solidFill>
              <a:srgbClr val="000000"/>
            </a:solidFill>
            <a:miter lim="800000"/>
            <a:headEnd/>
            <a:tailEnd/>
          </a:ln>
        </p:spPr>
      </p:sp>
      <p:sp>
        <p:nvSpPr>
          <p:cNvPr id="409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2765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25E8CC-2B9A-4C43-82E9-4275443FD455}" type="slidenum">
              <a:rPr lang="ru-RU"/>
              <a:pPr fontAlgn="base">
                <a:spcBef>
                  <a:spcPct val="0"/>
                </a:spcBef>
                <a:spcAft>
                  <a:spcPct val="0"/>
                </a:spcAft>
                <a:defRPr/>
              </a:pPr>
              <a:t>21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20"/>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21"/>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ru-RU"/>
              <a:t>Образец заголовка</a:t>
            </a:r>
            <a:endParaRPr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a:t>Образец подзаголовка</a:t>
            </a:r>
            <a:endParaRPr lang="en-US"/>
          </a:p>
        </p:txBody>
      </p:sp>
      <p:sp>
        <p:nvSpPr>
          <p:cNvPr id="10" name="Дата 27"/>
          <p:cNvSpPr>
            <a:spLocks noGrp="1"/>
          </p:cNvSpPr>
          <p:nvPr>
            <p:ph type="dt" sz="half" idx="10"/>
          </p:nvPr>
        </p:nvSpPr>
        <p:spPr>
          <a:xfrm>
            <a:off x="6400800" y="6354763"/>
            <a:ext cx="2286000" cy="366712"/>
          </a:xfrm>
        </p:spPr>
        <p:txBody>
          <a:bodyPr/>
          <a:lstStyle>
            <a:lvl1pPr>
              <a:defRPr sz="1400"/>
            </a:lvl1pPr>
          </a:lstStyle>
          <a:p>
            <a:pPr>
              <a:defRPr/>
            </a:pPr>
            <a:fld id="{0CCB5723-3C90-49CE-B805-C5DA1CF179C0}" type="datetimeFigureOut">
              <a:rPr lang="ru-RU"/>
              <a:pPr>
                <a:defRPr/>
              </a:pPr>
              <a:t>пн 07.01.19</a:t>
            </a:fld>
            <a:endParaRPr lang="ru-RU"/>
          </a:p>
        </p:txBody>
      </p:sp>
      <p:sp>
        <p:nvSpPr>
          <p:cNvPr id="11" name="Нижний колонтитул 16"/>
          <p:cNvSpPr>
            <a:spLocks noGrp="1"/>
          </p:cNvSpPr>
          <p:nvPr>
            <p:ph type="ftr" sz="quarter" idx="11"/>
          </p:nvPr>
        </p:nvSpPr>
        <p:spPr>
          <a:xfrm>
            <a:off x="2898775" y="6354763"/>
            <a:ext cx="3475038" cy="366712"/>
          </a:xfrm>
        </p:spPr>
        <p:txBody>
          <a:bodyPr/>
          <a:lstStyle>
            <a:lvl1pPr>
              <a:defRPr/>
            </a:lvl1pPr>
          </a:lstStyle>
          <a:p>
            <a:pPr>
              <a:defRPr/>
            </a:pPr>
            <a:endParaRPr lang="ru-RU"/>
          </a:p>
        </p:txBody>
      </p:sp>
      <p:sp>
        <p:nvSpPr>
          <p:cNvPr id="12" name="Номер слайда 28"/>
          <p:cNvSpPr>
            <a:spLocks noGrp="1"/>
          </p:cNvSpPr>
          <p:nvPr>
            <p:ph type="sldNum" sz="quarter" idx="12"/>
          </p:nvPr>
        </p:nvSpPr>
        <p:spPr>
          <a:xfrm>
            <a:off x="1216025" y="6354763"/>
            <a:ext cx="1219200" cy="366712"/>
          </a:xfrm>
        </p:spPr>
        <p:txBody>
          <a:bodyPr/>
          <a:lstStyle>
            <a:lvl1pPr>
              <a:defRPr/>
            </a:lvl1pPr>
          </a:lstStyle>
          <a:p>
            <a:pPr>
              <a:defRPr/>
            </a:pPr>
            <a:fld id="{D3C2B8B0-0FB5-4BA8-9CA3-24C012379939}" type="slidenum">
              <a:rPr lang="ru-RU"/>
              <a:pPr>
                <a:defRPr/>
              </a:pPr>
              <a:t>‹#›</a:t>
            </a:fld>
            <a:endParaRPr lang="ru-RU"/>
          </a:p>
        </p:txBody>
      </p:sp>
    </p:spTree>
  </p:cSld>
  <p:clrMapOvr>
    <a:masterClrMapping/>
  </p:clrMapOvr>
  <p:transition spd="slow">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5" name="Равнобедренный треугольник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ая соединительная линия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3"/>
          <p:cNvSpPr>
            <a:spLocks noGrp="1"/>
          </p:cNvSpPr>
          <p:nvPr>
            <p:ph type="dt" sz="half" idx="10"/>
          </p:nvPr>
        </p:nvSpPr>
        <p:spPr/>
        <p:txBody>
          <a:bodyPr/>
          <a:lstStyle>
            <a:lvl1pPr>
              <a:defRPr/>
            </a:lvl1pPr>
          </a:lstStyle>
          <a:p>
            <a:pPr>
              <a:defRPr/>
            </a:pPr>
            <a:fld id="{02FD8F50-A32D-431D-AD1A-256877DA344F}" type="datetimeFigureOut">
              <a:rPr lang="ru-RU"/>
              <a:pPr>
                <a:defRPr/>
              </a:pPr>
              <a:t>пн 07.01.19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A6D6DD0-433D-48C1-9E00-738A907801FB}" type="slidenum">
              <a:rPr lang="ru-RU"/>
              <a:pPr>
                <a:defRPr/>
              </a:pPr>
              <a:t>‹#›</a:t>
            </a:fld>
            <a:endParaRPr lang="ru-RU"/>
          </a:p>
        </p:txBody>
      </p:sp>
    </p:spTree>
  </p:cSld>
  <p:clrMapOvr>
    <a:masterClrMapping/>
  </p:clrMapOvr>
  <p:transition spd="slow">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8" name="Содержимое 7"/>
          <p:cNvSpPr>
            <a:spLocks noGrp="1"/>
          </p:cNvSpPr>
          <p:nvPr>
            <p:ph sz="quarter" idx="1"/>
          </p:nvPr>
        </p:nvSpPr>
        <p:spPr>
          <a:xfrm>
            <a:off x="457200" y="1219200"/>
            <a:ext cx="8229600" cy="49377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378BCED-4D47-4027-A6D5-C3540B8A3F32}" type="datetimeFigureOut">
              <a:rPr lang="ru-RU"/>
              <a:pPr>
                <a:defRPr/>
              </a:pPr>
              <a:t>пн 07.01.19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0C503E1-CFCF-4901-8A44-62C5E0E45165}" type="slidenum">
              <a:rPr lang="ru-RU"/>
              <a:pPr>
                <a:defRPr/>
              </a:pPr>
              <a:t>‹#›</a:t>
            </a:fld>
            <a:endParaRPr lang="ru-RU"/>
          </a:p>
        </p:txBody>
      </p:sp>
    </p:spTree>
  </p:cSld>
  <p:clrMapOvr>
    <a:masterClrMapping/>
  </p:clrMapOvr>
  <p:transition spd="slow">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1219200" y="2971800"/>
            <a:ext cx="6858000" cy="1066800"/>
          </a:xfrm>
        </p:spPr>
        <p:txBody>
          <a:bodyPr anchor="t"/>
          <a:lstStyle>
            <a:lvl1pPr algn="r">
              <a:buNone/>
              <a:defRPr sz="3200" b="0" cap="none" baseline="0"/>
            </a:lvl1pPr>
          </a:lstStyle>
          <a:p>
            <a:r>
              <a:rPr lang="ru-RU"/>
              <a:t>Образец заголовка</a:t>
            </a:r>
            <a:endParaRPr lang="en-US"/>
          </a:p>
        </p:txBody>
      </p:sp>
      <p:sp>
        <p:nvSpPr>
          <p:cNvPr id="3" name="Текст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a:t>Образец текста</a:t>
            </a:r>
          </a:p>
        </p:txBody>
      </p:sp>
      <p:sp>
        <p:nvSpPr>
          <p:cNvPr id="6" name="Дата 3"/>
          <p:cNvSpPr>
            <a:spLocks noGrp="1"/>
          </p:cNvSpPr>
          <p:nvPr>
            <p:ph type="dt" sz="half" idx="10"/>
          </p:nvPr>
        </p:nvSpPr>
        <p:spPr>
          <a:xfrm>
            <a:off x="6400800" y="6354763"/>
            <a:ext cx="2286000" cy="366712"/>
          </a:xfrm>
        </p:spPr>
        <p:txBody>
          <a:bodyPr/>
          <a:lstStyle>
            <a:lvl1pPr>
              <a:defRPr/>
            </a:lvl1pPr>
          </a:lstStyle>
          <a:p>
            <a:pPr>
              <a:defRPr/>
            </a:pPr>
            <a:fld id="{E02A63B3-BFE7-4E88-9BA4-BF0A3A3502D5}" type="datetimeFigureOut">
              <a:rPr lang="ru-RU"/>
              <a:pPr>
                <a:defRPr/>
              </a:pPr>
              <a:t>пн 07.01.19</a:t>
            </a:fld>
            <a:endParaRPr lang="ru-RU"/>
          </a:p>
        </p:txBody>
      </p:sp>
      <p:sp>
        <p:nvSpPr>
          <p:cNvPr id="7" name="Нижний колонтитул 4"/>
          <p:cNvSpPr>
            <a:spLocks noGrp="1"/>
          </p:cNvSpPr>
          <p:nvPr>
            <p:ph type="ftr" sz="quarter" idx="11"/>
          </p:nvPr>
        </p:nvSpPr>
        <p:spPr>
          <a:xfrm>
            <a:off x="2898775" y="6354763"/>
            <a:ext cx="3475038" cy="366712"/>
          </a:xfrm>
        </p:spPr>
        <p:txBody>
          <a:bodyPr/>
          <a:lstStyle>
            <a:lvl1pPr>
              <a:defRPr/>
            </a:lvl1pPr>
          </a:lstStyle>
          <a:p>
            <a:pPr>
              <a:defRPr/>
            </a:pPr>
            <a:endParaRPr lang="ru-RU"/>
          </a:p>
        </p:txBody>
      </p:sp>
      <p:sp>
        <p:nvSpPr>
          <p:cNvPr id="8" name="Номер слайда 5"/>
          <p:cNvSpPr>
            <a:spLocks noGrp="1"/>
          </p:cNvSpPr>
          <p:nvPr>
            <p:ph type="sldNum" sz="quarter" idx="12"/>
          </p:nvPr>
        </p:nvSpPr>
        <p:spPr>
          <a:xfrm>
            <a:off x="1069975" y="6354763"/>
            <a:ext cx="1520825" cy="366712"/>
          </a:xfrm>
        </p:spPr>
        <p:txBody>
          <a:bodyPr/>
          <a:lstStyle>
            <a:lvl1pPr>
              <a:defRPr/>
            </a:lvl1pPr>
          </a:lstStyle>
          <a:p>
            <a:pPr>
              <a:defRPr/>
            </a:pPr>
            <a:fld id="{4AC7E62C-F8DE-4504-93E8-89130A4881BD}" type="slidenum">
              <a:rPr lang="ru-RU"/>
              <a:pPr>
                <a:defRPr/>
              </a:pPr>
              <a:t>‹#›</a:t>
            </a:fld>
            <a:endParaRPr lang="ru-RU"/>
          </a:p>
        </p:txBody>
      </p:sp>
    </p:spTree>
  </p:cSld>
  <p:clrMapOvr>
    <a:masterClrMapping/>
  </p:clrMapOvr>
  <p:transition spd="slow">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lang="ru-RU"/>
              <a:t>Образец заголовка</a:t>
            </a:r>
            <a:endParaRPr lang="en-US"/>
          </a:p>
        </p:txBody>
      </p:sp>
      <p:sp>
        <p:nvSpPr>
          <p:cNvPr id="9" name="Содержимое 8"/>
          <p:cNvSpPr>
            <a:spLocks noGrp="1"/>
          </p:cNvSpPr>
          <p:nvPr>
            <p:ph sz="quarter" idx="1"/>
          </p:nvPr>
        </p:nvSpPr>
        <p:spPr>
          <a:xfrm>
            <a:off x="457200" y="1219200"/>
            <a:ext cx="4041648" cy="49377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Содержимое 10"/>
          <p:cNvSpPr>
            <a:spLocks noGrp="1"/>
          </p:cNvSpPr>
          <p:nvPr>
            <p:ph sz="quarter" idx="2"/>
          </p:nvPr>
        </p:nvSpPr>
        <p:spPr>
          <a:xfrm>
            <a:off x="4632198" y="1216152"/>
            <a:ext cx="4041648" cy="49377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1EA2BA15-F21B-4B10-AEF2-706E1F162821}" type="datetimeFigureOut">
              <a:rPr lang="ru-RU"/>
              <a:pPr>
                <a:defRPr/>
              </a:pPr>
              <a:t>пн 07.01.19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8B3550A8-1F27-4447-9F97-8469C69B3F2A}" type="slidenum">
              <a:rPr lang="ru-RU"/>
              <a:pPr>
                <a:defRPr/>
              </a:pPr>
              <a:t>‹#›</a:t>
            </a:fld>
            <a:endParaRPr lang="ru-RU"/>
          </a:p>
        </p:txBody>
      </p:sp>
    </p:spTree>
  </p:cSld>
  <p:clrMapOvr>
    <a:masterClrMapping/>
  </p:clrMapOvr>
  <p:transition spd="slow">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lang="ru-RU"/>
              <a:t>Образец заголовка</a:t>
            </a:r>
            <a:endParaRPr lang="en-US"/>
          </a:p>
        </p:txBody>
      </p:sp>
      <p:sp>
        <p:nvSpPr>
          <p:cNvPr id="3" name="Текст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ru-RU"/>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ru-RU"/>
              <a:t>Образец текста</a:t>
            </a:r>
          </a:p>
        </p:txBody>
      </p:sp>
      <p:sp>
        <p:nvSpPr>
          <p:cNvPr id="11" name="Содержимое 10"/>
          <p:cNvSpPr>
            <a:spLocks noGrp="1"/>
          </p:cNvSpPr>
          <p:nvPr>
            <p:ph sz="quarter" idx="2"/>
          </p:nvPr>
        </p:nvSpPr>
        <p:spPr>
          <a:xfrm>
            <a:off x="457200" y="2133600"/>
            <a:ext cx="4038600" cy="40386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3" name="Содержимое 12"/>
          <p:cNvSpPr>
            <a:spLocks noGrp="1"/>
          </p:cNvSpPr>
          <p:nvPr>
            <p:ph sz="quarter" idx="4"/>
          </p:nvPr>
        </p:nvSpPr>
        <p:spPr>
          <a:xfrm>
            <a:off x="4648200" y="2133600"/>
            <a:ext cx="4038600" cy="40386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11D575F3-A323-42AB-B632-5BD2280A0D40}" type="datetimeFigureOut">
              <a:rPr lang="ru-RU"/>
              <a:pPr>
                <a:defRPr/>
              </a:pPr>
              <a:t>пн 07.01.19</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6AE60A13-DD71-4993-B029-5106B76C0978}" type="slidenum">
              <a:rPr lang="ru-RU"/>
              <a:pPr>
                <a:defRPr/>
              </a:pPr>
              <a:t>‹#›</a:t>
            </a:fld>
            <a:endParaRPr lang="ru-RU"/>
          </a:p>
        </p:txBody>
      </p:sp>
    </p:spTree>
  </p:cSld>
  <p:clrMapOvr>
    <a:masterClrMapping/>
  </p:clrMapOvr>
  <p:transition spd="slow">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3" name="Равнобедренный треугольник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lstStyle>
          <a:p>
            <a:pPr>
              <a:defRPr/>
            </a:pPr>
            <a:fld id="{10C1BF7D-447E-464B-8025-2F5082E01778}" type="datetimeFigureOut">
              <a:rPr lang="ru-RU"/>
              <a:pPr>
                <a:defRPr/>
              </a:pPr>
              <a:t>пн 07.01.19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3"/>
          <p:cNvSpPr>
            <a:spLocks noGrp="1"/>
          </p:cNvSpPr>
          <p:nvPr>
            <p:ph type="sldNum" sz="quarter" idx="12"/>
          </p:nvPr>
        </p:nvSpPr>
        <p:spPr/>
        <p:txBody>
          <a:bodyPr/>
          <a:lstStyle>
            <a:lvl1pPr>
              <a:defRPr/>
            </a:lvl1pPr>
          </a:lstStyle>
          <a:p>
            <a:pPr>
              <a:defRPr/>
            </a:pPr>
            <a:fld id="{6FF92B1A-1941-484C-AD6D-A660CEC5C2F8}" type="slidenum">
              <a:rPr lang="ru-RU"/>
              <a:pPr>
                <a:defRPr/>
              </a:pPr>
              <a:t>‹#›</a:t>
            </a:fld>
            <a:endParaRPr lang="ru-RU"/>
          </a:p>
        </p:txBody>
      </p:sp>
    </p:spTree>
  </p:cSld>
  <p:clrMapOvr>
    <a:masterClrMapping/>
  </p:clrMapOvr>
  <p:transition spd="slow">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Прямая соединительная линия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Равнобедренный треугольник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ru-RU"/>
              <a:t>Образец заголовка</a:t>
            </a:r>
            <a:endParaRPr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a:t>Образец текста</a:t>
            </a:r>
          </a:p>
        </p:txBody>
      </p:sp>
      <p:sp>
        <p:nvSpPr>
          <p:cNvPr id="12" name="Содержимое 11"/>
          <p:cNvSpPr>
            <a:spLocks noGrp="1"/>
          </p:cNvSpPr>
          <p:nvPr>
            <p:ph sz="quarter" idx="1"/>
          </p:nvPr>
        </p:nvSpPr>
        <p:spPr>
          <a:xfrm>
            <a:off x="304800" y="304800"/>
            <a:ext cx="5715000" cy="57150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8" name="Дата 4"/>
          <p:cNvSpPr>
            <a:spLocks noGrp="1"/>
          </p:cNvSpPr>
          <p:nvPr>
            <p:ph type="dt" sz="half" idx="10"/>
          </p:nvPr>
        </p:nvSpPr>
        <p:spPr/>
        <p:txBody>
          <a:bodyPr/>
          <a:lstStyle>
            <a:lvl1pPr>
              <a:defRPr/>
            </a:lvl1pPr>
          </a:lstStyle>
          <a:p>
            <a:pPr>
              <a:defRPr/>
            </a:pPr>
            <a:fld id="{459C06B7-96AF-4D54-8403-DC1CBAF2ECD1}" type="datetimeFigureOut">
              <a:rPr lang="ru-RU"/>
              <a:pPr>
                <a:defRPr/>
              </a:pPr>
              <a:t>пн 07.01.19</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p:txBody>
          <a:bodyPr/>
          <a:lstStyle>
            <a:lvl1pPr>
              <a:defRPr/>
            </a:lvl1pPr>
          </a:lstStyle>
          <a:p>
            <a:pPr>
              <a:defRPr/>
            </a:pPr>
            <a:fld id="{4251E718-7B95-4446-999D-213BA73A6F3D}" type="slidenum">
              <a:rPr lang="ru-RU"/>
              <a:pPr>
                <a:defRPr/>
              </a:pPr>
              <a:t>‹#›</a:t>
            </a:fld>
            <a:endParaRPr lang="ru-RU"/>
          </a:p>
        </p:txBody>
      </p:sp>
    </p:spTree>
  </p:cSld>
  <p:clrMapOvr>
    <a:masterClrMapping/>
  </p:clrMapOvr>
  <p:transition spd="slow">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Равнобедренный треугольник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ru-RU"/>
              <a:t>Образец заголовка</a:t>
            </a:r>
            <a:endParaRPr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ru-RU" noProof="0"/>
              <a:t>Вставка рисунка</a:t>
            </a:r>
            <a:endParaRPr lang="en-US" noProof="0" dirty="0"/>
          </a:p>
        </p:txBody>
      </p:sp>
      <p:sp>
        <p:nvSpPr>
          <p:cNvPr id="4" name="Текст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ru-RU"/>
              <a:t>Образец текста</a:t>
            </a:r>
          </a:p>
        </p:txBody>
      </p:sp>
      <p:sp>
        <p:nvSpPr>
          <p:cNvPr id="8" name="Дата 4"/>
          <p:cNvSpPr>
            <a:spLocks noGrp="1"/>
          </p:cNvSpPr>
          <p:nvPr>
            <p:ph type="dt" sz="half" idx="10"/>
          </p:nvPr>
        </p:nvSpPr>
        <p:spPr/>
        <p:txBody>
          <a:bodyPr/>
          <a:lstStyle>
            <a:lvl1pPr>
              <a:defRPr/>
            </a:lvl1pPr>
          </a:lstStyle>
          <a:p>
            <a:pPr>
              <a:defRPr/>
            </a:pPr>
            <a:fld id="{D83B73A8-061A-4A86-8958-68A4DD34A2C7}" type="datetimeFigureOut">
              <a:rPr lang="ru-RU"/>
              <a:pPr>
                <a:defRPr/>
              </a:pPr>
              <a:t>пн 07.01.19</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p:txBody>
          <a:bodyPr/>
          <a:lstStyle>
            <a:lvl1pPr>
              <a:defRPr/>
            </a:lvl1pPr>
          </a:lstStyle>
          <a:p>
            <a:pPr>
              <a:defRPr/>
            </a:pPr>
            <a:fld id="{5B8C5F68-9EEB-4969-98B4-389E49686889}" type="slidenum">
              <a:rPr lang="ru-RU"/>
              <a:pPr>
                <a:defRPr/>
              </a:pPr>
              <a:t>‹#›</a:t>
            </a:fld>
            <a:endParaRPr lang="ru-RU"/>
          </a:p>
        </p:txBody>
      </p:sp>
    </p:spTree>
  </p:cSld>
  <p:clrMapOvr>
    <a:masterClrMapping/>
  </p:clrMapOvr>
  <p:transition spd="slow">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26BD912-E2EB-4A52-AE7E-9A1AFEEBDFF0}" type="datetimeFigureOut">
              <a:rPr lang="ru-RU"/>
              <a:pPr>
                <a:defRPr/>
              </a:pPr>
              <a:t>пн 07.01.19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20592CB-B349-4AA1-8AD5-BADB765ADA2E}" type="slidenum">
              <a:rPr lang="ru-RU"/>
              <a:pPr>
                <a:defRPr/>
              </a:pPr>
              <a:t>‹#›</a:t>
            </a:fld>
            <a:endParaRPr lang="ru-RU"/>
          </a:p>
        </p:txBody>
      </p:sp>
    </p:spTree>
  </p:cSld>
  <p:clrMapOvr>
    <a:masterClrMapping/>
  </p:clrMapOvr>
  <p:transition spd="slow">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Заголовок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a:t>Образец заголовка</a:t>
            </a:r>
            <a:endParaRPr lang="en-US"/>
          </a:p>
        </p:txBody>
      </p:sp>
      <p:sp>
        <p:nvSpPr>
          <p:cNvPr id="1027" name="Текст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4" name="Дата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0365CDB9-F997-46A4-9EEC-C93BD4BA8339}" type="datetimeFigureOut">
              <a:rPr lang="ru-RU"/>
              <a:pPr>
                <a:defRPr/>
              </a:pPr>
              <a:t>пн 07.01.19</a:t>
            </a:fld>
            <a:endParaRPr lang="ru-RU"/>
          </a:p>
        </p:txBody>
      </p:sp>
      <p:sp>
        <p:nvSpPr>
          <p:cNvPr id="3" name="Нижний колонтитул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FD0D2C33-F806-4914-A154-F778686B9C1C}" type="slidenum">
              <a:rPr lang="ru-RU"/>
              <a:pPr>
                <a:defRPr/>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Равнобедренный треугольник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96" r:id="rId1"/>
    <p:sldLayoutId id="2147483692" r:id="rId2"/>
    <p:sldLayoutId id="2147483697" r:id="rId3"/>
    <p:sldLayoutId id="2147483693" r:id="rId4"/>
    <p:sldLayoutId id="2147483694" r:id="rId5"/>
    <p:sldLayoutId id="2147483698" r:id="rId6"/>
    <p:sldLayoutId id="2147483699" r:id="rId7"/>
    <p:sldLayoutId id="2147483700" r:id="rId8"/>
    <p:sldLayoutId id="2147483695" r:id="rId9"/>
    <p:sldLayoutId id="2147483701" r:id="rId10"/>
  </p:sldLayoutIdLst>
  <p:transition spd="slow">
    <p:pull dir="r"/>
  </p:transition>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Cambria" pitchFamily="18" charset="0"/>
        </a:defRPr>
      </a:lvl2pPr>
      <a:lvl3pPr algn="l" rtl="0" eaLnBrk="0" fontAlgn="base" hangingPunct="0">
        <a:spcBef>
          <a:spcPct val="0"/>
        </a:spcBef>
        <a:spcAft>
          <a:spcPct val="0"/>
        </a:spcAft>
        <a:defRPr sz="3200">
          <a:solidFill>
            <a:schemeClr val="tx2"/>
          </a:solidFill>
          <a:latin typeface="Cambria" pitchFamily="18" charset="0"/>
        </a:defRPr>
      </a:lvl3pPr>
      <a:lvl4pPr algn="l" rtl="0" eaLnBrk="0" fontAlgn="base" hangingPunct="0">
        <a:spcBef>
          <a:spcPct val="0"/>
        </a:spcBef>
        <a:spcAft>
          <a:spcPct val="0"/>
        </a:spcAft>
        <a:defRPr sz="3200">
          <a:solidFill>
            <a:schemeClr val="tx2"/>
          </a:solidFill>
          <a:latin typeface="Cambria" pitchFamily="18" charset="0"/>
        </a:defRPr>
      </a:lvl4pPr>
      <a:lvl5pPr algn="l" rtl="0" eaLnBrk="0" fontAlgn="base" hangingPunct="0">
        <a:spcBef>
          <a:spcPct val="0"/>
        </a:spcBef>
        <a:spcAft>
          <a:spcPct val="0"/>
        </a:spcAft>
        <a:defRPr sz="3200">
          <a:solidFill>
            <a:schemeClr val="tx2"/>
          </a:solidFill>
          <a:latin typeface="Cambria" pitchFamily="18" charset="0"/>
        </a:defRPr>
      </a:lvl5pPr>
      <a:lvl6pPr marL="457200" algn="l" rtl="0" fontAlgn="base">
        <a:spcBef>
          <a:spcPct val="0"/>
        </a:spcBef>
        <a:spcAft>
          <a:spcPct val="0"/>
        </a:spcAft>
        <a:defRPr sz="3200">
          <a:solidFill>
            <a:schemeClr val="tx2"/>
          </a:solidFill>
          <a:latin typeface="Cambria" pitchFamily="18" charset="0"/>
        </a:defRPr>
      </a:lvl6pPr>
      <a:lvl7pPr marL="914400" algn="l" rtl="0" fontAlgn="base">
        <a:spcBef>
          <a:spcPct val="0"/>
        </a:spcBef>
        <a:spcAft>
          <a:spcPct val="0"/>
        </a:spcAft>
        <a:defRPr sz="3200">
          <a:solidFill>
            <a:schemeClr val="tx2"/>
          </a:solidFill>
          <a:latin typeface="Cambria" pitchFamily="18" charset="0"/>
        </a:defRPr>
      </a:lvl7pPr>
      <a:lvl8pPr marL="1371600" algn="l" rtl="0" fontAlgn="base">
        <a:spcBef>
          <a:spcPct val="0"/>
        </a:spcBef>
        <a:spcAft>
          <a:spcPct val="0"/>
        </a:spcAft>
        <a:defRPr sz="3200">
          <a:solidFill>
            <a:schemeClr val="tx2"/>
          </a:solidFill>
          <a:latin typeface="Cambria" pitchFamily="18" charset="0"/>
        </a:defRPr>
      </a:lvl8pPr>
      <a:lvl9pPr marL="1828800" algn="l" rtl="0" fontAlgn="base">
        <a:spcBef>
          <a:spcPct val="0"/>
        </a:spcBef>
        <a:spcAft>
          <a:spcPct val="0"/>
        </a:spcAft>
        <a:defRPr sz="3200">
          <a:solidFill>
            <a:schemeClr val="tx2"/>
          </a:solidFill>
          <a:latin typeface="Cambria"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6685BF"/>
        </a:buClr>
        <a:buSzPct val="70000"/>
        <a:buFont typeface="Wingdings" pitchFamily="2" charset="2"/>
        <a:buChar char=""/>
        <a:defRPr sz="2000"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37.jpeg"/><Relationship Id="rId3" Type="http://schemas.openxmlformats.org/officeDocument/2006/relationships/image" Target="../media/image28.jpeg"/><Relationship Id="rId7" Type="http://schemas.openxmlformats.org/officeDocument/2006/relationships/hyperlink" Target="http://img.nr2.ru/pict/arts1/09/56/95613.jpg" TargetMode="External"/><Relationship Id="rId12"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1.jpeg"/><Relationship Id="rId11" Type="http://schemas.openxmlformats.org/officeDocument/2006/relationships/image" Target="../media/image35.jpeg"/><Relationship Id="rId5" Type="http://schemas.openxmlformats.org/officeDocument/2006/relationships/image" Target="../media/image30.jpeg"/><Relationship Id="rId15" Type="http://schemas.openxmlformats.org/officeDocument/2006/relationships/image" Target="../media/image39.jpeg"/><Relationship Id="rId10" Type="http://schemas.openxmlformats.org/officeDocument/2006/relationships/image" Target="../media/image34.jpeg"/><Relationship Id="rId4" Type="http://schemas.openxmlformats.org/officeDocument/2006/relationships/image" Target="../media/image29.jpeg"/><Relationship Id="rId9" Type="http://schemas.openxmlformats.org/officeDocument/2006/relationships/image" Target="../media/image33.jpeg"/><Relationship Id="rId14" Type="http://schemas.openxmlformats.org/officeDocument/2006/relationships/image" Target="../media/image38.jpeg"/></Relationships>
</file>

<file path=ppt/slides/_rels/slide1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6.jpeg"/><Relationship Id="rId13" Type="http://schemas.openxmlformats.org/officeDocument/2006/relationships/image" Target="../media/image51.jpeg"/><Relationship Id="rId3" Type="http://schemas.openxmlformats.org/officeDocument/2006/relationships/image" Target="../media/image41.jpeg"/><Relationship Id="rId7" Type="http://schemas.openxmlformats.org/officeDocument/2006/relationships/image" Target="../media/image45.jpeg"/><Relationship Id="rId12" Type="http://schemas.openxmlformats.org/officeDocument/2006/relationships/image" Target="../media/image50.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44.jpeg"/><Relationship Id="rId11" Type="http://schemas.openxmlformats.org/officeDocument/2006/relationships/image" Target="../media/image49.jpeg"/><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 Id="rId14" Type="http://schemas.openxmlformats.org/officeDocument/2006/relationships/image" Target="../media/image52.jpeg"/></Relationships>
</file>

<file path=ppt/slides/_rels/slide13.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 Id="rId9" Type="http://schemas.openxmlformats.org/officeDocument/2006/relationships/image" Target="../media/image59.png"/></Relationships>
</file>

<file path=ppt/slides/_rels/slide1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61.jpeg"/></Relationships>
</file>

<file path=ppt/slides/_rels/slide15.xml.rels><?xml version="1.0" encoding="UTF-8" standalone="yes"?>
<Relationships xmlns="http://schemas.openxmlformats.org/package/2006/relationships"><Relationship Id="rId8" Type="http://schemas.openxmlformats.org/officeDocument/2006/relationships/image" Target="../media/image66.jpeg"/><Relationship Id="rId13" Type="http://schemas.openxmlformats.org/officeDocument/2006/relationships/image" Target="../media/image70.jpeg"/><Relationship Id="rId3" Type="http://schemas.openxmlformats.org/officeDocument/2006/relationships/hyperlink" Target="http://www.psytoys.ru/webimages/Abramenkova_igri.jpg" TargetMode="External"/><Relationship Id="rId7" Type="http://schemas.openxmlformats.org/officeDocument/2006/relationships/image" Target="../media/image65.jpeg"/><Relationship Id="rId12" Type="http://schemas.openxmlformats.org/officeDocument/2006/relationships/image" Target="../media/image69.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64.jpeg"/><Relationship Id="rId11" Type="http://schemas.openxmlformats.org/officeDocument/2006/relationships/hyperlink" Target="http://bookex.ru/products_pictures/89841.jpg" TargetMode="External"/><Relationship Id="rId5" Type="http://schemas.openxmlformats.org/officeDocument/2006/relationships/image" Target="../media/image63.jpeg"/><Relationship Id="rId15" Type="http://schemas.openxmlformats.org/officeDocument/2006/relationships/image" Target="../media/image72.jpeg"/><Relationship Id="rId10" Type="http://schemas.openxmlformats.org/officeDocument/2006/relationships/image" Target="../media/image68.jpeg"/><Relationship Id="rId4" Type="http://schemas.openxmlformats.org/officeDocument/2006/relationships/image" Target="../media/image62.jpeg"/><Relationship Id="rId9" Type="http://schemas.openxmlformats.org/officeDocument/2006/relationships/image" Target="../media/image67.jpeg"/><Relationship Id="rId14" Type="http://schemas.openxmlformats.org/officeDocument/2006/relationships/image" Target="../media/image71.jpeg"/></Relationships>
</file>

<file path=ppt/slides/_rels/slide1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xml"/><Relationship Id="rId4" Type="http://schemas.openxmlformats.org/officeDocument/2006/relationships/image" Target="../media/image76.jpeg"/></Relationships>
</file>

<file path=ppt/slides/_rels/slide1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 Id="rId5" Type="http://schemas.openxmlformats.org/officeDocument/2006/relationships/image" Target="../media/image80.jpeg"/><Relationship Id="rId4" Type="http://schemas.openxmlformats.org/officeDocument/2006/relationships/image" Target="../media/image79.jpeg"/></Relationships>
</file>

<file path=ppt/slides/_rels/slide1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87.jpeg"/><Relationship Id="rId4" Type="http://schemas.openxmlformats.org/officeDocument/2006/relationships/image" Target="../media/image8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26.jpe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KidsLogo1"/>
          <p:cNvPicPr>
            <a:picLocks noChangeAspect="1" noChangeArrowheads="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214414" y="3714752"/>
            <a:ext cx="1214446" cy="1254927"/>
          </a:xfrm>
          <a:prstGeom prst="rect">
            <a:avLst/>
          </a:prstGeom>
          <a:noFill/>
          <a:ln w="9525">
            <a:noFill/>
            <a:miter lim="800000"/>
            <a:headEnd/>
            <a:tailEnd/>
          </a:ln>
        </p:spPr>
      </p:pic>
      <p:pic>
        <p:nvPicPr>
          <p:cNvPr id="7" name="Picture 5" descr="C:\Documents and Settings\user\Мои документы\Мои рисунки\картинки дети\587_small.jpg"/>
          <p:cNvPicPr>
            <a:picLocks noChangeAspect="1" noChangeArrowheads="1"/>
          </p:cNvPicPr>
          <p:nvPr/>
        </p:nvPicPr>
        <p:blipFill>
          <a:blip r:embed="rId4" cstate="print"/>
          <a:srcRect/>
          <a:stretch>
            <a:fillRect/>
          </a:stretch>
        </p:blipFill>
        <p:spPr bwMode="auto">
          <a:xfrm>
            <a:off x="2143464" y="70541"/>
            <a:ext cx="5299409" cy="3529525"/>
          </a:xfrm>
          <a:prstGeom prst="rect">
            <a:avLst/>
          </a:prstGeom>
          <a:ln>
            <a:noFill/>
          </a:ln>
          <a:effectLst>
            <a:softEdge rad="112500"/>
          </a:effectLst>
        </p:spPr>
      </p:pic>
      <p:sp>
        <p:nvSpPr>
          <p:cNvPr id="15367" name="Text Box 7"/>
          <p:cNvSpPr txBox="1">
            <a:spLocks noChangeArrowheads="1"/>
          </p:cNvSpPr>
          <p:nvPr/>
        </p:nvSpPr>
        <p:spPr bwMode="auto">
          <a:xfrm>
            <a:off x="2484438" y="3933825"/>
            <a:ext cx="5687962" cy="1015663"/>
          </a:xfrm>
          <a:prstGeom prst="rect">
            <a:avLst/>
          </a:prstGeom>
          <a:noFill/>
          <a:ln w="9525">
            <a:noFill/>
            <a:miter lim="800000"/>
            <a:headEnd/>
            <a:tailEnd/>
          </a:ln>
          <a:effectLst/>
        </p:spPr>
        <p:txBody>
          <a:bodyPr wrap="square">
            <a:spAutoFit/>
          </a:bodyPr>
          <a:lstStyle/>
          <a:p>
            <a:pPr algn="ctr"/>
            <a:r>
              <a:rPr lang="ru-RU" sz="2000" b="1">
                <a:solidFill>
                  <a:srgbClr val="FF0000"/>
                </a:solidFill>
              </a:rPr>
              <a:t>НЕДЕТСКИЕ ИГРУШКИ</a:t>
            </a:r>
          </a:p>
          <a:p>
            <a:pPr algn="ctr"/>
            <a:r>
              <a:rPr lang="ru-RU" sz="2000" b="1" dirty="0">
                <a:solidFill>
                  <a:srgbClr val="FF0000"/>
                </a:solidFill>
              </a:rPr>
              <a:t> Насыщенность образовательной среды и её безопасность</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user\Мои документы\Мои рисунки\картинки дети\1219346293_moray4ok.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682097">
            <a:off x="261500" y="168204"/>
            <a:ext cx="1430421" cy="1632917"/>
          </a:xfrm>
          <a:prstGeom prst="rect">
            <a:avLst/>
          </a:prstGeom>
          <a:ln>
            <a:noFill/>
          </a:ln>
          <a:effectLst>
            <a:softEdge rad="112500"/>
          </a:effectLst>
        </p:spPr>
      </p:pic>
      <p:pic>
        <p:nvPicPr>
          <p:cNvPr id="22" name="Picture 10" descr="1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840905">
            <a:off x="2380821" y="3477111"/>
            <a:ext cx="1189291" cy="1783148"/>
          </a:xfrm>
          <a:prstGeom prst="rect">
            <a:avLst/>
          </a:prstGeom>
          <a:ln>
            <a:noFill/>
          </a:ln>
          <a:effectLst>
            <a:softEdge rad="112500"/>
          </a:effectLst>
        </p:spPr>
      </p:pic>
      <p:pic>
        <p:nvPicPr>
          <p:cNvPr id="18" name="Picture 2" descr="C:\Documents and Settings\user\Мои документы\Мои рисунки\картинки дети\473365736.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1079303">
            <a:off x="2199657" y="5024017"/>
            <a:ext cx="1355446" cy="1540014"/>
          </a:xfrm>
          <a:prstGeom prst="rect">
            <a:avLst/>
          </a:prstGeom>
          <a:ln>
            <a:noFill/>
          </a:ln>
          <a:effectLst>
            <a:softEdge rad="112500"/>
          </a:effectLst>
        </p:spPr>
      </p:pic>
      <p:sp>
        <p:nvSpPr>
          <p:cNvPr id="13" name="Овальная выноска 12"/>
          <p:cNvSpPr>
            <a:spLocks noChangeArrowheads="1"/>
          </p:cNvSpPr>
          <p:nvPr/>
        </p:nvSpPr>
        <p:spPr bwMode="auto">
          <a:xfrm rot="5400000">
            <a:off x="1978818" y="980282"/>
            <a:ext cx="2665413" cy="2520950"/>
          </a:xfrm>
          <a:prstGeom prst="wedgeEllipseCallout">
            <a:avLst>
              <a:gd name="adj1" fmla="val -25694"/>
              <a:gd name="adj2" fmla="val 28796"/>
            </a:avLst>
          </a:prstGeom>
          <a:solidFill>
            <a:srgbClr val="F9E181"/>
          </a:solidFill>
          <a:ln w="19050" algn="ctr">
            <a:solidFill>
              <a:srgbClr val="BB6126"/>
            </a:solidFill>
            <a:miter lim="800000"/>
            <a:headEnd/>
            <a:tailEnd/>
          </a:ln>
        </p:spPr>
        <p:txBody>
          <a:bodyPr rot="10800000" vert="eaVert" anchor="ctr"/>
          <a:lstStyle/>
          <a:p>
            <a:pPr algn="ctr" fontAlgn="auto">
              <a:spcBef>
                <a:spcPts val="0"/>
              </a:spcBef>
              <a:spcAft>
                <a:spcPts val="0"/>
              </a:spcAft>
              <a:defRPr/>
            </a:pPr>
            <a:endParaRPr lang="ru-RU">
              <a:solidFill>
                <a:schemeClr val="lt1"/>
              </a:solidFill>
              <a:latin typeface="+mn-lt"/>
              <a:cs typeface="+mn-cs"/>
            </a:endParaRPr>
          </a:p>
        </p:txBody>
      </p:sp>
      <p:sp>
        <p:nvSpPr>
          <p:cNvPr id="4" name="Текст 3"/>
          <p:cNvSpPr>
            <a:spLocks noGrp="1"/>
          </p:cNvSpPr>
          <p:nvPr>
            <p:ph type="body" sz="half" idx="3"/>
          </p:nvPr>
        </p:nvSpPr>
        <p:spPr>
          <a:xfrm>
            <a:off x="1357290" y="0"/>
            <a:ext cx="7332685" cy="1428736"/>
          </a:xfrm>
        </p:spPr>
        <p:txBody>
          <a:bodyPr>
            <a:normAutofit/>
          </a:bodyPr>
          <a:lstStyle/>
          <a:p>
            <a:pPr eaLnBrk="1" fontAlgn="auto" hangingPunct="1">
              <a:lnSpc>
                <a:spcPct val="80000"/>
              </a:lnSpc>
              <a:spcAft>
                <a:spcPts val="0"/>
              </a:spcAft>
              <a:buFont typeface="Wingdings 3"/>
              <a:buNone/>
              <a:defRPr/>
            </a:pPr>
            <a:endParaRPr lang="ru-RU" i="1" dirty="0"/>
          </a:p>
          <a:p>
            <a:pPr algn="ctr" eaLnBrk="1" fontAlgn="auto" hangingPunct="1">
              <a:lnSpc>
                <a:spcPct val="80000"/>
              </a:lnSpc>
              <a:spcAft>
                <a:spcPts val="0"/>
              </a:spcAft>
              <a:buFont typeface="Wingdings 3"/>
              <a:buNone/>
              <a:defRPr/>
            </a:pPr>
            <a:r>
              <a:rPr lang="ru-RU" sz="20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Игрушки для </a:t>
            </a:r>
          </a:p>
          <a:p>
            <a:pPr algn="ctr" eaLnBrk="1" fontAlgn="auto" hangingPunct="1">
              <a:lnSpc>
                <a:spcPct val="80000"/>
              </a:lnSpc>
              <a:spcAft>
                <a:spcPts val="0"/>
              </a:spcAft>
              <a:buFont typeface="Wingdings 3"/>
              <a:buNone/>
              <a:defRPr/>
            </a:pPr>
            <a:r>
              <a:rPr lang="ru-RU" sz="20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идентификации в ролевой игре </a:t>
            </a:r>
          </a:p>
          <a:p>
            <a:pPr eaLnBrk="1" fontAlgn="auto" hangingPunct="1">
              <a:spcAft>
                <a:spcPts val="0"/>
              </a:spcAft>
              <a:buFont typeface="Wingdings 3"/>
              <a:buNone/>
              <a:defRPr/>
            </a:pPr>
            <a:endParaRPr lang="ru-RU" sz="3200" dirty="0"/>
          </a:p>
        </p:txBody>
      </p:sp>
      <p:sp>
        <p:nvSpPr>
          <p:cNvPr id="6" name="Содержимое 5"/>
          <p:cNvSpPr>
            <a:spLocks noGrp="1"/>
          </p:cNvSpPr>
          <p:nvPr>
            <p:ph sz="quarter" idx="4"/>
          </p:nvPr>
        </p:nvSpPr>
        <p:spPr>
          <a:xfrm>
            <a:off x="4500563" y="1214438"/>
            <a:ext cx="4357687" cy="5214937"/>
          </a:xfrm>
        </p:spPr>
        <p:txBody>
          <a:bodyPr>
            <a:noAutofit/>
          </a:bodyPr>
          <a:lstStyle/>
          <a:p>
            <a:pPr marL="274320" indent="-274320" eaLnBrk="1" fontAlgn="auto" hangingPunct="1">
              <a:lnSpc>
                <a:spcPct val="80000"/>
              </a:lnSpc>
              <a:spcAft>
                <a:spcPts val="0"/>
              </a:spcAft>
              <a:buFont typeface="Wingdings 3"/>
              <a:buChar char=""/>
              <a:defRPr/>
            </a:pPr>
            <a:endParaRPr lang="ru-RU" sz="16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3"/>
              <a:buChar char=""/>
              <a:defRPr/>
            </a:pPr>
            <a:r>
              <a:rPr lang="ru-RU" sz="1600" dirty="0">
                <a:solidFill>
                  <a:schemeClr val="accent2">
                    <a:lumMod val="75000"/>
                  </a:schemeClr>
                </a:solidFill>
                <a:latin typeface="Tahoma" pitchFamily="34" charset="0"/>
              </a:rPr>
              <a:t>В эти игрушки играют. В них ребенок узнает себя, примеряет себя к ним, но они не сопровождают ребенка в трудных ситуациях его жизни, они не вступают в диалог. </a:t>
            </a:r>
          </a:p>
          <a:p>
            <a:pPr marL="274320" indent="-274320" eaLnBrk="1" fontAlgn="auto" hangingPunct="1">
              <a:lnSpc>
                <a:spcPct val="80000"/>
              </a:lnSpc>
              <a:spcAft>
                <a:spcPts val="0"/>
              </a:spcAft>
              <a:buFont typeface="Wingdings 3"/>
              <a:buChar char=""/>
              <a:defRPr/>
            </a:pPr>
            <a:r>
              <a:rPr lang="ru-RU" sz="1600" dirty="0">
                <a:solidFill>
                  <a:schemeClr val="accent2">
                    <a:lumMod val="75000"/>
                  </a:schemeClr>
                </a:solidFill>
                <a:latin typeface="Tahoma" pitchFamily="34" charset="0"/>
              </a:rPr>
              <a:t>Для девочек - это принцессы, с красотой которых можно идентифицироваться; для мальчиков - сильные герои. </a:t>
            </a:r>
          </a:p>
          <a:p>
            <a:pPr marL="274320" indent="-274320" eaLnBrk="1" fontAlgn="auto" hangingPunct="1">
              <a:lnSpc>
                <a:spcPct val="80000"/>
              </a:lnSpc>
              <a:spcAft>
                <a:spcPts val="0"/>
              </a:spcAft>
              <a:buFont typeface="Wingdings 3"/>
              <a:buChar char=""/>
              <a:defRPr/>
            </a:pPr>
            <a:r>
              <a:rPr lang="ru-RU" sz="1600" dirty="0">
                <a:solidFill>
                  <a:schemeClr val="accent2">
                    <a:lumMod val="75000"/>
                  </a:schemeClr>
                </a:solidFill>
                <a:latin typeface="Tahoma" pitchFamily="34" charset="0"/>
              </a:rPr>
              <a:t>Это игрушки, представляющие героев любимых книг, мультфильмов, а также их костюмы, которые можно надеть, чтобы стать этими героями. </a:t>
            </a:r>
          </a:p>
          <a:p>
            <a:pPr marL="274320" indent="-274320" eaLnBrk="1" fontAlgn="auto" hangingPunct="1">
              <a:lnSpc>
                <a:spcPct val="80000"/>
              </a:lnSpc>
              <a:spcAft>
                <a:spcPts val="0"/>
              </a:spcAft>
              <a:buFont typeface="Wingdings 3"/>
              <a:buChar char=""/>
              <a:defRPr/>
            </a:pPr>
            <a:r>
              <a:rPr lang="ru-RU" sz="1600" dirty="0">
                <a:solidFill>
                  <a:schemeClr val="accent2">
                    <a:lumMod val="75000"/>
                  </a:schemeClr>
                </a:solidFill>
                <a:latin typeface="Tahoma" pitchFamily="34" charset="0"/>
              </a:rPr>
              <a:t>Это игрушки, качества которых, ребенок оживляет и ощущает в себе, проигрывает, проживает их, примеривая себе - как это мне, мое - не мое. </a:t>
            </a:r>
          </a:p>
          <a:p>
            <a:pPr marL="274320" indent="-274320" eaLnBrk="1" fontAlgn="auto" hangingPunct="1">
              <a:lnSpc>
                <a:spcPct val="80000"/>
              </a:lnSpc>
              <a:spcAft>
                <a:spcPts val="0"/>
              </a:spcAft>
              <a:buFont typeface="Wingdings 3"/>
              <a:buChar char=""/>
              <a:defRPr/>
            </a:pPr>
            <a:r>
              <a:rPr lang="ru-RU" sz="1600" dirty="0">
                <a:solidFill>
                  <a:schemeClr val="accent2">
                    <a:lumMod val="75000"/>
                  </a:schemeClr>
                </a:solidFill>
                <a:latin typeface="Tahoma" pitchFamily="34" charset="0"/>
              </a:rPr>
              <a:t>Сюда же относится огромное многообразие игрушек, на которых что-то можно легко проецировать - как достоинства, так и недостатки. </a:t>
            </a:r>
          </a:p>
          <a:p>
            <a:pPr marL="274320" indent="-274320" eaLnBrk="1" fontAlgn="auto" hangingPunct="1">
              <a:spcAft>
                <a:spcPts val="0"/>
              </a:spcAft>
              <a:buFont typeface="Wingdings 3"/>
              <a:buChar char=""/>
              <a:defRPr/>
            </a:pPr>
            <a:endParaRPr lang="ru-RU" sz="1600" dirty="0"/>
          </a:p>
        </p:txBody>
      </p:sp>
      <p:pic>
        <p:nvPicPr>
          <p:cNvPr id="7" name="Picture 12" descr="2-007b"/>
          <p:cNvPicPr>
            <a:picLocks noChangeAspect="1" noChangeArrowheads="1"/>
          </p:cNvPicPr>
          <p:nvPr/>
        </p:nvPicPr>
        <p:blipFill>
          <a:blip r:embed="rId6" cstate="print">
            <a:lum contrast="-10000"/>
          </a:blip>
          <a:stretch>
            <a:fillRect/>
          </a:stretch>
        </p:blipFill>
        <p:spPr bwMode="auto">
          <a:xfrm rot="1126707">
            <a:off x="3085810" y="1077897"/>
            <a:ext cx="1228596" cy="931533"/>
          </a:xfrm>
          <a:prstGeom prst="flowChartConnector">
            <a:avLst/>
          </a:prstGeom>
          <a:solidFill>
            <a:srgbClr val="FFFFFF">
              <a:shade val="85000"/>
            </a:srgbClr>
          </a:solidFill>
          <a:ln>
            <a:noFill/>
          </a:ln>
          <a:effectLst>
            <a:reflection blurRad="12700" stA="38000" endPos="28000" dist="5000" dir="5400000" sy="-100000" algn="bl" rotWithShape="0"/>
          </a:effectLst>
        </p:spPr>
      </p:pic>
      <p:pic>
        <p:nvPicPr>
          <p:cNvPr id="9" name="Picture 19" descr="Картинка 56 из 62">
            <a:hlinkClick r:id="rId7"/>
          </p:cNvPr>
          <p:cNvPicPr>
            <a:picLocks noChangeAspect="1" noChangeArrowheads="1"/>
          </p:cNvPicPr>
          <p:nvPr/>
        </p:nvPicPr>
        <p:blipFill>
          <a:blip r:embed="rId8" cstate="print">
            <a:lum contrast="-10000"/>
          </a:blip>
          <a:srcRect/>
          <a:stretch>
            <a:fillRect/>
          </a:stretch>
        </p:blipFill>
        <p:spPr bwMode="auto">
          <a:xfrm rot="2391685">
            <a:off x="3120673" y="2315619"/>
            <a:ext cx="1298560" cy="974068"/>
          </a:xfrm>
          <a:prstGeom prst="flowChartConnector">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0" name="Picture 37" descr="11050(1)"/>
          <p:cNvPicPr>
            <a:picLocks noChangeAspect="1" noChangeArrowheads="1"/>
          </p:cNvPicPr>
          <p:nvPr/>
        </p:nvPicPr>
        <p:blipFill>
          <a:blip r:embed="rId9" cstate="screen">
            <a:lum contrast="-10000"/>
            <a:extLst>
              <a:ext uri="{28A0092B-C50C-407E-A947-70E740481C1C}">
                <a14:useLocalDpi xmlns:a14="http://schemas.microsoft.com/office/drawing/2010/main"/>
              </a:ext>
            </a:extLst>
          </a:blip>
          <a:srcRect/>
          <a:stretch>
            <a:fillRect/>
          </a:stretch>
        </p:blipFill>
        <p:spPr bwMode="auto">
          <a:xfrm rot="21349562">
            <a:off x="2199381" y="1654211"/>
            <a:ext cx="838192" cy="1488584"/>
          </a:xfrm>
          <a:prstGeom prst="flowChartConnector">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sp>
        <p:nvSpPr>
          <p:cNvPr id="14" name="Овальная выноска 13"/>
          <p:cNvSpPr>
            <a:spLocks noChangeArrowheads="1"/>
          </p:cNvSpPr>
          <p:nvPr/>
        </p:nvSpPr>
        <p:spPr bwMode="auto">
          <a:xfrm rot="-7515998">
            <a:off x="75406" y="3936206"/>
            <a:ext cx="2266950" cy="2484438"/>
          </a:xfrm>
          <a:prstGeom prst="wedgeEllipseCallout">
            <a:avLst>
              <a:gd name="adj1" fmla="val -18843"/>
              <a:gd name="adj2" fmla="val 39421"/>
            </a:avLst>
          </a:prstGeom>
          <a:solidFill>
            <a:srgbClr val="F9E181"/>
          </a:solidFill>
          <a:ln w="19050" algn="ctr">
            <a:solidFill>
              <a:srgbClr val="BB6126"/>
            </a:solidFill>
            <a:miter lim="800000"/>
            <a:headEnd/>
            <a:tailEnd/>
          </a:ln>
        </p:spPr>
        <p:txBody>
          <a:bodyPr vert="eaVert" anchor="ctr"/>
          <a:lstStyle/>
          <a:p>
            <a:pPr algn="ctr" fontAlgn="auto">
              <a:spcBef>
                <a:spcPts val="0"/>
              </a:spcBef>
              <a:spcAft>
                <a:spcPts val="0"/>
              </a:spcAft>
              <a:defRPr/>
            </a:pPr>
            <a:endParaRPr lang="ru-RU">
              <a:solidFill>
                <a:schemeClr val="lt1"/>
              </a:solidFill>
              <a:latin typeface="+mn-lt"/>
              <a:cs typeface="+mn-cs"/>
            </a:endParaRPr>
          </a:p>
        </p:txBody>
      </p:sp>
      <p:pic>
        <p:nvPicPr>
          <p:cNvPr id="3075" name="Picture 3" descr="C:\Documents and Settings\user\Мои документы\Мои рисунки\картинки дети\4153_d.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rot="19956986">
            <a:off x="114630" y="1774870"/>
            <a:ext cx="1304965" cy="1571308"/>
          </a:xfrm>
          <a:prstGeom prst="rect">
            <a:avLst/>
          </a:prstGeom>
          <a:ln>
            <a:noFill/>
          </a:ln>
          <a:effectLst>
            <a:softEdge rad="112500"/>
          </a:effectLst>
        </p:spPr>
      </p:pic>
      <p:pic>
        <p:nvPicPr>
          <p:cNvPr id="20" name="Picture 35" descr="Картинка 74 из 1642"/>
          <p:cNvPicPr>
            <a:picLocks noChangeAspect="1" noChangeArrowheads="1"/>
          </p:cNvPicPr>
          <p:nvPr/>
        </p:nvPicPr>
        <p:blipFill>
          <a:blip r:embed="rId11" cstate="screen">
            <a:lum contrast="-10000"/>
            <a:extLst>
              <a:ext uri="{28A0092B-C50C-407E-A947-70E740481C1C}">
                <a14:useLocalDpi xmlns:a14="http://schemas.microsoft.com/office/drawing/2010/main"/>
              </a:ext>
            </a:extLst>
          </a:blip>
          <a:srcRect/>
          <a:stretch>
            <a:fillRect/>
          </a:stretch>
        </p:blipFill>
        <p:spPr bwMode="auto">
          <a:xfrm rot="20402066">
            <a:off x="636933" y="4154918"/>
            <a:ext cx="768051" cy="1342509"/>
          </a:xfrm>
          <a:prstGeom prst="flowChartConnector">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21" name="Picture 30" descr="Безымянный"/>
          <p:cNvPicPr>
            <a:picLocks noChangeAspect="1" noChangeArrowheads="1"/>
          </p:cNvPicPr>
          <p:nvPr/>
        </p:nvPicPr>
        <p:blipFill>
          <a:blip r:embed="rId12" cstate="screen">
            <a:lum contrast="-10000"/>
            <a:extLst>
              <a:ext uri="{28A0092B-C50C-407E-A947-70E740481C1C}">
                <a14:useLocalDpi xmlns:a14="http://schemas.microsoft.com/office/drawing/2010/main"/>
              </a:ext>
            </a:extLst>
          </a:blip>
          <a:srcRect/>
          <a:stretch>
            <a:fillRect/>
          </a:stretch>
        </p:blipFill>
        <p:spPr bwMode="auto">
          <a:xfrm rot="20884195">
            <a:off x="1553093" y="4235075"/>
            <a:ext cx="726863" cy="1429076"/>
          </a:xfrm>
          <a:prstGeom prst="flowChartConnector">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3076" name="Picture 4" descr="00059270_b"/>
          <p:cNvPicPr>
            <a:picLocks noChangeAspect="1" noChangeArrowheads="1"/>
          </p:cNvPicPr>
          <p:nvPr/>
        </p:nvPicPr>
        <p:blipFill>
          <a:blip r:embed="rId13" cstate="screen">
            <a:lum contrast="-10000"/>
            <a:extLst>
              <a:ext uri="{28A0092B-C50C-407E-A947-70E740481C1C}">
                <a14:useLocalDpi xmlns:a14="http://schemas.microsoft.com/office/drawing/2010/main"/>
              </a:ext>
            </a:extLst>
          </a:blip>
          <a:srcRect/>
          <a:stretch>
            <a:fillRect/>
          </a:stretch>
        </p:blipFill>
        <p:spPr bwMode="auto">
          <a:xfrm rot="18109048">
            <a:off x="453527" y="5121273"/>
            <a:ext cx="995122" cy="1383719"/>
          </a:xfrm>
          <a:prstGeom prst="flowChartConnector">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23" name="Picture 15" descr="IMG_1884"/>
          <p:cNvPicPr>
            <a:picLocks noGrp="1" noChangeAspect="1" noChangeArrowheads="1"/>
          </p:cNvPicPr>
          <p:nvPr>
            <p:ph sz="half" idx="3"/>
          </p:nvPr>
        </p:nvPicPr>
        <p:blipFill>
          <a:blip r:embed="rId14" cstate="screen">
            <a:extLst>
              <a:ext uri="{28A0092B-C50C-407E-A947-70E740481C1C}">
                <a14:useLocalDpi xmlns:a14="http://schemas.microsoft.com/office/drawing/2010/main"/>
              </a:ext>
            </a:extLst>
          </a:blip>
          <a:srcRect/>
          <a:stretch>
            <a:fillRect/>
          </a:stretch>
        </p:blipFill>
        <p:spPr>
          <a:xfrm rot="305747">
            <a:off x="1055685" y="604825"/>
            <a:ext cx="1145652" cy="1806077"/>
          </a:xfrm>
          <a:effectLst>
            <a:softEdge rad="112500"/>
          </a:effectLst>
        </p:spPr>
      </p:pic>
      <p:pic>
        <p:nvPicPr>
          <p:cNvPr id="17" name="Picture 7" descr="14"/>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rot="1171293">
            <a:off x="3462104" y="4137473"/>
            <a:ext cx="1120414" cy="2130647"/>
          </a:xfrm>
          <a:prstGeom prst="rect">
            <a:avLst/>
          </a:prstGeom>
          <a:ln>
            <a:noFill/>
          </a:ln>
          <a:effectLst>
            <a:softEdge rad="112500"/>
          </a:effectLst>
        </p:spPr>
      </p:pic>
    </p:spTree>
  </p:cSld>
  <p:clrMapOvr>
    <a:masterClrMapping/>
  </p:clrMapOvr>
  <p:transition spd="slow">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180975" y="-495300"/>
            <a:ext cx="9144000" cy="990600"/>
          </a:xfrm>
        </p:spPr>
        <p:txBody>
          <a:bodyPr/>
          <a:lstStyle/>
          <a:p>
            <a:pPr algn="ctr"/>
            <a:r>
              <a:rPr lang="ru-RU" sz="2800" b="1">
                <a:solidFill>
                  <a:schemeClr val="tx1"/>
                </a:solidFill>
              </a:rPr>
              <a:t>Игрушки, стирающие грань между добром и злом</a:t>
            </a:r>
          </a:p>
        </p:txBody>
      </p:sp>
      <p:sp>
        <p:nvSpPr>
          <p:cNvPr id="62467" name="Rectangle 3"/>
          <p:cNvSpPr>
            <a:spLocks noGrp="1"/>
          </p:cNvSpPr>
          <p:nvPr>
            <p:ph type="body" idx="1"/>
          </p:nvPr>
        </p:nvSpPr>
        <p:spPr>
          <a:xfrm>
            <a:off x="323850" y="549275"/>
            <a:ext cx="8569325" cy="6048375"/>
          </a:xfrm>
        </p:spPr>
        <p:txBody>
          <a:bodyPr/>
          <a:lstStyle/>
          <a:p>
            <a:r>
              <a:rPr lang="ru-RU" sz="1800">
                <a:solidFill>
                  <a:srgbClr val="0000CC"/>
                </a:solidFill>
              </a:rPr>
              <a:t>Разнообразные трансформеры: человек-машина, человек-робот и тому подобные, как правило, не несут четкой оценочной нагрузки. Кто плохой? Кто хороший? Кто за добро, а кто – за зло? Очень яркий пример: «супергерой» и «суперзлодей». Очень часто они отличаются только цветом своего суперкостюма. Как маленькому человеку понять, на чьей он стороне?</a:t>
            </a:r>
          </a:p>
          <a:p>
            <a:r>
              <a:rPr lang="ru-RU" b="1">
                <a:solidFill>
                  <a:srgbClr val="0000CC"/>
                </a:solidFill>
              </a:rPr>
              <a:t>Что не так?</a:t>
            </a:r>
          </a:p>
          <a:p>
            <a:endParaRPr lang="ru-RU">
              <a:solidFill>
                <a:srgbClr val="0000CC"/>
              </a:solidFill>
            </a:endParaRPr>
          </a:p>
          <a:p>
            <a:endParaRPr lang="ru-RU">
              <a:solidFill>
                <a:srgbClr val="0000CC"/>
              </a:solidFill>
            </a:endParaRPr>
          </a:p>
          <a:p>
            <a:endParaRPr lang="ru-RU">
              <a:solidFill>
                <a:srgbClr val="0000CC"/>
              </a:solidFill>
            </a:endParaRPr>
          </a:p>
          <a:p>
            <a:endParaRPr lang="ru-RU">
              <a:solidFill>
                <a:srgbClr val="0000CC"/>
              </a:solidFill>
            </a:endParaRPr>
          </a:p>
          <a:p>
            <a:r>
              <a:rPr lang="ru-RU" sz="1800">
                <a:solidFill>
                  <a:srgbClr val="0000CC"/>
                </a:solidFill>
              </a:rPr>
              <a:t>Подобные игрушки стирают грань между хорошим и плохим. Ребенок, чьи представления о моральных ценностях еще до конца не сформировались, просто не понимает, на чьей стороне ему надо играть. Еще хуже игры, посвященные гибели всего живого на земле, уничтожению природы, экологическим катастрофам. Настольные игры вроде «Гибели цивилизации» или «Войны миров», несут откровенно негативный заряд и подсознательно готовят малыша к тому, что он «живет в страшном мире, который вот-вот может погибнуть».</a:t>
            </a:r>
          </a:p>
        </p:txBody>
      </p:sp>
      <p:pic>
        <p:nvPicPr>
          <p:cNvPr id="62468" name="Picture 4" descr="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27313" y="1989138"/>
            <a:ext cx="3960812" cy="2476500"/>
          </a:xfrm>
          <a:prstGeom prst="rect">
            <a:avLst/>
          </a:prstGeom>
          <a:noFill/>
        </p:spPr>
      </p:pic>
    </p:spTree>
  </p:cSld>
  <p:clrMapOvr>
    <a:masterClrMapping/>
  </p:clrMapOvr>
  <p:transition spd="slow">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2"/>
          </p:nvPr>
        </p:nvSpPr>
        <p:spPr>
          <a:xfrm>
            <a:off x="252397" y="1700808"/>
            <a:ext cx="4281487" cy="4286250"/>
          </a:xfrm>
          <a:ln>
            <a:solidFill>
              <a:schemeClr val="accent1"/>
            </a:solidFill>
          </a:ln>
        </p:spPr>
        <p:txBody>
          <a:bodyPr>
            <a:normAutofit/>
          </a:bodyPr>
          <a:lstStyle/>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r>
              <a:rPr lang="ru-RU" sz="1400" dirty="0">
                <a:solidFill>
                  <a:schemeClr val="accent2">
                    <a:lumMod val="75000"/>
                  </a:schemeClr>
                </a:solidFill>
                <a:latin typeface="Tahoma" pitchFamily="34" charset="0"/>
              </a:rPr>
              <a:t>Мелкие куклы, представляющие семью; солдатики, ролевые персонажи (милиционер, шофер, доктор, повар и др.), а также предметы, помогающие войти в социальную роль самому ребенку - посуда, транспорт, аптечка, игрушечная мебель и др.</a:t>
            </a:r>
          </a:p>
          <a:p>
            <a:pPr marL="274320" indent="-274320" eaLnBrk="1" fontAlgn="auto" hangingPunct="1">
              <a:spcAft>
                <a:spcPts val="0"/>
              </a:spcAft>
              <a:buFont typeface="Wingdings 3"/>
              <a:buChar char=""/>
              <a:defRPr/>
            </a:pPr>
            <a:endParaRPr lang="ru-RU" dirty="0"/>
          </a:p>
        </p:txBody>
      </p:sp>
      <p:pic>
        <p:nvPicPr>
          <p:cNvPr id="3082" name="Picture 10" descr="C:\Documents and Settings\user\Мои документы\Мои рисунки\картинки дети\1178278667463b1b0bddc66_7415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017368">
            <a:off x="337674" y="1900694"/>
            <a:ext cx="1428760" cy="792244"/>
          </a:xfrm>
          <a:prstGeom prst="flowChartConnector">
            <a:avLst/>
          </a:prstGeom>
          <a:noFill/>
          <a:ln>
            <a:solidFill>
              <a:schemeClr val="accent1"/>
            </a:solidFill>
          </a:ln>
        </p:spPr>
      </p:pic>
      <p:sp>
        <p:nvSpPr>
          <p:cNvPr id="2" name="Заголовок 1"/>
          <p:cNvSpPr>
            <a:spLocks noGrp="1"/>
          </p:cNvSpPr>
          <p:nvPr>
            <p:ph type="title"/>
          </p:nvPr>
        </p:nvSpPr>
        <p:spPr>
          <a:xfrm>
            <a:off x="457200" y="357166"/>
            <a:ext cx="8229600" cy="571504"/>
          </a:xfrm>
        </p:spPr>
        <p:txBody>
          <a:bodyPr>
            <a:noAutofit/>
          </a:bodyPr>
          <a:lstStyle/>
          <a:p>
            <a:pPr algn="ctr" eaLnBrk="1" fontAlgn="auto" hangingPunct="1">
              <a:spcBef>
                <a:spcPts val="600"/>
              </a:spcBef>
              <a:spcAft>
                <a:spcPts val="0"/>
              </a:spcAft>
              <a:buClr>
                <a:schemeClr val="accent1"/>
              </a:buClr>
              <a:buSzPct val="76000"/>
              <a:defRPr/>
            </a:pPr>
            <a:r>
              <a:rPr lang="ru-RU"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Игрушки, обладающие свойствами объекта-посредника.</a:t>
            </a:r>
            <a:br>
              <a:rPr lang="ru-RU"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br>
            <a:endParaRPr lang="ru-RU"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endParaRPr>
          </a:p>
        </p:txBody>
      </p:sp>
      <p:sp>
        <p:nvSpPr>
          <p:cNvPr id="3" name="Текст 2"/>
          <p:cNvSpPr>
            <a:spLocks noGrp="1"/>
          </p:cNvSpPr>
          <p:nvPr>
            <p:ph type="body" idx="1"/>
          </p:nvPr>
        </p:nvSpPr>
        <p:spPr>
          <a:xfrm>
            <a:off x="316024" y="739144"/>
            <a:ext cx="8258175" cy="828675"/>
          </a:xfrm>
        </p:spPr>
        <p:txBody>
          <a:bodyPr/>
          <a:lstStyle/>
          <a:p>
            <a:pPr algn="ctr" eaLnBrk="1" fontAlgn="auto" hangingPunct="1">
              <a:spcAft>
                <a:spcPts val="0"/>
              </a:spcAft>
              <a:buFont typeface="Wingdings 3"/>
              <a:buNone/>
              <a:defRPr/>
            </a:pPr>
            <a:r>
              <a:rPr lang="ru-RU" sz="1400" i="1" dirty="0">
                <a:solidFill>
                  <a:schemeClr val="accent2">
                    <a:lumMod val="75000"/>
                  </a:schemeClr>
                </a:solidFill>
                <a:latin typeface="Tahoma" pitchFamily="34" charset="0"/>
              </a:rPr>
              <a:t>Игрушки для овладения социальными ролями, инструмент для социализации, для отработки и упражнения в различных навыках.</a:t>
            </a:r>
          </a:p>
        </p:txBody>
      </p:sp>
      <p:sp>
        <p:nvSpPr>
          <p:cNvPr id="6" name="Содержимое 5"/>
          <p:cNvSpPr>
            <a:spLocks noGrp="1"/>
          </p:cNvSpPr>
          <p:nvPr>
            <p:ph sz="quarter" idx="4"/>
          </p:nvPr>
        </p:nvSpPr>
        <p:spPr>
          <a:xfrm>
            <a:off x="4671462" y="1700808"/>
            <a:ext cx="4210050" cy="4250531"/>
          </a:xfrm>
          <a:ln>
            <a:solidFill>
              <a:schemeClr val="accent1"/>
            </a:solidFill>
          </a:ln>
        </p:spPr>
        <p:txBody>
          <a:bodyPr>
            <a:normAutofit/>
          </a:bodyPr>
          <a:lstStyle/>
          <a:p>
            <a:pPr marL="274320" indent="-274320" eaLnBrk="1" fontAlgn="auto" hangingPunct="1">
              <a:lnSpc>
                <a:spcPct val="90000"/>
              </a:lnSpc>
              <a:spcAft>
                <a:spcPts val="0"/>
              </a:spcAft>
              <a:buFont typeface="Wingdings" pitchFamily="2" charset="2"/>
              <a:buChar char="Ø"/>
              <a:defRPr/>
            </a:pPr>
            <a:r>
              <a:rPr lang="ru-RU" sz="1400" dirty="0">
                <a:solidFill>
                  <a:schemeClr val="accent2">
                    <a:lumMod val="75000"/>
                  </a:schemeClr>
                </a:solidFill>
                <a:latin typeface="Tahoma" pitchFamily="34" charset="0"/>
              </a:rPr>
              <a:t>Различного рода конструкторы.</a:t>
            </a:r>
          </a:p>
          <a:p>
            <a:pPr marL="274320" lvl="1" indent="-274320" eaLnBrk="1" fontAlgn="auto" hangingPunct="1">
              <a:spcBef>
                <a:spcPts val="600"/>
              </a:spcBef>
              <a:spcAft>
                <a:spcPts val="0"/>
              </a:spcAft>
              <a:buClr>
                <a:schemeClr val="accent1"/>
              </a:buClr>
              <a:buFont typeface="Wingdings" pitchFamily="2" charset="2"/>
              <a:buChar char="Ø"/>
              <a:defRPr/>
            </a:pPr>
            <a:r>
              <a:rPr lang="ru-RU" sz="1400" dirty="0">
                <a:solidFill>
                  <a:schemeClr val="accent2">
                    <a:lumMod val="75000"/>
                  </a:schemeClr>
                </a:solidFill>
                <a:latin typeface="Tahoma" pitchFamily="34" charset="0"/>
              </a:rPr>
              <a:t>Их цель: развитие внимания, пространственного мышления, моторики рук. </a:t>
            </a:r>
          </a:p>
          <a:p>
            <a:pPr marL="274320" lvl="1" indent="-274320" eaLnBrk="1" fontAlgn="auto" hangingPunct="1">
              <a:spcBef>
                <a:spcPts val="600"/>
              </a:spcBef>
              <a:spcAft>
                <a:spcPts val="0"/>
              </a:spcAft>
              <a:buClr>
                <a:schemeClr val="accent1"/>
              </a:buClr>
              <a:buFont typeface="Wingdings" pitchFamily="2" charset="2"/>
              <a:buChar char="Ø"/>
              <a:defRPr/>
            </a:pPr>
            <a:endParaRPr lang="ru-RU" sz="1400" dirty="0">
              <a:solidFill>
                <a:schemeClr val="accent2">
                  <a:lumMod val="75000"/>
                </a:schemeClr>
              </a:solidFill>
              <a:latin typeface="Tahoma" pitchFamily="34" charset="0"/>
            </a:endParaRPr>
          </a:p>
          <a:p>
            <a:pPr marL="274320" lvl="1" indent="-274320" eaLnBrk="1" fontAlgn="auto" hangingPunct="1">
              <a:spcBef>
                <a:spcPts val="600"/>
              </a:spcBef>
              <a:spcAft>
                <a:spcPts val="0"/>
              </a:spcAft>
              <a:buClr>
                <a:schemeClr val="accent1"/>
              </a:buClr>
              <a:buFont typeface="Wingdings" pitchFamily="2" charset="2"/>
              <a:buChar char="Ø"/>
              <a:defRPr/>
            </a:pPr>
            <a:r>
              <a:rPr lang="ru-RU" sz="1400" dirty="0">
                <a:solidFill>
                  <a:schemeClr val="accent2">
                    <a:lumMod val="75000"/>
                  </a:schemeClr>
                </a:solidFill>
                <a:latin typeface="Tahoma" pitchFamily="34" charset="0"/>
              </a:rPr>
              <a:t>С их помощью дети также имитируют сюжеты из социальной жизни (например, с помощью конструктора «Лего»). </a:t>
            </a:r>
          </a:p>
          <a:p>
            <a:pPr marL="273050" lvl="1" indent="1588" eaLnBrk="1" fontAlgn="auto" hangingPunct="1">
              <a:spcAft>
                <a:spcPts val="0"/>
              </a:spcAft>
              <a:buClr>
                <a:schemeClr val="accent3"/>
              </a:buClr>
              <a:buFont typeface="Wingdings" pitchFamily="2" charset="2"/>
              <a:buChar char="Ø"/>
              <a:defRPr/>
            </a:pPr>
            <a:endParaRPr lang="ru-RU" sz="1900" b="1" dirty="0">
              <a:solidFill>
                <a:schemeClr val="accent2">
                  <a:lumMod val="75000"/>
                </a:schemeClr>
              </a:solidFill>
              <a:latin typeface="Tahoma" pitchFamily="34" charset="0"/>
            </a:endParaRPr>
          </a:p>
        </p:txBody>
      </p:sp>
      <p:pic>
        <p:nvPicPr>
          <p:cNvPr id="3074" name="Picture 2" descr="C:\Documents and Settings\user\Мои документы\Мои рисунки\картинки дети\soilders.jpg"/>
          <p:cNvPicPr>
            <a:picLocks noChangeAspect="1" noChangeArrowheads="1"/>
          </p:cNvPicPr>
          <p:nvPr/>
        </p:nvPicPr>
        <p:blipFill>
          <a:blip r:embed="rId4" cstate="print"/>
          <a:srcRect/>
          <a:stretch>
            <a:fillRect/>
          </a:stretch>
        </p:blipFill>
        <p:spPr bwMode="auto">
          <a:xfrm>
            <a:off x="2016974" y="1879593"/>
            <a:ext cx="973207" cy="955672"/>
          </a:xfrm>
          <a:prstGeom prst="flowChartConnector">
            <a:avLst/>
          </a:prstGeom>
          <a:noFill/>
          <a:ln>
            <a:solidFill>
              <a:schemeClr val="accent1"/>
            </a:solidFill>
          </a:ln>
        </p:spPr>
      </p:pic>
      <p:pic>
        <p:nvPicPr>
          <p:cNvPr id="9" name="Picture 5" descr="C:\Documents and Settings\user\Мои документы\Мои рисунки\картинки дети\e367021bb0be26e215f49a318f3ad79e762700_popup2.jpg"/>
          <p:cNvPicPr>
            <a:picLocks noChangeAspect="1" noChangeArrowheads="1"/>
          </p:cNvPicPr>
          <p:nvPr/>
        </p:nvPicPr>
        <p:blipFill>
          <a:blip r:embed="rId5" cstate="screen">
            <a:lum contrast="20000"/>
            <a:extLst>
              <a:ext uri="{28A0092B-C50C-407E-A947-70E740481C1C}">
                <a14:useLocalDpi xmlns:a14="http://schemas.microsoft.com/office/drawing/2010/main"/>
              </a:ext>
            </a:extLst>
          </a:blip>
          <a:srcRect/>
          <a:stretch>
            <a:fillRect/>
          </a:stretch>
        </p:blipFill>
        <p:spPr bwMode="auto">
          <a:xfrm>
            <a:off x="457200" y="4631494"/>
            <a:ext cx="1088632" cy="10886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5" name="Picture 3" descr="C:\Documents and Settings\user\Мои документы\Мои рисунки\картинки дети\7bc99dce6ee32ca9e9a3204edb26530d754600_popup.jpg"/>
          <p:cNvPicPr>
            <a:picLocks noChangeAspect="1" noChangeArrowheads="1"/>
          </p:cNvPicPr>
          <p:nvPr/>
        </p:nvPicPr>
        <p:blipFill>
          <a:blip r:embed="rId6" cstate="screen">
            <a:lum contrast="20000"/>
            <a:extLst>
              <a:ext uri="{28A0092B-C50C-407E-A947-70E740481C1C}">
                <a14:useLocalDpi xmlns:a14="http://schemas.microsoft.com/office/drawing/2010/main"/>
              </a:ext>
            </a:extLst>
          </a:blip>
          <a:srcRect/>
          <a:stretch>
            <a:fillRect/>
          </a:stretch>
        </p:blipFill>
        <p:spPr bwMode="auto">
          <a:xfrm>
            <a:off x="3176450" y="4626942"/>
            <a:ext cx="1071550" cy="1071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8" name="Picture 6" descr="C:\Documents and Settings\user\Мои документы\Мои рисунки\картинки дети\3daeade12c3c365e609c084c74aa046a767800_popup4.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551701">
            <a:off x="3268879" y="2043151"/>
            <a:ext cx="1157153" cy="771435"/>
          </a:xfrm>
          <a:prstGeom prst="flowChartConnector">
            <a:avLst/>
          </a:prstGeom>
          <a:noFill/>
          <a:ln>
            <a:solidFill>
              <a:schemeClr val="accent1"/>
            </a:solidFill>
          </a:ln>
        </p:spPr>
      </p:pic>
      <p:pic>
        <p:nvPicPr>
          <p:cNvPr id="3079" name="Picture 7" descr="C:\Documents and Settings\user\Мои документы\Мои рисунки\картинки дети\84ae31e47561fdbf327b302453d13795767800_popup2.jpg"/>
          <p:cNvPicPr>
            <a:picLocks noChangeAspect="1" noChangeArrowheads="1"/>
          </p:cNvPicPr>
          <p:nvPr/>
        </p:nvPicPr>
        <p:blipFill>
          <a:blip r:embed="rId8" cstate="screen">
            <a:lum contrast="20000"/>
            <a:extLst>
              <a:ext uri="{28A0092B-C50C-407E-A947-70E740481C1C}">
                <a14:useLocalDpi xmlns:a14="http://schemas.microsoft.com/office/drawing/2010/main"/>
              </a:ext>
            </a:extLst>
          </a:blip>
          <a:srcRect/>
          <a:stretch>
            <a:fillRect/>
          </a:stretch>
        </p:blipFill>
        <p:spPr bwMode="auto">
          <a:xfrm>
            <a:off x="1760147" y="4635444"/>
            <a:ext cx="1071570" cy="10715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 name="Picture 15" descr="image17"/>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215338" y="2857496"/>
            <a:ext cx="428628" cy="6720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Picture 16" descr="image10"/>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429652" y="2428868"/>
            <a:ext cx="464111" cy="3571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 name="Picture 20" descr="image4"/>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001024" y="2143116"/>
            <a:ext cx="358843" cy="3673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4" name="Picture 12" descr="C:\Documents and Settings\user\Мои документы\Мои рисунки\картинки дети\74bf0eb35dc217bd4ac79e0f1664f284775705_popup.jpg"/>
          <p:cNvPicPr>
            <a:picLocks noChangeAspect="1" noChangeArrowheads="1"/>
          </p:cNvPicPr>
          <p:nvPr/>
        </p:nvPicPr>
        <p:blipFill>
          <a:blip r:embed="rId12" cstate="screen">
            <a:lum contrast="20000"/>
            <a:extLst>
              <a:ext uri="{28A0092B-C50C-407E-A947-70E740481C1C}">
                <a14:useLocalDpi xmlns:a14="http://schemas.microsoft.com/office/drawing/2010/main"/>
              </a:ext>
            </a:extLst>
          </a:blip>
          <a:srcRect/>
          <a:stretch>
            <a:fillRect/>
          </a:stretch>
        </p:blipFill>
        <p:spPr bwMode="auto">
          <a:xfrm>
            <a:off x="7561768" y="4705702"/>
            <a:ext cx="1143009" cy="1014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5" name="Picture 13" descr="C:\Documents and Settings\user\Мои документы\Мои рисунки\картинки дети\constr1.jpg"/>
          <p:cNvPicPr>
            <a:picLocks noChangeAspect="1" noChangeArrowheads="1"/>
          </p:cNvPicPr>
          <p:nvPr/>
        </p:nvPicPr>
        <p:blipFill>
          <a:blip r:embed="rId13" cstate="screen">
            <a:lum contrast="20000"/>
            <a:extLst>
              <a:ext uri="{28A0092B-C50C-407E-A947-70E740481C1C}">
                <a14:useLocalDpi xmlns:a14="http://schemas.microsoft.com/office/drawing/2010/main"/>
              </a:ext>
            </a:extLst>
          </a:blip>
          <a:srcRect/>
          <a:stretch>
            <a:fillRect/>
          </a:stretch>
        </p:blipFill>
        <p:spPr bwMode="auto">
          <a:xfrm>
            <a:off x="6000760" y="3769686"/>
            <a:ext cx="1561008" cy="857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5" name="Picture 8" descr="3_5V2"/>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4878617" y="4566016"/>
            <a:ext cx="995054" cy="11541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0"/>
            <a:ext cx="4040188" cy="1500173"/>
          </a:xfrm>
        </p:spPr>
        <p:txBody>
          <a:bodyPr/>
          <a:lstStyle/>
          <a:p>
            <a:pPr eaLnBrk="1" fontAlgn="auto" hangingPunct="1">
              <a:spcAft>
                <a:spcPts val="0"/>
              </a:spcAft>
              <a:buFont typeface="Wingdings 3"/>
              <a:buNone/>
              <a:defRPr/>
            </a:pPr>
            <a:endParaRPr lang="ru-RU" sz="1200" i="1" dirty="0"/>
          </a:p>
          <a:p>
            <a:pPr eaLnBrk="1" fontAlgn="auto" hangingPunct="1">
              <a:spcAft>
                <a:spcPts val="0"/>
              </a:spcAft>
              <a:buFont typeface="Wingdings 3"/>
              <a:buNone/>
              <a:defRPr/>
            </a:pPr>
            <a:endParaRPr lang="ru-RU" sz="1200" i="1" dirty="0"/>
          </a:p>
          <a:p>
            <a:pPr eaLnBrk="1" fontAlgn="auto" hangingPunct="1">
              <a:spcAft>
                <a:spcPts val="0"/>
              </a:spcAft>
              <a:buFont typeface="Wingdings 3"/>
              <a:buNone/>
              <a:defRPr/>
            </a:pPr>
            <a:endParaRPr lang="ru-RU" sz="1200" i="1" dirty="0"/>
          </a:p>
          <a:p>
            <a:pPr eaLnBrk="1" fontAlgn="auto" hangingPunct="1">
              <a:spcAft>
                <a:spcPts val="0"/>
              </a:spcAft>
              <a:buFont typeface="Wingdings 3"/>
              <a:buNone/>
              <a:defRPr/>
            </a:pPr>
            <a:endParaRPr lang="ru-RU" sz="1200" i="1" dirty="0"/>
          </a:p>
          <a:p>
            <a:pPr eaLnBrk="1" fontAlgn="auto" hangingPunct="1">
              <a:spcAft>
                <a:spcPts val="0"/>
              </a:spcAft>
              <a:buFont typeface="Wingdings 3"/>
              <a:buNone/>
              <a:defRPr/>
            </a:pPr>
            <a:endParaRPr lang="ru-RU" sz="1200" i="1" dirty="0"/>
          </a:p>
          <a:p>
            <a:pPr eaLnBrk="1" fontAlgn="auto" hangingPunct="1">
              <a:spcAft>
                <a:spcPts val="0"/>
              </a:spcAft>
              <a:buFont typeface="Wingdings 3"/>
              <a:buNone/>
              <a:defRPr/>
            </a:pPr>
            <a:endParaRPr lang="ru-RU" sz="1200" i="1" dirty="0"/>
          </a:p>
          <a:p>
            <a:pPr algn="ctr" eaLnBrk="1" fontAlgn="auto" hangingPunct="1">
              <a:spcAft>
                <a:spcPts val="0"/>
              </a:spcAft>
              <a:buFont typeface="Wingdings 3"/>
              <a:buNone/>
              <a:defRPr/>
            </a:pPr>
            <a:endParaRPr lang="ru-RU" sz="1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eaLnBrk="1" fontAlgn="auto" hangingPunct="1">
              <a:spcAft>
                <a:spcPts val="0"/>
              </a:spcAft>
              <a:buFont typeface="Wingdings 3"/>
              <a:buNone/>
              <a:defRPr/>
            </a:pPr>
            <a:endParaRPr lang="ru-RU" sz="1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eaLnBrk="1" fontAlgn="auto" hangingPunct="1">
              <a:spcAft>
                <a:spcPts val="0"/>
              </a:spcAft>
              <a:buFont typeface="Wingdings 3"/>
              <a:buNone/>
              <a:defRPr/>
            </a:pPr>
            <a:endParaRPr lang="ru-RU" sz="1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eaLnBrk="1" fontAlgn="auto" hangingPunct="1">
              <a:spcAft>
                <a:spcPts val="0"/>
              </a:spcAft>
              <a:buFont typeface="Wingdings 3"/>
              <a:buNone/>
              <a:defRPr/>
            </a:pPr>
            <a:endParaRPr lang="ru-RU" sz="1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eaLnBrk="1" fontAlgn="auto" hangingPunct="1">
              <a:spcAft>
                <a:spcPts val="0"/>
              </a:spcAft>
              <a:buFont typeface="Wingdings 3"/>
              <a:buNone/>
              <a:defRPr/>
            </a:pPr>
            <a:endParaRPr lang="ru-RU" sz="1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eaLnBrk="1" fontAlgn="auto" hangingPunct="1">
              <a:spcAft>
                <a:spcPts val="0"/>
              </a:spcAft>
              <a:buFont typeface="Wingdings 3"/>
              <a:buNone/>
              <a:defRPr/>
            </a:pPr>
            <a:r>
              <a:rPr lang="ru-RU" sz="16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Агрессивные игрушки для канализации агрессии, освоения социальных норм обращения с агрессией.</a:t>
            </a:r>
          </a:p>
          <a:p>
            <a:pPr eaLnBrk="1" fontAlgn="auto" hangingPunct="1">
              <a:spcAft>
                <a:spcPts val="0"/>
              </a:spcAft>
              <a:buFont typeface="Wingdings 3"/>
              <a:buNone/>
              <a:defRPr/>
            </a:pPr>
            <a:endParaRPr lang="ru-RU" dirty="0"/>
          </a:p>
        </p:txBody>
      </p:sp>
      <p:sp>
        <p:nvSpPr>
          <p:cNvPr id="4" name="Текст 3"/>
          <p:cNvSpPr>
            <a:spLocks noGrp="1"/>
          </p:cNvSpPr>
          <p:nvPr>
            <p:ph type="body" sz="half" idx="3"/>
          </p:nvPr>
        </p:nvSpPr>
        <p:spPr>
          <a:xfrm>
            <a:off x="4648200" y="142852"/>
            <a:ext cx="4041775" cy="928694"/>
          </a:xfrm>
        </p:spPr>
        <p:txBody>
          <a:bodyPr>
            <a:normAutofit/>
          </a:bodyPr>
          <a:lstStyle/>
          <a:p>
            <a:pPr algn="ctr" eaLnBrk="1" fontAlgn="auto" hangingPunct="1">
              <a:spcAft>
                <a:spcPts val="0"/>
              </a:spcAft>
              <a:buFont typeface="Wingdings 3"/>
              <a:buNone/>
              <a:defRPr/>
            </a:pPr>
            <a:r>
              <a:rPr lang="ru-RU" sz="16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Агрессивные игрушки для символизации негативных чувств.</a:t>
            </a:r>
          </a:p>
          <a:p>
            <a:pPr eaLnBrk="1" fontAlgn="auto" hangingPunct="1">
              <a:spcAft>
                <a:spcPts val="0"/>
              </a:spcAft>
              <a:buFont typeface="Wingdings 3"/>
              <a:buNone/>
              <a:defRPr/>
            </a:pPr>
            <a:endParaRPr lang="ru-RU" dirty="0"/>
          </a:p>
        </p:txBody>
      </p:sp>
      <p:sp>
        <p:nvSpPr>
          <p:cNvPr id="5" name="Содержимое 4"/>
          <p:cNvSpPr>
            <a:spLocks noGrp="1"/>
          </p:cNvSpPr>
          <p:nvPr>
            <p:ph sz="quarter" idx="2"/>
          </p:nvPr>
        </p:nvSpPr>
        <p:spPr>
          <a:xfrm>
            <a:off x="457200" y="1285875"/>
            <a:ext cx="4038600" cy="4886325"/>
          </a:xfrm>
          <a:ln>
            <a:solidFill>
              <a:schemeClr val="accent1"/>
            </a:solidFill>
          </a:ln>
        </p:spPr>
        <p:txBody>
          <a:bodyPr>
            <a:normAutofit/>
          </a:bodyPr>
          <a:lstStyle/>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endParaRPr lang="ru-RU" sz="1400" b="1"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r>
              <a:rPr lang="ru-RU" sz="1400" dirty="0">
                <a:solidFill>
                  <a:schemeClr val="accent2">
                    <a:lumMod val="75000"/>
                  </a:schemeClr>
                </a:solidFill>
                <a:latin typeface="Tahoma" pitchFamily="34" charset="0"/>
              </a:rPr>
              <a:t>Игрушки-страшилки (их функция - справляться со своим страхом).</a:t>
            </a:r>
          </a:p>
          <a:p>
            <a:pPr marL="274320" indent="-274320" eaLnBrk="1" fontAlgn="auto" hangingPunct="1">
              <a:spcAft>
                <a:spcPts val="0"/>
              </a:spcAft>
              <a:buFont typeface="Wingdings" pitchFamily="2" charset="2"/>
              <a:buChar char="Ø"/>
              <a:defRPr/>
            </a:pPr>
            <a:r>
              <a:rPr lang="ru-RU" sz="1400" dirty="0">
                <a:solidFill>
                  <a:schemeClr val="accent2">
                    <a:lumMod val="75000"/>
                  </a:schemeClr>
                </a:solidFill>
                <a:latin typeface="Tahoma" pitchFamily="34" charset="0"/>
              </a:rPr>
              <a:t>Игрушечное оружие и доспехи. </a:t>
            </a:r>
          </a:p>
          <a:p>
            <a:pPr marL="274320" indent="-274320" eaLnBrk="1" fontAlgn="auto" hangingPunct="1">
              <a:spcAft>
                <a:spcPts val="0"/>
              </a:spcAft>
              <a:buFont typeface="Wingdings" pitchFamily="2" charset="2"/>
              <a:buChar char="Ø"/>
              <a:defRPr/>
            </a:pPr>
            <a:r>
              <a:rPr lang="ru-RU" sz="1400" dirty="0">
                <a:solidFill>
                  <a:schemeClr val="accent2">
                    <a:lumMod val="75000"/>
                  </a:schemeClr>
                </a:solidFill>
                <a:latin typeface="Tahoma" pitchFamily="34" charset="0"/>
              </a:rPr>
              <a:t>Негативные персонажи (как модель силы). </a:t>
            </a:r>
          </a:p>
          <a:p>
            <a:pPr marL="274320" indent="-274320" eaLnBrk="1" fontAlgn="auto" hangingPunct="1">
              <a:spcAft>
                <a:spcPts val="0"/>
              </a:spcAft>
              <a:buFont typeface="Wingdings 3"/>
              <a:buChar char=""/>
              <a:defRPr/>
            </a:pPr>
            <a:endParaRPr lang="ru-RU" dirty="0"/>
          </a:p>
        </p:txBody>
      </p:sp>
      <p:sp>
        <p:nvSpPr>
          <p:cNvPr id="6" name="Содержимое 5"/>
          <p:cNvSpPr>
            <a:spLocks noGrp="1"/>
          </p:cNvSpPr>
          <p:nvPr>
            <p:ph sz="quarter" idx="4"/>
          </p:nvPr>
        </p:nvSpPr>
        <p:spPr>
          <a:xfrm>
            <a:off x="4643438" y="620713"/>
            <a:ext cx="4249737" cy="5976937"/>
          </a:xfrm>
          <a:ln>
            <a:solidFill>
              <a:schemeClr val="accent1"/>
            </a:solidFill>
          </a:ln>
        </p:spPr>
        <p:txBody>
          <a:bodyPr>
            <a:normAutofit/>
          </a:bodyPr>
          <a:lstStyle/>
          <a:p>
            <a:pPr eaLnBrk="1" hangingPunct="1">
              <a:buFont typeface="Wingdings" pitchFamily="2" charset="2"/>
              <a:buChar char="Ø"/>
            </a:pPr>
            <a:endParaRPr lang="ru-RU" sz="1400">
              <a:solidFill>
                <a:srgbClr val="3668C4"/>
              </a:solidFill>
              <a:latin typeface="Tahoma" pitchFamily="34" charset="0"/>
            </a:endParaRPr>
          </a:p>
          <a:p>
            <a:pPr eaLnBrk="1" hangingPunct="1">
              <a:buFont typeface="Wingdings" pitchFamily="2" charset="2"/>
              <a:buChar char="Ø"/>
            </a:pPr>
            <a:r>
              <a:rPr lang="ru-RU" sz="1400">
                <a:solidFill>
                  <a:srgbClr val="3668C4"/>
                </a:solidFill>
                <a:latin typeface="Tahoma" pitchFamily="34" charset="0"/>
              </a:rPr>
              <a:t>В игре с этой игрушкой можно выражать агрессию, как с помощью игрушки на кого-то, так и на саму игрушку без страха наказания, ведь она же плохая, злая и опасная, и все-таки не ответит тем же. </a:t>
            </a:r>
          </a:p>
          <a:p>
            <a:pPr eaLnBrk="1" hangingPunct="1">
              <a:buFont typeface="Wingdings" pitchFamily="2" charset="2"/>
              <a:buChar char="Ø"/>
            </a:pPr>
            <a:r>
              <a:rPr lang="ru-RU" sz="1400">
                <a:solidFill>
                  <a:srgbClr val="3668C4"/>
                </a:solidFill>
                <a:latin typeface="Tahoma" pitchFamily="34" charset="0"/>
              </a:rPr>
              <a:t>Это зубастый волк, крокодил, Баба-Яга… </a:t>
            </a:r>
          </a:p>
          <a:p>
            <a:pPr eaLnBrk="1" hangingPunct="1">
              <a:buFont typeface="Wingdings" pitchFamily="2" charset="2"/>
              <a:buChar char="Ø"/>
            </a:pPr>
            <a:r>
              <a:rPr lang="ru-RU" sz="1400">
                <a:solidFill>
                  <a:srgbClr val="3668C4"/>
                </a:solidFill>
                <a:latin typeface="Tahoma" pitchFamily="34" charset="0"/>
              </a:rPr>
              <a:t>Особенность агрессивной игрушки в том, что она должна выражать агрессию однозначно и быть предназначенной для нападения. </a:t>
            </a:r>
          </a:p>
          <a:p>
            <a:pPr eaLnBrk="1" hangingPunct="1"/>
            <a:r>
              <a:rPr lang="ru-RU" sz="1400">
                <a:solidFill>
                  <a:srgbClr val="0000CC"/>
                </a:solidFill>
              </a:rPr>
              <a:t>Вот только «злобное чудище» должно быть условным, без реалистичных  подробностей – их малыш домыслит сам, и дорисует в воображении ровно то, что его психика сможет выдержать без проблем.</a:t>
            </a:r>
          </a:p>
        </p:txBody>
      </p:sp>
      <p:pic>
        <p:nvPicPr>
          <p:cNvPr id="8" name="Picture 9" descr="kop_002"/>
          <p:cNvPicPr>
            <a:picLocks noChangeAspect="1" noChangeArrowheads="1"/>
          </p:cNvPicPr>
          <p:nvPr/>
        </p:nvPicPr>
        <p:blipFill>
          <a:blip r:embed="rId3" cstate="print">
            <a:lum contrast="20000"/>
          </a:blip>
          <a:srcRect/>
          <a:stretch>
            <a:fillRect/>
          </a:stretch>
        </p:blipFill>
        <p:spPr bwMode="auto">
          <a:xfrm rot="418502">
            <a:off x="7715820" y="4429185"/>
            <a:ext cx="1133419" cy="1433864"/>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4" name="Picture 16" descr="eaa6e7489df8"/>
          <p:cNvPicPr>
            <a:picLocks noChangeAspect="1" noChangeArrowheads="1"/>
          </p:cNvPicPr>
          <p:nvPr/>
        </p:nvPicPr>
        <p:blipFill>
          <a:blip r:embed="rId4" cstate="print">
            <a:lum contrast="20000"/>
          </a:blip>
          <a:srcRect/>
          <a:stretch>
            <a:fillRect/>
          </a:stretch>
        </p:blipFill>
        <p:spPr bwMode="auto">
          <a:xfrm>
            <a:off x="2634549" y="1243468"/>
            <a:ext cx="1770634" cy="1416638"/>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5" name="Picture 19" descr="10418"/>
          <p:cNvPicPr>
            <a:picLocks noChangeAspect="1" noChangeArrowheads="1"/>
          </p:cNvPicPr>
          <p:nvPr/>
        </p:nvPicPr>
        <p:blipFill>
          <a:blip r:embed="rId5" cstate="print">
            <a:lum contrast="20000"/>
          </a:blip>
          <a:srcRect/>
          <a:stretch>
            <a:fillRect/>
          </a:stretch>
        </p:blipFill>
        <p:spPr bwMode="auto">
          <a:xfrm>
            <a:off x="543503" y="1240567"/>
            <a:ext cx="1815091" cy="1396510"/>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6" name="Picture 7" descr="218864"/>
          <p:cNvPicPr>
            <a:picLocks noChangeAspect="1" noChangeArrowheads="1"/>
          </p:cNvPicPr>
          <p:nvPr/>
        </p:nvPicPr>
        <p:blipFill>
          <a:blip r:embed="rId6" cstate="print">
            <a:lum contrast="20000"/>
          </a:blip>
          <a:srcRect/>
          <a:stretch>
            <a:fillRect/>
          </a:stretch>
        </p:blipFill>
        <p:spPr bwMode="auto">
          <a:xfrm>
            <a:off x="1392480" y="3896656"/>
            <a:ext cx="1422928" cy="1422689"/>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7" name="Picture 15" descr="55482_"/>
          <p:cNvPicPr>
            <a:picLocks noChangeAspect="1" noChangeArrowheads="1"/>
          </p:cNvPicPr>
          <p:nvPr/>
        </p:nvPicPr>
        <p:blipFill>
          <a:blip r:embed="rId7" cstate="screen">
            <a:lum contrast="20000"/>
            <a:extLst>
              <a:ext uri="{28A0092B-C50C-407E-A947-70E740481C1C}">
                <a14:useLocalDpi xmlns:a14="http://schemas.microsoft.com/office/drawing/2010/main"/>
              </a:ext>
            </a:extLst>
          </a:blip>
          <a:srcRect/>
          <a:stretch>
            <a:fillRect/>
          </a:stretch>
        </p:blipFill>
        <p:spPr bwMode="auto">
          <a:xfrm>
            <a:off x="2894327" y="5109628"/>
            <a:ext cx="1629757" cy="1423548"/>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3" name="Picture 14" descr="55490_"/>
          <p:cNvPicPr>
            <a:picLocks noChangeAspect="1" noChangeArrowheads="1"/>
          </p:cNvPicPr>
          <p:nvPr/>
        </p:nvPicPr>
        <p:blipFill>
          <a:blip r:embed="rId8" cstate="screen">
            <a:lum contrast="20000"/>
            <a:extLst>
              <a:ext uri="{28A0092B-C50C-407E-A947-70E740481C1C}">
                <a14:useLocalDpi xmlns:a14="http://schemas.microsoft.com/office/drawing/2010/main"/>
              </a:ext>
            </a:extLst>
          </a:blip>
          <a:srcRect/>
          <a:stretch>
            <a:fillRect/>
          </a:stretch>
        </p:blipFill>
        <p:spPr bwMode="auto">
          <a:xfrm>
            <a:off x="521405" y="4894364"/>
            <a:ext cx="956324" cy="1458667"/>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31757" name="Picture 13" descr="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787900" y="4365625"/>
            <a:ext cx="2809875" cy="1755775"/>
          </a:xfrm>
          <a:prstGeom prst="rect">
            <a:avLst/>
          </a:prstGeom>
          <a:noFill/>
        </p:spPr>
      </p:pic>
    </p:spTree>
  </p:cSld>
  <p:clrMapOvr>
    <a:masterClrMapping/>
  </p:clrMapOvr>
  <p:transition spd="slow">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42853"/>
            <a:ext cx="4040188" cy="1000132"/>
          </a:xfrm>
        </p:spPr>
        <p:txBody>
          <a:bodyPr/>
          <a:lstStyle/>
          <a:p>
            <a:pPr algn="ctr" eaLnBrk="1" fontAlgn="auto" hangingPunct="1">
              <a:spcAft>
                <a:spcPts val="0"/>
              </a:spcAft>
              <a:buFont typeface="Wingdings 3"/>
              <a:buNone/>
              <a:defRPr/>
            </a:pPr>
            <a:r>
              <a:rPr lang="ru-RU" sz="20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Игрушки – однодневки</a:t>
            </a:r>
          </a:p>
          <a:p>
            <a:pPr algn="ctr" eaLnBrk="1" fontAlgn="auto" hangingPunct="1">
              <a:spcAft>
                <a:spcPts val="0"/>
              </a:spcAft>
              <a:buFont typeface="Wingdings 3"/>
              <a:buNone/>
              <a:defRPr/>
            </a:pPr>
            <a:endParaRPr lang="ru-RU" dirty="0"/>
          </a:p>
        </p:txBody>
      </p:sp>
      <p:sp>
        <p:nvSpPr>
          <p:cNvPr id="4" name="Текст 3"/>
          <p:cNvSpPr>
            <a:spLocks noGrp="1"/>
          </p:cNvSpPr>
          <p:nvPr>
            <p:ph type="body" sz="half" idx="3"/>
          </p:nvPr>
        </p:nvSpPr>
        <p:spPr>
          <a:xfrm>
            <a:off x="4648200" y="142852"/>
            <a:ext cx="4041775" cy="1214446"/>
          </a:xfrm>
        </p:spPr>
        <p:txBody>
          <a:bodyPr>
            <a:normAutofit/>
          </a:bodyPr>
          <a:lstStyle/>
          <a:p>
            <a:pPr algn="ctr" eaLnBrk="1" fontAlgn="auto" hangingPunct="1">
              <a:spcAft>
                <a:spcPts val="0"/>
              </a:spcAft>
              <a:buFont typeface="Wingdings 3"/>
              <a:buNone/>
              <a:defRPr/>
            </a:pPr>
            <a:r>
              <a:rPr lang="ru-RU" sz="20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Игрушки для коллекционирования </a:t>
            </a:r>
          </a:p>
          <a:p>
            <a:pPr eaLnBrk="1" fontAlgn="auto" hangingPunct="1">
              <a:spcAft>
                <a:spcPts val="0"/>
              </a:spcAft>
              <a:buFont typeface="Wingdings 3"/>
              <a:buNone/>
              <a:defRPr/>
            </a:pPr>
            <a:endParaRPr lang="ru-RU" dirty="0"/>
          </a:p>
        </p:txBody>
      </p:sp>
      <p:sp>
        <p:nvSpPr>
          <p:cNvPr id="5" name="Содержимое 4"/>
          <p:cNvSpPr>
            <a:spLocks noGrp="1"/>
          </p:cNvSpPr>
          <p:nvPr>
            <p:ph sz="quarter" idx="2"/>
          </p:nvPr>
        </p:nvSpPr>
        <p:spPr>
          <a:xfrm>
            <a:off x="457200" y="1285875"/>
            <a:ext cx="4038600" cy="4886325"/>
          </a:xfrm>
          <a:ln>
            <a:solidFill>
              <a:schemeClr val="accent1"/>
            </a:solidFill>
          </a:ln>
        </p:spPr>
        <p:txBody>
          <a:bodyPr>
            <a:normAutofit fontScale="70000" lnSpcReduction="20000"/>
          </a:bodyPr>
          <a:lstStyle/>
          <a:p>
            <a:pPr marL="274320" indent="-274320" eaLnBrk="1" fontAlgn="auto" hangingPunct="1">
              <a:spcAft>
                <a:spcPts val="0"/>
              </a:spcAft>
              <a:buFont typeface="Wingdings 3"/>
              <a:buChar char=""/>
              <a:defRPr/>
            </a:pPr>
            <a:endParaRPr lang="ru-RU" sz="2400" dirty="0">
              <a:solidFill>
                <a:srgbClr val="CC3300"/>
              </a:solidFill>
            </a:endParaRPr>
          </a:p>
          <a:p>
            <a:pPr marL="274320" indent="-274320" eaLnBrk="1" fontAlgn="auto" hangingPunct="1">
              <a:spcAft>
                <a:spcPts val="0"/>
              </a:spcAft>
              <a:buFont typeface="Wingdings 3"/>
              <a:buChar char=""/>
              <a:defRPr/>
            </a:pPr>
            <a:endParaRPr lang="ru-RU" sz="2800" dirty="0"/>
          </a:p>
          <a:p>
            <a:pPr marL="274320" indent="-274320" eaLnBrk="1" fontAlgn="auto" hangingPunct="1">
              <a:spcAft>
                <a:spcPts val="0"/>
              </a:spcAft>
              <a:buFont typeface="Wingdings 3"/>
              <a:buChar char=""/>
              <a:defRPr/>
            </a:pPr>
            <a:endParaRPr lang="ru-RU" sz="2800" dirty="0"/>
          </a:p>
          <a:p>
            <a:pPr marL="274320" indent="-274320" eaLnBrk="1" fontAlgn="auto" hangingPunct="1">
              <a:spcAft>
                <a:spcPts val="0"/>
              </a:spcAft>
              <a:buFontTx/>
              <a:buNone/>
              <a:defRPr/>
            </a:pPr>
            <a:r>
              <a:rPr lang="ru-RU" sz="2800" dirty="0"/>
              <a:t>     </a:t>
            </a:r>
          </a:p>
          <a:p>
            <a:pPr marL="274320" indent="-274320" eaLnBrk="1" fontAlgn="auto" hangingPunct="1">
              <a:spcAft>
                <a:spcPts val="0"/>
              </a:spcAft>
              <a:buFontTx/>
              <a:buNone/>
              <a:defRPr/>
            </a:pPr>
            <a:endParaRPr lang="ru-RU" sz="2800" dirty="0"/>
          </a:p>
          <a:p>
            <a:pPr marL="274320" indent="-274320" eaLnBrk="1" fontAlgn="auto" hangingPunct="1">
              <a:spcAft>
                <a:spcPts val="0"/>
              </a:spcAft>
              <a:buFont typeface="Wingdings 3"/>
              <a:buChar char=""/>
              <a:defRPr/>
            </a:pPr>
            <a:endParaRPr lang="ru-RU" sz="22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2000" b="1"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r>
              <a:rPr lang="ru-RU" sz="2000" dirty="0">
                <a:solidFill>
                  <a:schemeClr val="accent2">
                    <a:lumMod val="75000"/>
                  </a:schemeClr>
                </a:solidFill>
                <a:latin typeface="Tahoma" pitchFamily="34" charset="0"/>
              </a:rPr>
              <a:t>Придуманы взрослыми, чтобы недорого занять ребенка на время, переключив на новое впечатление.</a:t>
            </a:r>
          </a:p>
          <a:p>
            <a:pPr marL="274320" indent="-274320" eaLnBrk="1" fontAlgn="auto" hangingPunct="1">
              <a:spcAft>
                <a:spcPts val="0"/>
              </a:spcAft>
              <a:buFont typeface="Wingdings 3"/>
              <a:buNone/>
              <a:defRPr/>
            </a:pPr>
            <a:endParaRPr lang="ru-RU" sz="2000"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r>
              <a:rPr lang="ru-RU" sz="2000" dirty="0">
                <a:solidFill>
                  <a:schemeClr val="accent2">
                    <a:lumMod val="75000"/>
                  </a:schemeClr>
                </a:solidFill>
                <a:latin typeface="Tahoma" pitchFamily="34" charset="0"/>
              </a:rPr>
              <a:t> Это механизированные игрушки, которые легко ломаются, или стереотипные мягкие игрушки, подобные тем, которые мы видим в детских игровых автоматах. </a:t>
            </a:r>
          </a:p>
          <a:p>
            <a:pPr marL="274320" indent="-274320" eaLnBrk="1" fontAlgn="auto" hangingPunct="1">
              <a:spcAft>
                <a:spcPts val="0"/>
              </a:spcAft>
              <a:buFont typeface="Wingdings" pitchFamily="2" charset="2"/>
              <a:buChar char="Ø"/>
              <a:defRPr/>
            </a:pPr>
            <a:endParaRPr lang="ru-RU" sz="2000" dirty="0">
              <a:solidFill>
                <a:schemeClr val="accent2">
                  <a:lumMod val="75000"/>
                </a:schemeClr>
              </a:solidFill>
              <a:latin typeface="Tahoma" pitchFamily="34" charset="0"/>
            </a:endParaRPr>
          </a:p>
          <a:p>
            <a:pPr marL="274320" indent="-274320" eaLnBrk="1" fontAlgn="auto" hangingPunct="1">
              <a:spcAft>
                <a:spcPts val="0"/>
              </a:spcAft>
              <a:buFont typeface="Wingdings" pitchFamily="2" charset="2"/>
              <a:buChar char="Ø"/>
              <a:defRPr/>
            </a:pPr>
            <a:r>
              <a:rPr lang="ru-RU" sz="2000" dirty="0">
                <a:solidFill>
                  <a:schemeClr val="accent2">
                    <a:lumMod val="75000"/>
                  </a:schemeClr>
                </a:solidFill>
                <a:latin typeface="Tahoma" pitchFamily="34" charset="0"/>
              </a:rPr>
              <a:t>Они не дают развиться любви к этой вещи и ведут к потребительству в детской комнате, отнимая время и не давая ничего питательного душе или голове. </a:t>
            </a:r>
          </a:p>
          <a:p>
            <a:pPr marL="274320" indent="-274320" eaLnBrk="1" fontAlgn="auto" hangingPunct="1">
              <a:spcAft>
                <a:spcPts val="0"/>
              </a:spcAft>
              <a:buFont typeface="Wingdings 3"/>
              <a:buChar char=""/>
              <a:defRPr/>
            </a:pPr>
            <a:endParaRPr lang="ru-RU" dirty="0"/>
          </a:p>
        </p:txBody>
      </p:sp>
      <p:sp>
        <p:nvSpPr>
          <p:cNvPr id="6" name="Содержимое 5"/>
          <p:cNvSpPr>
            <a:spLocks noGrp="1"/>
          </p:cNvSpPr>
          <p:nvPr>
            <p:ph sz="quarter" idx="4"/>
          </p:nvPr>
        </p:nvSpPr>
        <p:spPr>
          <a:xfrm>
            <a:off x="4648200" y="1285875"/>
            <a:ext cx="4038600" cy="4886325"/>
          </a:xfrm>
          <a:ln>
            <a:solidFill>
              <a:schemeClr val="accent1"/>
            </a:solidFill>
          </a:ln>
        </p:spPr>
        <p:txBody>
          <a:bodyPr>
            <a:normAutofit/>
          </a:bodyPr>
          <a:lstStyle/>
          <a:p>
            <a:pPr marL="274320" indent="-274320" eaLnBrk="1" fontAlgn="auto" hangingPunct="1">
              <a:lnSpc>
                <a:spcPct val="80000"/>
              </a:lnSpc>
              <a:spcAft>
                <a:spcPts val="0"/>
              </a:spcAft>
              <a:buFont typeface="Wingdings 3"/>
              <a:buNone/>
              <a:defRPr/>
            </a:pPr>
            <a:endParaRPr lang="ru-RU" sz="1400" b="1"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400" dirty="0">
                <a:solidFill>
                  <a:schemeClr val="accent2">
                    <a:lumMod val="75000"/>
                  </a:schemeClr>
                </a:solidFill>
                <a:latin typeface="Tahoma" pitchFamily="34" charset="0"/>
              </a:rPr>
              <a:t>К ним относятся фарфоровые куклы, в которые нельзя играть, потому что они легко бьются; модели машинок, обычные игрушки, превращенные в часть коллекции. </a:t>
            </a:r>
          </a:p>
          <a:p>
            <a:pPr marL="274320" indent="-274320" eaLnBrk="1" fontAlgn="auto" hangingPunct="1">
              <a:lnSpc>
                <a:spcPct val="80000"/>
              </a:lnSpc>
              <a:spcAft>
                <a:spcPts val="0"/>
              </a:spcAft>
              <a:buFont typeface="Wingdings" pitchFamily="2" charset="2"/>
              <a:buChar char="Ø"/>
              <a:defRPr/>
            </a:pPr>
            <a:endParaRPr lang="ru-RU" sz="1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400" dirty="0">
                <a:solidFill>
                  <a:schemeClr val="accent2">
                    <a:lumMod val="75000"/>
                  </a:schemeClr>
                </a:solidFill>
                <a:latin typeface="Tahoma" pitchFamily="34" charset="0"/>
              </a:rPr>
              <a:t>В них нельзя играть, но ими можно обладать. </a:t>
            </a:r>
          </a:p>
        </p:txBody>
      </p:sp>
      <p:pic>
        <p:nvPicPr>
          <p:cNvPr id="8" name="Picture 16" descr="4233(1)"/>
          <p:cNvPicPr>
            <a:picLocks noChangeAspect="1" noChangeArrowheads="1"/>
          </p:cNvPicPr>
          <p:nvPr/>
        </p:nvPicPr>
        <p:blipFill>
          <a:blip r:embed="rId3" cstate="screen">
            <a:lum contrast="20000"/>
            <a:extLst>
              <a:ext uri="{28A0092B-C50C-407E-A947-70E740481C1C}">
                <a14:useLocalDpi xmlns:a14="http://schemas.microsoft.com/office/drawing/2010/main"/>
              </a:ext>
            </a:extLst>
          </a:blip>
          <a:srcRect/>
          <a:stretch>
            <a:fillRect/>
          </a:stretch>
        </p:blipFill>
        <p:spPr bwMode="auto">
          <a:xfrm>
            <a:off x="447171" y="1585563"/>
            <a:ext cx="1729374" cy="1297593"/>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9" name="Picture 13" descr="89929"/>
          <p:cNvPicPr>
            <a:picLocks noChangeAspect="1" noChangeArrowheads="1"/>
          </p:cNvPicPr>
          <p:nvPr/>
        </p:nvPicPr>
        <p:blipFill>
          <a:blip r:embed="rId4" cstate="print">
            <a:lum contrast="20000"/>
          </a:blip>
          <a:srcRect/>
          <a:stretch>
            <a:fillRect/>
          </a:stretch>
        </p:blipFill>
        <p:spPr bwMode="auto">
          <a:xfrm>
            <a:off x="2255878" y="1588384"/>
            <a:ext cx="2167429" cy="1438767"/>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spTree>
  </p:cSld>
  <p:clrMapOvr>
    <a:masterClrMapping/>
  </p:clrMapOvr>
  <p:transition spd="slow">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0" descr="Картинка 1 из 50">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1049440">
            <a:off x="511175" y="1343025"/>
            <a:ext cx="1851025" cy="2984500"/>
          </a:xfrm>
          <a:prstGeom prst="rect">
            <a:avLst/>
          </a:prstGeom>
          <a:ln>
            <a:noFill/>
          </a:ln>
          <a:effectLst>
            <a:outerShdw blurRad="292100" dist="139700" dir="2700000" algn="tl" rotWithShape="0">
              <a:srgbClr val="333333">
                <a:alpha val="65000"/>
              </a:srgbClr>
            </a:outerShdw>
          </a:effectLst>
        </p:spPr>
      </p:pic>
      <p:sp>
        <p:nvSpPr>
          <p:cNvPr id="23" name="Скругленный прямоугольник 22"/>
          <p:cNvSpPr/>
          <p:nvPr/>
        </p:nvSpPr>
        <p:spPr>
          <a:xfrm>
            <a:off x="4572000" y="1285875"/>
            <a:ext cx="4143375" cy="5000625"/>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0" y="228600"/>
            <a:ext cx="8229600" cy="628632"/>
          </a:xfrm>
        </p:spPr>
        <p:txBody>
          <a:bodyPr>
            <a:normAutofit/>
          </a:bodyPr>
          <a:lstStyle/>
          <a:p>
            <a:pPr algn="ctr" eaLnBrk="1" fontAlgn="auto" hangingPunct="1">
              <a:spcAft>
                <a:spcPts val="0"/>
              </a:spcAft>
              <a:defRPr/>
            </a:pPr>
            <a:r>
              <a:rPr lang="ru-RU" dirty="0">
                <a:solidFill>
                  <a:srgbClr val="CC3300"/>
                </a:solidFill>
              </a:rPr>
              <a:t> </a:t>
            </a:r>
            <a:r>
              <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Внимание, АНТИигрушка! </a:t>
            </a:r>
          </a:p>
        </p:txBody>
      </p:sp>
      <p:pic>
        <p:nvPicPr>
          <p:cNvPr id="6" name="Picture 41" descr="DSC0149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0911204">
            <a:off x="4802880" y="4326896"/>
            <a:ext cx="1300458" cy="1732950"/>
          </a:xfrm>
          <a:prstGeom prst="rect">
            <a:avLst/>
          </a:prstGeom>
          <a:ln>
            <a:noFill/>
          </a:ln>
          <a:effectLst>
            <a:softEdge rad="112500"/>
          </a:effectLst>
        </p:spPr>
      </p:pic>
      <p:pic>
        <p:nvPicPr>
          <p:cNvPr id="7" name="Picture 42" descr="проба света 17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572019">
            <a:off x="7074871" y="1460841"/>
            <a:ext cx="1406525" cy="1873250"/>
          </a:xfrm>
          <a:prstGeom prst="rect">
            <a:avLst/>
          </a:prstGeom>
          <a:ln>
            <a:noFill/>
          </a:ln>
          <a:effectLst>
            <a:softEdge rad="112500"/>
          </a:effectLst>
        </p:spPr>
      </p:pic>
      <p:pic>
        <p:nvPicPr>
          <p:cNvPr id="8" name="Picture 43" descr="i"/>
          <p:cNvPicPr>
            <a:picLocks noChangeAspect="1" noChangeArrowheads="1"/>
          </p:cNvPicPr>
          <p:nvPr/>
        </p:nvPicPr>
        <p:blipFill>
          <a:blip r:embed="rId7" cstate="print"/>
          <a:srcRect/>
          <a:stretch>
            <a:fillRect/>
          </a:stretch>
        </p:blipFill>
        <p:spPr bwMode="auto">
          <a:xfrm rot="746560">
            <a:off x="5949093" y="2343657"/>
            <a:ext cx="1306192" cy="989015"/>
          </a:xfrm>
          <a:prstGeom prst="rect">
            <a:avLst/>
          </a:prstGeom>
          <a:ln>
            <a:noFill/>
          </a:ln>
          <a:effectLst>
            <a:softEdge rad="112500"/>
          </a:effectLst>
        </p:spPr>
      </p:pic>
      <p:pic>
        <p:nvPicPr>
          <p:cNvPr id="9" name="Picture 45" descr="проба света 18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20178966">
            <a:off x="4668218" y="1529046"/>
            <a:ext cx="1502236" cy="1126014"/>
          </a:xfrm>
          <a:prstGeom prst="rect">
            <a:avLst/>
          </a:prstGeom>
          <a:ln>
            <a:noFill/>
          </a:ln>
          <a:effectLst>
            <a:softEdge rad="112500"/>
          </a:effectLst>
        </p:spPr>
      </p:pic>
      <p:pic>
        <p:nvPicPr>
          <p:cNvPr id="16" name="Picture 21" descr="kommer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rot="829698">
            <a:off x="7470728" y="3275917"/>
            <a:ext cx="1242719" cy="1093291"/>
          </a:xfrm>
          <a:prstGeom prst="rect">
            <a:avLst/>
          </a:prstGeom>
          <a:ln>
            <a:noFill/>
          </a:ln>
          <a:effectLst>
            <a:softEdge rad="112500"/>
          </a:effectLst>
        </p:spPr>
      </p:pic>
      <p:pic>
        <p:nvPicPr>
          <p:cNvPr id="17" name="Picture 25" descr="9317"/>
          <p:cNvPicPr>
            <a:picLocks noChangeAspect="1" noChangeArrowheads="1"/>
          </p:cNvPicPr>
          <p:nvPr/>
        </p:nvPicPr>
        <p:blipFill>
          <a:blip r:embed="rId10" cstate="print"/>
          <a:srcRect/>
          <a:stretch>
            <a:fillRect/>
          </a:stretch>
        </p:blipFill>
        <p:spPr bwMode="auto">
          <a:xfrm rot="20457337">
            <a:off x="4752027" y="2949093"/>
            <a:ext cx="1143103" cy="857327"/>
          </a:xfrm>
          <a:prstGeom prst="rect">
            <a:avLst/>
          </a:prstGeom>
          <a:ln>
            <a:noFill/>
          </a:ln>
          <a:effectLst>
            <a:softEdge rad="112500"/>
          </a:effectLst>
        </p:spPr>
      </p:pic>
      <p:pic>
        <p:nvPicPr>
          <p:cNvPr id="12" name="Picture 17" descr="Картинка 6 из 37">
            <a:hlinkClick r:id="rId11"/>
          </p:cNvPr>
          <p:cNvPicPr>
            <a:picLocks noChangeAspect="1" noChangeArrowheads="1"/>
          </p:cNvPicPr>
          <p:nvPr/>
        </p:nvPicPr>
        <p:blipFill>
          <a:blip r:embed="rId12"/>
          <a:srcRect/>
          <a:stretch>
            <a:fillRect/>
          </a:stretch>
        </p:blipFill>
        <p:spPr bwMode="auto">
          <a:xfrm rot="464167">
            <a:off x="1695450" y="3187700"/>
            <a:ext cx="1925638" cy="3024188"/>
          </a:xfrm>
          <a:prstGeom prst="rect">
            <a:avLst/>
          </a:prstGeom>
          <a:ln>
            <a:noFill/>
          </a:ln>
          <a:effectLst>
            <a:outerShdw blurRad="292100" dist="139700" dir="2700000" algn="tl" rotWithShape="0">
              <a:srgbClr val="333333">
                <a:alpha val="65000"/>
              </a:srgbClr>
            </a:outerShdw>
          </a:effectLst>
        </p:spPr>
      </p:pic>
      <p:pic>
        <p:nvPicPr>
          <p:cNvPr id="14" name="Picture 22" descr="1177442557_25_toys"/>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rot="612886">
            <a:off x="7504075" y="4438902"/>
            <a:ext cx="1071570" cy="1742265"/>
          </a:xfrm>
          <a:prstGeom prst="rect">
            <a:avLst/>
          </a:prstGeom>
          <a:ln>
            <a:noFill/>
          </a:ln>
          <a:effectLst>
            <a:softEdge rad="112500"/>
          </a:effectLst>
        </p:spPr>
      </p:pic>
      <p:pic>
        <p:nvPicPr>
          <p:cNvPr id="11" name="Picture 46" descr="DSC01496"/>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rot="20920865">
            <a:off x="6022208" y="3703972"/>
            <a:ext cx="1454147" cy="1090610"/>
          </a:xfrm>
          <a:prstGeom prst="rect">
            <a:avLst/>
          </a:prstGeom>
          <a:ln>
            <a:noFill/>
          </a:ln>
          <a:effectLst>
            <a:softEdge rad="112500"/>
          </a:effectLst>
        </p:spPr>
      </p:pic>
      <p:pic>
        <p:nvPicPr>
          <p:cNvPr id="10" name="Picture 47" descr="проба света 167"/>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rot="926719">
            <a:off x="6110036" y="5160345"/>
            <a:ext cx="1335223" cy="1001710"/>
          </a:xfrm>
          <a:prstGeom prst="rect">
            <a:avLst/>
          </a:prstGeom>
          <a:ln>
            <a:noFill/>
          </a:ln>
          <a:effectLst>
            <a:softEdge rad="11250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a:xfrm>
            <a:off x="0" y="188913"/>
            <a:ext cx="9144000" cy="990600"/>
          </a:xfrm>
        </p:spPr>
        <p:txBody>
          <a:bodyPr/>
          <a:lstStyle/>
          <a:p>
            <a:r>
              <a:rPr lang="ru-RU" sz="2800" b="1">
                <a:solidFill>
                  <a:srgbClr val="FF0000"/>
                </a:solidFill>
              </a:rPr>
              <a:t>Особого внимания требуют следующие игрушки:</a:t>
            </a:r>
            <a:br>
              <a:rPr lang="ru-RU" sz="2800" b="1">
                <a:solidFill>
                  <a:srgbClr val="FF0000"/>
                </a:solidFill>
              </a:rPr>
            </a:br>
            <a:endParaRPr lang="ru-RU" sz="2800" b="1">
              <a:solidFill>
                <a:srgbClr val="FF0000"/>
              </a:solidFill>
            </a:endParaRPr>
          </a:p>
        </p:txBody>
      </p:sp>
      <p:sp>
        <p:nvSpPr>
          <p:cNvPr id="64515" name="Rectangle 3"/>
          <p:cNvSpPr>
            <a:spLocks noGrp="1"/>
          </p:cNvSpPr>
          <p:nvPr>
            <p:ph type="body" idx="1"/>
          </p:nvPr>
        </p:nvSpPr>
        <p:spPr>
          <a:xfrm>
            <a:off x="457200" y="1219200"/>
            <a:ext cx="8229600" cy="4910138"/>
          </a:xfrm>
        </p:spPr>
        <p:txBody>
          <a:bodyPr/>
          <a:lstStyle/>
          <a:p>
            <a:pPr marL="0" indent="0">
              <a:buNone/>
            </a:pPr>
            <a:r>
              <a:rPr lang="ru-RU" dirty="0"/>
              <a:t>Игрушки, провоцирующие причинение ущерба здоровью и жизни ребенка (содержащие в себе скрытые побуждения, рекламу употребления различных веществ, провоцирующие причинение себе телесных повреждений)</a:t>
            </a:r>
          </a:p>
        </p:txBody>
      </p:sp>
      <p:pic>
        <p:nvPicPr>
          <p:cNvPr id="64516" name="Picture 4" descr="sgh5Pwfow50"/>
          <p:cNvPicPr>
            <a:picLocks noChangeAspect="1" noChangeArrowheads="1"/>
          </p:cNvPicPr>
          <p:nvPr/>
        </p:nvPicPr>
        <p:blipFill>
          <a:blip r:embed="rId2"/>
          <a:srcRect/>
          <a:stretch>
            <a:fillRect/>
          </a:stretch>
        </p:blipFill>
        <p:spPr bwMode="auto">
          <a:xfrm>
            <a:off x="4427538" y="2924175"/>
            <a:ext cx="4427537" cy="3195638"/>
          </a:xfrm>
          <a:prstGeom prst="rect">
            <a:avLst/>
          </a:prstGeom>
          <a:noFill/>
        </p:spPr>
      </p:pic>
    </p:spTree>
  </p:cSld>
  <p:clrMapOvr>
    <a:masterClrMapping/>
  </p:clrMapOvr>
  <p:transition spd="slow">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p:cNvSpPr>
          <p:nvPr>
            <p:ph type="body" idx="1"/>
          </p:nvPr>
        </p:nvSpPr>
        <p:spPr>
          <a:xfrm>
            <a:off x="250825" y="188913"/>
            <a:ext cx="8229600" cy="4910137"/>
          </a:xfrm>
        </p:spPr>
        <p:txBody>
          <a:bodyPr/>
          <a:lstStyle/>
          <a:p>
            <a:pPr marL="0" indent="0" algn="ctr">
              <a:buNone/>
            </a:pPr>
            <a:r>
              <a:rPr lang="ru-RU" sz="2000" dirty="0"/>
              <a:t>Игрушки устрашающего характера (пугающие, со звуковой имитацией криков боли, ужаса), детально изображающие физиологический процесс, травмы, </a:t>
            </a:r>
            <a:r>
              <a:rPr lang="ru-RU" sz="2000" dirty="0" err="1"/>
              <a:t>увечия</a:t>
            </a:r>
            <a:r>
              <a:rPr lang="ru-RU" sz="2000" dirty="0"/>
              <a:t>, кровотечения, моделирующие акты вскрытия</a:t>
            </a:r>
          </a:p>
          <a:p>
            <a:pPr marL="495300" indent="-495300"/>
            <a:endParaRPr lang="ru-RU" sz="2000" dirty="0"/>
          </a:p>
        </p:txBody>
      </p:sp>
      <p:pic>
        <p:nvPicPr>
          <p:cNvPr id="65540" name="Picture 4" descr="1285591459_7"/>
          <p:cNvPicPr>
            <a:picLocks noChangeAspect="1" noChangeArrowheads="1"/>
          </p:cNvPicPr>
          <p:nvPr/>
        </p:nvPicPr>
        <p:blipFill>
          <a:blip r:embed="rId2"/>
          <a:srcRect/>
          <a:stretch>
            <a:fillRect/>
          </a:stretch>
        </p:blipFill>
        <p:spPr bwMode="auto">
          <a:xfrm>
            <a:off x="4859338" y="1200150"/>
            <a:ext cx="4105275" cy="2860675"/>
          </a:xfrm>
          <a:prstGeom prst="rect">
            <a:avLst/>
          </a:prstGeom>
          <a:noFill/>
        </p:spPr>
      </p:pic>
      <p:pic>
        <p:nvPicPr>
          <p:cNvPr id="65541" name="Picture 5" descr="20133011135703357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850" y="1557338"/>
            <a:ext cx="3524250" cy="3416300"/>
          </a:xfrm>
          <a:prstGeom prst="rect">
            <a:avLst/>
          </a:prstGeom>
          <a:noFill/>
        </p:spPr>
      </p:pic>
      <p:pic>
        <p:nvPicPr>
          <p:cNvPr id="65542" name="Picture 6" descr="1299236470_1267793485_weird-toys-03"/>
          <p:cNvPicPr>
            <a:picLocks noChangeAspect="1" noChangeArrowheads="1"/>
          </p:cNvPicPr>
          <p:nvPr/>
        </p:nvPicPr>
        <p:blipFill>
          <a:blip r:embed="rId4"/>
          <a:srcRect/>
          <a:stretch>
            <a:fillRect/>
          </a:stretch>
        </p:blipFill>
        <p:spPr bwMode="auto">
          <a:xfrm>
            <a:off x="3492500" y="3910013"/>
            <a:ext cx="3887788" cy="2947987"/>
          </a:xfrm>
          <a:prstGeom prst="rect">
            <a:avLst/>
          </a:prstGeom>
          <a:noFill/>
        </p:spPr>
      </p:pic>
    </p:spTree>
  </p:cSld>
  <p:clrMapOvr>
    <a:masterClrMapping/>
  </p:clrMapOvr>
  <p:transition spd="slow">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p:cNvSpPr>
          <p:nvPr>
            <p:ph type="body" idx="1"/>
          </p:nvPr>
        </p:nvSpPr>
        <p:spPr>
          <a:xfrm>
            <a:off x="395288" y="188640"/>
            <a:ext cx="8229600" cy="4910138"/>
          </a:xfrm>
        </p:spPr>
        <p:txBody>
          <a:bodyPr/>
          <a:lstStyle/>
          <a:p>
            <a:pPr marL="0" indent="0" algn="ctr">
              <a:buNone/>
            </a:pPr>
            <a:r>
              <a:rPr lang="ru-RU" sz="2000" dirty="0"/>
              <a:t>Игрушки, провоцирующие на жестокость и агрессию к людям или животным (моделирующие пытки или иные деяния) или так называемые мёртвые игрушки</a:t>
            </a:r>
          </a:p>
          <a:p>
            <a:pPr marL="495300" indent="-495300"/>
            <a:endParaRPr lang="ru-RU" dirty="0"/>
          </a:p>
        </p:txBody>
      </p:sp>
      <p:pic>
        <p:nvPicPr>
          <p:cNvPr id="66564" name="Picture 4" descr="j1664402_1323157262"/>
          <p:cNvPicPr>
            <a:picLocks noChangeAspect="1" noChangeArrowheads="1"/>
          </p:cNvPicPr>
          <p:nvPr/>
        </p:nvPicPr>
        <p:blipFill>
          <a:blip r:embed="rId2"/>
          <a:srcRect/>
          <a:stretch>
            <a:fillRect/>
          </a:stretch>
        </p:blipFill>
        <p:spPr bwMode="auto">
          <a:xfrm>
            <a:off x="395288" y="1628775"/>
            <a:ext cx="4248150" cy="2911475"/>
          </a:xfrm>
          <a:prstGeom prst="rect">
            <a:avLst/>
          </a:prstGeom>
          <a:noFill/>
        </p:spPr>
      </p:pic>
      <p:pic>
        <p:nvPicPr>
          <p:cNvPr id="66565" name="Picture 5" descr="g73YroJFLwg"/>
          <p:cNvPicPr>
            <a:picLocks noChangeAspect="1" noChangeArrowheads="1"/>
          </p:cNvPicPr>
          <p:nvPr/>
        </p:nvPicPr>
        <p:blipFill>
          <a:blip r:embed="rId3"/>
          <a:srcRect/>
          <a:stretch>
            <a:fillRect/>
          </a:stretch>
        </p:blipFill>
        <p:spPr bwMode="auto">
          <a:xfrm>
            <a:off x="4932363" y="1700213"/>
            <a:ext cx="3887787" cy="2619375"/>
          </a:xfrm>
          <a:prstGeom prst="rect">
            <a:avLst/>
          </a:prstGeom>
          <a:noFill/>
        </p:spPr>
      </p:pic>
      <p:pic>
        <p:nvPicPr>
          <p:cNvPr id="66566" name="Picture 6" descr="voinr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72225" y="4221163"/>
            <a:ext cx="2097088" cy="2447925"/>
          </a:xfrm>
          <a:prstGeom prst="rect">
            <a:avLst/>
          </a:prstGeom>
          <a:noFill/>
        </p:spPr>
      </p:pic>
      <p:pic>
        <p:nvPicPr>
          <p:cNvPr id="66567" name="Picture 7" descr="опасные-игрушки"/>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51050" y="4670425"/>
            <a:ext cx="3889375" cy="2187575"/>
          </a:xfrm>
          <a:prstGeom prst="rect">
            <a:avLst/>
          </a:prstGeom>
          <a:noFill/>
        </p:spPr>
      </p:pic>
    </p:spTree>
  </p:cSld>
  <p:clrMapOvr>
    <a:masterClrMapping/>
  </p:clrMapOvr>
  <p:transition spd="slow">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p:cNvSpPr>
          <p:nvPr>
            <p:ph type="body" idx="1"/>
          </p:nvPr>
        </p:nvSpPr>
        <p:spPr>
          <a:xfrm>
            <a:off x="539750" y="260350"/>
            <a:ext cx="8229600" cy="4910138"/>
          </a:xfrm>
        </p:spPr>
        <p:txBody>
          <a:bodyPr/>
          <a:lstStyle/>
          <a:p>
            <a:pPr marL="495300" indent="-495300"/>
            <a:r>
              <a:rPr lang="ru-RU" sz="2000" dirty="0">
                <a:solidFill>
                  <a:srgbClr val="0000CC"/>
                </a:solidFill>
              </a:rPr>
              <a:t>Игрушки, натуралистически изображающие выделительные процессы, гениталии.</a:t>
            </a:r>
          </a:p>
          <a:p>
            <a:pPr marL="495300" indent="-495300"/>
            <a:endParaRPr lang="ru-RU" sz="2000" dirty="0">
              <a:solidFill>
                <a:srgbClr val="0000CC"/>
              </a:solidFill>
            </a:endParaRPr>
          </a:p>
          <a:p>
            <a:pPr marL="495300" indent="-495300"/>
            <a:r>
              <a:rPr lang="ru-RU" sz="2000" dirty="0">
                <a:solidFill>
                  <a:srgbClr val="0000CC"/>
                </a:solidFill>
              </a:rPr>
              <a:t>Игрушки, использующие синестезию (сочетание психологически несочетаемого, например сладкого и смертельного: конфеты  в виде скелета, черепа…)</a:t>
            </a:r>
          </a:p>
          <a:p>
            <a:pPr marL="495300" indent="-495300"/>
            <a:endParaRPr lang="ru-RU" sz="2000" dirty="0">
              <a:solidFill>
                <a:srgbClr val="0000CC"/>
              </a:solidFill>
            </a:endParaRPr>
          </a:p>
        </p:txBody>
      </p:sp>
      <p:pic>
        <p:nvPicPr>
          <p:cNvPr id="67589" name="Picture 5" descr="9-pokladničk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2200" y="3140869"/>
            <a:ext cx="2562225" cy="2736850"/>
          </a:xfrm>
          <a:prstGeom prst="rect">
            <a:avLst/>
          </a:prstGeom>
          <a:noFill/>
        </p:spPr>
      </p:pic>
      <p:pic>
        <p:nvPicPr>
          <p:cNvPr id="67590" name="Picture 6" descr="konfeti+shokoladnie+sladkoe+konditerskie+izdeliya+7473390730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1600" y="2852936"/>
            <a:ext cx="2655887" cy="2881312"/>
          </a:xfrm>
          <a:prstGeom prst="rect">
            <a:avLst/>
          </a:prstGeom>
          <a:noFill/>
        </p:spPr>
      </p:pic>
    </p:spTree>
  </p:cSld>
  <p:clrMapOvr>
    <a:masterClrMapping/>
  </p:clrMapOvr>
  <p:transition spd="slow">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p:txBody>
          <a:bodyPr/>
          <a:lstStyle/>
          <a:p>
            <a:r>
              <a:rPr lang="ru-RU" dirty="0"/>
              <a:t>    </a:t>
            </a:r>
            <a:r>
              <a:rPr lang="ru-RU" sz="2000" dirty="0"/>
              <a:t>отсутствие проявлений </a:t>
            </a:r>
            <a:r>
              <a:rPr lang="ru-RU" sz="2000" b="1" i="1" dirty="0"/>
              <a:t>психологического насилия</a:t>
            </a:r>
            <a:r>
              <a:rPr lang="ru-RU" sz="2000" dirty="0"/>
              <a:t> во взаимодействии участников;</a:t>
            </a:r>
          </a:p>
          <a:p>
            <a:pPr lvl="0"/>
            <a:r>
              <a:rPr lang="ru-RU" sz="2000" b="1" i="1" dirty="0"/>
              <a:t>удовлетворение потребностей</a:t>
            </a:r>
            <a:r>
              <a:rPr lang="ru-RU" sz="2000" dirty="0"/>
              <a:t> детей и воспитателей в личностно-доверительном общении;</a:t>
            </a:r>
          </a:p>
          <a:p>
            <a:pPr lvl="0"/>
            <a:r>
              <a:rPr lang="ru-RU" sz="2000" b="1" i="1" dirty="0"/>
              <a:t>создание психологически комфортной атмосферы в коллективе</a:t>
            </a:r>
            <a:endParaRPr lang="ru-RU" sz="2000" dirty="0"/>
          </a:p>
          <a:p>
            <a:pPr lvl="0"/>
            <a:r>
              <a:rPr lang="ru-RU" sz="2000" dirty="0"/>
              <a:t>реализация условий, способствующих </a:t>
            </a:r>
            <a:r>
              <a:rPr lang="ru-RU" sz="2000" b="1" i="1" dirty="0"/>
              <a:t>сохранению и укреплению психического здоровья индивидов;</a:t>
            </a:r>
            <a:endParaRPr lang="ru-RU" sz="2000" dirty="0"/>
          </a:p>
          <a:p>
            <a:pPr lvl="0"/>
            <a:r>
              <a:rPr lang="ru-RU" sz="2000" b="1" i="1" dirty="0"/>
              <a:t>обеспечение развивающего характера образовательного процесса.</a:t>
            </a:r>
          </a:p>
          <a:p>
            <a:pPr lvl="0"/>
            <a:endParaRPr lang="ru-RU" sz="2000" dirty="0"/>
          </a:p>
          <a:p>
            <a:pPr marL="0" indent="0">
              <a:buNone/>
            </a:pPr>
            <a:endParaRPr lang="ru-RU" dirty="0"/>
          </a:p>
        </p:txBody>
      </p:sp>
      <p:sp>
        <p:nvSpPr>
          <p:cNvPr id="5" name="Прямоугольник 4"/>
          <p:cNvSpPr/>
          <p:nvPr/>
        </p:nvSpPr>
        <p:spPr>
          <a:xfrm>
            <a:off x="438174" y="-15126"/>
            <a:ext cx="8526314" cy="646331"/>
          </a:xfrm>
          <a:prstGeom prst="rect">
            <a:avLst/>
          </a:prstGeom>
        </p:spPr>
        <p:txBody>
          <a:bodyPr wrap="square">
            <a:spAutoFit/>
          </a:bodyPr>
          <a:lstStyle/>
          <a:p>
            <a:r>
              <a:rPr lang="ru-RU" b="1" dirty="0">
                <a:solidFill>
                  <a:srgbClr val="FF0000"/>
                </a:solidFill>
              </a:rPr>
              <a:t>К основным структурным компонентам психологической безопасности образовательной среды относятся следующие</a:t>
            </a:r>
            <a:r>
              <a:rPr lang="ru-RU" dirty="0">
                <a:solidFill>
                  <a:srgbClr val="FF0000"/>
                </a:solidFill>
              </a:rPr>
              <a:t>:</a:t>
            </a:r>
          </a:p>
        </p:txBody>
      </p:sp>
    </p:spTree>
    <p:extLst>
      <p:ext uri="{BB962C8B-B14F-4D97-AF65-F5344CB8AC3E}">
        <p14:creationId xmlns:p14="http://schemas.microsoft.com/office/powerpoint/2010/main" val="551904368"/>
      </p:ext>
    </p:extLst>
  </p:cSld>
  <p:clrMapOvr>
    <a:masterClrMapping/>
  </p:clrMapOvr>
  <p:transition spd="slow">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p:cNvSpPr>
          <p:nvPr>
            <p:ph type="body" idx="1"/>
          </p:nvPr>
        </p:nvSpPr>
        <p:spPr>
          <a:xfrm>
            <a:off x="468313" y="0"/>
            <a:ext cx="8675687" cy="4910138"/>
          </a:xfrm>
        </p:spPr>
        <p:txBody>
          <a:bodyPr/>
          <a:lstStyle/>
          <a:p>
            <a:pPr marL="0" indent="0">
              <a:buNone/>
            </a:pPr>
            <a:endParaRPr lang="ru-RU" sz="2000" dirty="0"/>
          </a:p>
          <a:p>
            <a:pPr marL="0" indent="0">
              <a:buNone/>
            </a:pPr>
            <a:endParaRPr lang="ru-RU" sz="2000" dirty="0"/>
          </a:p>
          <a:p>
            <a:pPr marL="0" indent="0">
              <a:buNone/>
            </a:pPr>
            <a:endParaRPr lang="ru-RU" sz="2000" dirty="0"/>
          </a:p>
          <a:p>
            <a:pPr marL="0" indent="0" algn="ctr">
              <a:buNone/>
            </a:pPr>
            <a:r>
              <a:rPr lang="ru-RU" sz="2000" dirty="0"/>
              <a:t>Игрушки, направленные на провокацию противоправного поведения, нравственного развращения или интеллектуального растления               (провоцирующие игровые сюжеты, связанные с сексом, имитирующие сексуальные отношения, гомосексуальные союзы,  игрушки, моделирующие искусственное прерывание беременности, например, кукла Барби, у которой можно вскрыть живот и достать плод)</a:t>
            </a:r>
          </a:p>
        </p:txBody>
      </p:sp>
      <p:pic>
        <p:nvPicPr>
          <p:cNvPr id="68613" name="Picture 5" descr="1416473183_21"/>
          <p:cNvPicPr>
            <a:picLocks noChangeAspect="1" noChangeArrowheads="1"/>
          </p:cNvPicPr>
          <p:nvPr/>
        </p:nvPicPr>
        <p:blipFill>
          <a:blip r:embed="rId2"/>
          <a:srcRect/>
          <a:stretch>
            <a:fillRect/>
          </a:stretch>
        </p:blipFill>
        <p:spPr bwMode="auto">
          <a:xfrm>
            <a:off x="827584" y="3212976"/>
            <a:ext cx="4660900" cy="2443163"/>
          </a:xfrm>
          <a:prstGeom prst="rect">
            <a:avLst/>
          </a:prstGeom>
          <a:noFill/>
        </p:spPr>
      </p:pic>
      <p:pic>
        <p:nvPicPr>
          <p:cNvPr id="68615" name="Picture 7" descr="tnWLoJP6p2Q"/>
          <p:cNvPicPr>
            <a:picLocks noChangeAspect="1" noChangeArrowheads="1"/>
          </p:cNvPicPr>
          <p:nvPr/>
        </p:nvPicPr>
        <p:blipFill>
          <a:blip r:embed="rId3"/>
          <a:srcRect/>
          <a:stretch>
            <a:fillRect/>
          </a:stretch>
        </p:blipFill>
        <p:spPr bwMode="auto">
          <a:xfrm>
            <a:off x="6156176" y="4653136"/>
            <a:ext cx="2808287" cy="1576388"/>
          </a:xfrm>
          <a:prstGeom prst="rect">
            <a:avLst/>
          </a:prstGeom>
          <a:noFill/>
        </p:spPr>
      </p:pic>
    </p:spTree>
  </p:cSld>
  <p:clrMapOvr>
    <a:masterClrMapping/>
  </p:clrMapOvr>
  <p:transition spd="slow">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324600" y="304800"/>
            <a:ext cx="2514600" cy="909622"/>
          </a:xfrm>
        </p:spPr>
        <p:txBody>
          <a:bodyPr/>
          <a:lstStyle/>
          <a:p>
            <a:pPr algn="ctr" eaLnBrk="1" fontAlgn="auto" hangingPunct="1">
              <a:spcAft>
                <a:spcPts val="0"/>
              </a:spcAft>
              <a:defRPr/>
            </a:pPr>
            <a:br>
              <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br>
              <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Психологи советуют</a:t>
            </a:r>
            <a:br>
              <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dirty="0"/>
          </a:p>
        </p:txBody>
      </p:sp>
      <p:sp>
        <p:nvSpPr>
          <p:cNvPr id="7" name="Текст 6"/>
          <p:cNvSpPr>
            <a:spLocks noGrp="1"/>
          </p:cNvSpPr>
          <p:nvPr>
            <p:ph type="body" idx="2"/>
          </p:nvPr>
        </p:nvSpPr>
        <p:spPr>
          <a:xfrm>
            <a:off x="6324600" y="1214438"/>
            <a:ext cx="2514600" cy="4848225"/>
          </a:xfrm>
        </p:spPr>
        <p:txBody>
          <a:bodyPr>
            <a:normAutofit/>
          </a:bodyPr>
          <a:lstStyle/>
          <a:p>
            <a:pPr marL="0" lvl="1" indent="0" eaLnBrk="1" hangingPunct="1">
              <a:lnSpc>
                <a:spcPct val="150000"/>
              </a:lnSpc>
              <a:buClr>
                <a:srgbClr val="E75C01"/>
              </a:buClr>
              <a:buFont typeface="Wingdings" pitchFamily="2" charset="2"/>
              <a:buChar char="ü"/>
            </a:pPr>
            <a:r>
              <a:rPr lang="ru-RU" sz="1600" b="1">
                <a:solidFill>
                  <a:srgbClr val="3668C4"/>
                </a:solidFill>
                <a:latin typeface="Tahoma" pitchFamily="34" charset="0"/>
              </a:rPr>
              <a:t>Взрослые сами могут попрактиковаться в детском восприятии игрушек. Для этого нужно вынести все свои знания за скобки и увидеть игрушку как будто в первый раз, отвечая при этом на вопросы: Что это? Как это мне? Так ли это? </a:t>
            </a:r>
          </a:p>
          <a:p>
            <a:pPr marL="0" lvl="1" indent="0" eaLnBrk="1" hangingPunct="1">
              <a:lnSpc>
                <a:spcPct val="80000"/>
              </a:lnSpc>
              <a:buClr>
                <a:srgbClr val="E75C01"/>
              </a:buClr>
              <a:buFont typeface="Wingdings" pitchFamily="2" charset="2"/>
              <a:buChar char="ü"/>
            </a:pPr>
            <a:endParaRPr lang="ru-RU" sz="1600" b="1">
              <a:solidFill>
                <a:srgbClr val="3668C4"/>
              </a:solidFill>
              <a:latin typeface="Tahoma" pitchFamily="34" charset="0"/>
            </a:endParaRPr>
          </a:p>
        </p:txBody>
      </p:sp>
      <p:sp>
        <p:nvSpPr>
          <p:cNvPr id="6" name="Содержимое 5"/>
          <p:cNvSpPr>
            <a:spLocks noGrp="1"/>
          </p:cNvSpPr>
          <p:nvPr>
            <p:ph sz="quarter" idx="1"/>
          </p:nvPr>
        </p:nvSpPr>
        <p:spPr>
          <a:xfrm>
            <a:off x="390525" y="92075"/>
            <a:ext cx="5838836" cy="5981720"/>
          </a:xfrm>
        </p:spPr>
        <p:txBody>
          <a:bodyPr>
            <a:normAutofit/>
          </a:bodyPr>
          <a:lstStyle/>
          <a:p>
            <a:pPr marL="0" indent="0" eaLnBrk="1" fontAlgn="auto" hangingPunct="1">
              <a:lnSpc>
                <a:spcPct val="80000"/>
              </a:lnSpc>
              <a:spcAft>
                <a:spcPts val="0"/>
              </a:spcAft>
              <a:buFont typeface="Wingdings 3"/>
              <a:buNone/>
              <a:defRPr/>
            </a:pPr>
            <a:r>
              <a:rPr lang="ru-RU" sz="2000" dirty="0">
                <a:solidFill>
                  <a:schemeClr val="accent1">
                    <a:lumMod val="75000"/>
                  </a:schemeClr>
                </a:solidFill>
                <a:latin typeface="Tahoma" pitchFamily="34" charset="0"/>
              </a:rPr>
              <a:t>Вы сами можете почувствовать восприятие ребенка, его магический мир, если увидите или почувствуете: </a:t>
            </a:r>
          </a:p>
          <a:p>
            <a:pPr marL="274320" indent="-274320" eaLnBrk="1" fontAlgn="auto" hangingPunct="1">
              <a:lnSpc>
                <a:spcPct val="80000"/>
              </a:lnSpc>
              <a:spcAft>
                <a:spcPts val="0"/>
              </a:spcAft>
              <a:buFont typeface="Wingdings 3"/>
              <a:buChar char=""/>
              <a:defRPr/>
            </a:pPr>
            <a:endParaRPr lang="ru-RU" sz="20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способность игрушки оживать; </a:t>
            </a:r>
          </a:p>
          <a:p>
            <a:pPr marL="274320" indent="-274320" eaLnBrk="1" fontAlgn="auto" hangingPunct="1">
              <a:lnSpc>
                <a:spcPct val="80000"/>
              </a:lnSpc>
              <a:spcAft>
                <a:spcPts val="0"/>
              </a:spcAft>
              <a:buFont typeface="Wingdings" pitchFamily="2" charset="2"/>
              <a:buChar char="Ø"/>
              <a:defRPr/>
            </a:pPr>
            <a:endParaRPr lang="ru-RU" sz="16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что-то, что делает игрушку настоящей;</a:t>
            </a:r>
          </a:p>
          <a:p>
            <a:pPr marL="274320" indent="-274320" eaLnBrk="1" fontAlgn="auto" hangingPunct="1">
              <a:lnSpc>
                <a:spcPct val="80000"/>
              </a:lnSpc>
              <a:spcAft>
                <a:spcPts val="0"/>
              </a:spcAft>
              <a:buFont typeface="Wingdings 3"/>
              <a:buNone/>
              <a:defRPr/>
            </a:pPr>
            <a:r>
              <a:rPr lang="ru-RU" sz="1600" dirty="0">
                <a:solidFill>
                  <a:schemeClr val="accent2">
                    <a:lumMod val="75000"/>
                  </a:schemeClr>
                </a:solidFill>
                <a:latin typeface="Tahoma" pitchFamily="34" charset="0"/>
              </a:rPr>
              <a:t> </a:t>
            </a: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первичное вызываемое чувство;</a:t>
            </a:r>
          </a:p>
          <a:p>
            <a:pPr marL="274320" indent="-274320" eaLnBrk="1" fontAlgn="auto" hangingPunct="1">
              <a:lnSpc>
                <a:spcPct val="80000"/>
              </a:lnSpc>
              <a:spcAft>
                <a:spcPts val="0"/>
              </a:spcAft>
              <a:buFont typeface="Wingdings 3"/>
              <a:buNone/>
              <a:defRPr/>
            </a:pPr>
            <a:r>
              <a:rPr lang="ru-RU" sz="1600" dirty="0">
                <a:solidFill>
                  <a:schemeClr val="accent2">
                    <a:lumMod val="75000"/>
                  </a:schemeClr>
                </a:solidFill>
                <a:latin typeface="Tahoma" pitchFamily="34" charset="0"/>
              </a:rPr>
              <a:t> </a:t>
            </a: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чувства, возникающие от контакта с игрушкой (когда представляете, что она оживает); </a:t>
            </a:r>
          </a:p>
          <a:p>
            <a:pPr marL="274320" indent="-274320" eaLnBrk="1" fontAlgn="auto" hangingPunct="1">
              <a:lnSpc>
                <a:spcPct val="80000"/>
              </a:lnSpc>
              <a:spcAft>
                <a:spcPts val="0"/>
              </a:spcAft>
              <a:buFont typeface="Wingdings" pitchFamily="2" charset="2"/>
              <a:buChar char="Ø"/>
              <a:defRPr/>
            </a:pPr>
            <a:endParaRPr lang="ru-RU" sz="16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внутренние состояния ребенка, с которыми она связана; </a:t>
            </a:r>
          </a:p>
          <a:p>
            <a:pPr marL="274320" indent="-274320" eaLnBrk="1" fontAlgn="auto" hangingPunct="1">
              <a:lnSpc>
                <a:spcPct val="80000"/>
              </a:lnSpc>
              <a:spcAft>
                <a:spcPts val="0"/>
              </a:spcAft>
              <a:buFont typeface="Wingdings" pitchFamily="2" charset="2"/>
              <a:buChar char="Ø"/>
              <a:defRPr/>
            </a:pPr>
            <a:endParaRPr lang="ru-RU" sz="16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культурные контексты, в которые может увести воображение ребенка эта игрушка; </a:t>
            </a:r>
          </a:p>
          <a:p>
            <a:pPr marL="274320" indent="-274320" eaLnBrk="1" fontAlgn="auto" hangingPunct="1">
              <a:lnSpc>
                <a:spcPct val="80000"/>
              </a:lnSpc>
              <a:spcAft>
                <a:spcPts val="0"/>
              </a:spcAft>
              <a:buFont typeface="Wingdings" pitchFamily="2" charset="2"/>
              <a:buChar char="Ø"/>
              <a:defRPr/>
            </a:pPr>
            <a:endParaRPr lang="ru-RU" sz="16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отношение к игрушке; </a:t>
            </a:r>
          </a:p>
          <a:p>
            <a:pPr marL="274320" indent="-274320" eaLnBrk="1" fontAlgn="auto" hangingPunct="1">
              <a:lnSpc>
                <a:spcPct val="80000"/>
              </a:lnSpc>
              <a:spcAft>
                <a:spcPts val="0"/>
              </a:spcAft>
              <a:buFont typeface="Wingdings 3"/>
              <a:buNone/>
              <a:defRPr/>
            </a:pPr>
            <a:endParaRPr lang="ru-RU" sz="16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1600" dirty="0">
                <a:solidFill>
                  <a:schemeClr val="accent2">
                    <a:lumMod val="75000"/>
                  </a:schemeClr>
                </a:solidFill>
                <a:latin typeface="Tahoma" pitchFamily="34" charset="0"/>
              </a:rPr>
              <a:t>действия, которые в отношении </a:t>
            </a:r>
          </a:p>
          <a:p>
            <a:pPr marL="274320" indent="-274320" eaLnBrk="1" fontAlgn="auto" hangingPunct="1">
              <a:lnSpc>
                <a:spcPct val="80000"/>
              </a:lnSpc>
              <a:spcAft>
                <a:spcPts val="0"/>
              </a:spcAft>
              <a:buFont typeface="Wingdings 3"/>
              <a:buNone/>
              <a:defRPr/>
            </a:pPr>
            <a:r>
              <a:rPr lang="ru-RU" sz="1600" dirty="0">
                <a:solidFill>
                  <a:schemeClr val="accent2">
                    <a:lumMod val="75000"/>
                  </a:schemeClr>
                </a:solidFill>
                <a:latin typeface="Tahoma" pitchFamily="34" charset="0"/>
              </a:rPr>
              <a:t>игрушки хочется совершить. </a:t>
            </a:r>
          </a:p>
          <a:p>
            <a:pPr marL="274320" indent="-274320" algn="ctr" eaLnBrk="1" fontAlgn="auto" hangingPunct="1">
              <a:spcAft>
                <a:spcPts val="0"/>
              </a:spcAft>
              <a:buFont typeface="Wingdings 3"/>
              <a:buNone/>
              <a:defRPr/>
            </a:pPr>
            <a:endParaRPr lang="ru-RU" sz="16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 name="Picture 18" descr="антиигрушка1"/>
          <p:cNvPicPr>
            <a:picLocks noChangeAspect="1" noChangeArrowheads="1"/>
          </p:cNvPicPr>
          <p:nvPr/>
        </p:nvPicPr>
        <p:blipFill>
          <a:blip r:embed="rId3" cstate="screen">
            <a:lum contrast="10000"/>
            <a:extLst>
              <a:ext uri="{28A0092B-C50C-407E-A947-70E740481C1C}">
                <a14:useLocalDpi xmlns:a14="http://schemas.microsoft.com/office/drawing/2010/main"/>
              </a:ext>
            </a:extLst>
          </a:blip>
          <a:srcRect/>
          <a:stretch>
            <a:fillRect/>
          </a:stretch>
        </p:blipFill>
        <p:spPr bwMode="auto">
          <a:xfrm>
            <a:off x="4321170" y="4816490"/>
            <a:ext cx="1214446" cy="762377"/>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1" name="Picture 10" descr="205084"/>
          <p:cNvPicPr>
            <a:picLocks noChangeAspect="1" noChangeArrowheads="1"/>
          </p:cNvPicPr>
          <p:nvPr/>
        </p:nvPicPr>
        <p:blipFill>
          <a:blip r:embed="rId4" cstate="screen">
            <a:lum contrast="10000"/>
            <a:extLst>
              <a:ext uri="{28A0092B-C50C-407E-A947-70E740481C1C}">
                <a14:useLocalDpi xmlns:a14="http://schemas.microsoft.com/office/drawing/2010/main"/>
              </a:ext>
            </a:extLst>
          </a:blip>
          <a:srcRect/>
          <a:stretch>
            <a:fillRect/>
          </a:stretch>
        </p:blipFill>
        <p:spPr bwMode="auto">
          <a:xfrm>
            <a:off x="4929190" y="1214422"/>
            <a:ext cx="558800" cy="1223962"/>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2" name="Picture 13" descr="205073"/>
          <p:cNvPicPr>
            <a:picLocks noChangeAspect="1" noChangeArrowheads="1"/>
          </p:cNvPicPr>
          <p:nvPr/>
        </p:nvPicPr>
        <p:blipFill>
          <a:blip r:embed="rId5" cstate="screen">
            <a:lum contrast="10000"/>
            <a:extLst>
              <a:ext uri="{28A0092B-C50C-407E-A947-70E740481C1C}">
                <a14:useLocalDpi xmlns:a14="http://schemas.microsoft.com/office/drawing/2010/main"/>
              </a:ext>
            </a:extLst>
          </a:blip>
          <a:srcRect/>
          <a:stretch>
            <a:fillRect/>
          </a:stretch>
        </p:blipFill>
        <p:spPr bwMode="auto">
          <a:xfrm>
            <a:off x="5572132" y="1571612"/>
            <a:ext cx="484187" cy="1152525"/>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304800" y="304800"/>
            <a:ext cx="8659688" cy="5715000"/>
          </a:xfrm>
        </p:spPr>
        <p:txBody>
          <a:bodyPr/>
          <a:lstStyle/>
          <a:p>
            <a:pPr marL="0" indent="0">
              <a:buNone/>
            </a:pPr>
            <a:r>
              <a:rPr lang="ru-RU" b="1" dirty="0"/>
              <a:t>   Создание психологически комфортной и безопасной</a:t>
            </a:r>
          </a:p>
          <a:p>
            <a:pPr marL="0" indent="0" algn="ctr">
              <a:buNone/>
            </a:pPr>
            <a:r>
              <a:rPr lang="ru-RU" b="1" dirty="0"/>
              <a:t>   образовательной среды ДОУ возможно также через          оснащение психологических уголков. </a:t>
            </a:r>
          </a:p>
          <a:p>
            <a:r>
              <a:rPr lang="ru-RU" dirty="0"/>
              <a:t>Пребывание в таком уголке снимает стресс, улучшает психофизическое состояние и, в конечном итоге, создаются необходимые условия для сохранения психологического здоровья каждого ребенка. Ведь это пространство, организовано таким образом, что находящийся в нем ребенок ощущает покой, комфорт и безопасность. </a:t>
            </a:r>
          </a:p>
        </p:txBody>
      </p:sp>
    </p:spTree>
    <p:extLst>
      <p:ext uri="{BB962C8B-B14F-4D97-AF65-F5344CB8AC3E}">
        <p14:creationId xmlns:p14="http://schemas.microsoft.com/office/powerpoint/2010/main" val="3580772847"/>
      </p:ext>
    </p:extLst>
  </p:cSld>
  <p:clrMapOvr>
    <a:masterClrMapping/>
  </p:clrMapOvr>
  <p:transition spd="slow">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sz="quarter" idx="1"/>
            <p:extLst>
              <p:ext uri="{D42A27DB-BD31-4B8C-83A1-F6EECF244321}">
                <p14:modId xmlns:p14="http://schemas.microsoft.com/office/powerpoint/2010/main" val="3754593347"/>
              </p:ext>
            </p:extLst>
          </p:nvPr>
        </p:nvGraphicFramePr>
        <p:xfrm>
          <a:off x="107504" y="518255"/>
          <a:ext cx="8784976" cy="6256714"/>
        </p:xfrm>
        <a:graphic>
          <a:graphicData uri="http://schemas.openxmlformats.org/drawingml/2006/table">
            <a:tbl>
              <a:tblPr firstRow="1" firstCol="1" bandRow="1" bandCol="1">
                <a:tableStyleId>{5C22544A-7EE6-4342-B048-85BDC9FD1C3A}</a:tableStyleId>
              </a:tblPr>
              <a:tblGrid>
                <a:gridCol w="2307918">
                  <a:extLst>
                    <a:ext uri="{9D8B030D-6E8A-4147-A177-3AD203B41FA5}">
                      <a16:colId xmlns:a16="http://schemas.microsoft.com/office/drawing/2014/main" val="598322118"/>
                    </a:ext>
                  </a:extLst>
                </a:gridCol>
                <a:gridCol w="6477058">
                  <a:extLst>
                    <a:ext uri="{9D8B030D-6E8A-4147-A177-3AD203B41FA5}">
                      <a16:colId xmlns:a16="http://schemas.microsoft.com/office/drawing/2014/main" val="3922323055"/>
                    </a:ext>
                  </a:extLst>
                </a:gridCol>
              </a:tblGrid>
              <a:tr h="296566">
                <a:tc>
                  <a:txBody>
                    <a:bodyPr/>
                    <a:lstStyle/>
                    <a:p>
                      <a:pPr>
                        <a:lnSpc>
                          <a:spcPct val="107000"/>
                        </a:lnSpc>
                        <a:spcAft>
                          <a:spcPts val="0"/>
                        </a:spcAft>
                      </a:pPr>
                      <a:r>
                        <a:rPr lang="ru-RU" sz="1100" dirty="0">
                          <a:effectLst/>
                        </a:rPr>
                        <a:t>Назначение</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a:lnSpc>
                          <a:spcPct val="107000"/>
                        </a:lnSpc>
                        <a:spcAft>
                          <a:spcPts val="0"/>
                        </a:spcAft>
                      </a:pPr>
                      <a:r>
                        <a:rPr lang="ru-RU" sz="900" dirty="0">
                          <a:effectLst/>
                        </a:rPr>
                        <a:t>Материалы</a:t>
                      </a:r>
                      <a:endParaRPr lang="ru-RU" sz="700" dirty="0">
                        <a:effectLst/>
                      </a:endParaRPr>
                    </a:p>
                    <a:p>
                      <a:pPr>
                        <a:lnSpc>
                          <a:spcPct val="107000"/>
                        </a:lnSpc>
                        <a:spcAft>
                          <a:spcPts val="0"/>
                        </a:spcAft>
                      </a:pPr>
                      <a:r>
                        <a:rPr lang="ru-RU" sz="900" dirty="0">
                          <a:effectLst/>
                        </a:rPr>
                        <a:t> </a:t>
                      </a:r>
                      <a:endParaRPr lang="ru-RU"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extLst>
                  <a:ext uri="{0D108BD9-81ED-4DB2-BD59-A6C34878D82A}">
                    <a16:rowId xmlns:a16="http://schemas.microsoft.com/office/drawing/2014/main" val="227046982"/>
                  </a:ext>
                </a:extLst>
              </a:tr>
              <a:tr h="1071586">
                <a:tc>
                  <a:txBody>
                    <a:bodyPr/>
                    <a:lstStyle/>
                    <a:p>
                      <a:pPr>
                        <a:lnSpc>
                          <a:spcPct val="107000"/>
                        </a:lnSpc>
                        <a:spcAft>
                          <a:spcPts val="0"/>
                        </a:spcAft>
                      </a:pPr>
                      <a:r>
                        <a:rPr lang="ru-RU" sz="1100" dirty="0">
                          <a:effectLst/>
                        </a:rPr>
                        <a:t>Зона для психологической разгрузки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marR="160020" algn="just">
                        <a:lnSpc>
                          <a:spcPct val="107000"/>
                        </a:lnSpc>
                        <a:spcAft>
                          <a:spcPts val="0"/>
                        </a:spcAft>
                      </a:pPr>
                      <a:r>
                        <a:rPr lang="ru-RU" sz="1200" dirty="0">
                          <a:effectLst/>
                        </a:rPr>
                        <a:t>Уголки для уединения (шатер, палатка, ширма, домик-</a:t>
                      </a:r>
                      <a:r>
                        <a:rPr lang="ru-RU" sz="1200" dirty="0" err="1">
                          <a:effectLst/>
                        </a:rPr>
                        <a:t>трансформер</a:t>
                      </a:r>
                      <a:r>
                        <a:rPr lang="ru-RU" sz="1200" dirty="0">
                          <a:effectLst/>
                        </a:rPr>
                        <a:t>, зонтик и т.д.), подушки-«</a:t>
                      </a:r>
                      <a:r>
                        <a:rPr lang="ru-RU" sz="1200" dirty="0" err="1">
                          <a:effectLst/>
                        </a:rPr>
                        <a:t>плакушки</a:t>
                      </a:r>
                      <a:r>
                        <a:rPr lang="ru-RU" sz="1200" dirty="0">
                          <a:effectLst/>
                        </a:rPr>
                        <a:t>», подушки- «думки», светильники-ночники, место релаксации, мягкая мебель, фотоальбомы с групповыми и семейными фотографиями, телефон, любимая вещь мамы, островок радости, мягкие и пищащие игрушки, сухой бассейн, сухой душ, дидактические игры</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extLst>
                  <a:ext uri="{0D108BD9-81ED-4DB2-BD59-A6C34878D82A}">
                    <a16:rowId xmlns:a16="http://schemas.microsoft.com/office/drawing/2014/main" val="3033074435"/>
                  </a:ext>
                </a:extLst>
              </a:tr>
              <a:tr h="853091">
                <a:tc>
                  <a:txBody>
                    <a:bodyPr/>
                    <a:lstStyle/>
                    <a:p>
                      <a:pPr>
                        <a:lnSpc>
                          <a:spcPct val="107000"/>
                        </a:lnSpc>
                        <a:spcAft>
                          <a:spcPts val="0"/>
                        </a:spcAft>
                      </a:pPr>
                      <a:r>
                        <a:rPr lang="ru-RU" sz="1100" dirty="0">
                          <a:effectLst/>
                        </a:rPr>
                        <a:t>Обучение агрессивных детей способам</a:t>
                      </a:r>
                    </a:p>
                    <a:p>
                      <a:pPr>
                        <a:lnSpc>
                          <a:spcPct val="107000"/>
                        </a:lnSpc>
                        <a:spcAft>
                          <a:spcPts val="0"/>
                        </a:spcAft>
                      </a:pPr>
                      <a:r>
                        <a:rPr lang="ru-RU" sz="1100" dirty="0">
                          <a:effectLst/>
                        </a:rPr>
                        <a:t>выражения гнева в приемлемой форме</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a:lnSpc>
                          <a:spcPct val="107000"/>
                        </a:lnSpc>
                        <a:spcAft>
                          <a:spcPts val="0"/>
                        </a:spcAft>
                      </a:pPr>
                      <a:r>
                        <a:rPr lang="ru-RU" sz="1200" dirty="0">
                          <a:effectLst/>
                        </a:rPr>
                        <a:t>Боксерская груша и перчатки, штанга, хоп-мяч, панно для</a:t>
                      </a:r>
                    </a:p>
                    <a:p>
                      <a:pPr>
                        <a:lnSpc>
                          <a:spcPct val="107000"/>
                        </a:lnSpc>
                        <a:spcAft>
                          <a:spcPts val="0"/>
                        </a:spcAft>
                      </a:pPr>
                      <a:r>
                        <a:rPr lang="ru-RU" sz="1200" dirty="0">
                          <a:effectLst/>
                        </a:rPr>
                        <a:t>метания мяча, сухой бассейн, поролоновые подушки для битья, стаканчики, кружки для крика, «Волшебные бутылочки», мишени, «Коврик злости», коробочка гнева «Спрячь все плохое», коробочка «Попробуй порви»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extLst>
                  <a:ext uri="{0D108BD9-81ED-4DB2-BD59-A6C34878D82A}">
                    <a16:rowId xmlns:a16="http://schemas.microsoft.com/office/drawing/2014/main" val="2248626664"/>
                  </a:ext>
                </a:extLst>
              </a:tr>
              <a:tr h="1337574">
                <a:tc>
                  <a:txBody>
                    <a:bodyPr/>
                    <a:lstStyle/>
                    <a:p>
                      <a:pPr>
                        <a:lnSpc>
                          <a:spcPct val="107000"/>
                        </a:lnSpc>
                        <a:spcAft>
                          <a:spcPts val="0"/>
                        </a:spcAft>
                      </a:pPr>
                      <a:r>
                        <a:rPr lang="ru-RU" sz="1100" dirty="0">
                          <a:effectLst/>
                        </a:rPr>
                        <a:t>Обучение детей умению владеть собой</a:t>
                      </a:r>
                    </a:p>
                    <a:p>
                      <a:pPr>
                        <a:lnSpc>
                          <a:spcPct val="107000"/>
                        </a:lnSpc>
                        <a:spcAft>
                          <a:spcPts val="0"/>
                        </a:spcAft>
                      </a:pPr>
                      <a:r>
                        <a:rPr lang="ru-RU" sz="1100" dirty="0">
                          <a:effectLst/>
                        </a:rPr>
                        <a:t>в различных ситуациях, приемам</a:t>
                      </a:r>
                    </a:p>
                    <a:p>
                      <a:pPr>
                        <a:lnSpc>
                          <a:spcPct val="107000"/>
                        </a:lnSpc>
                        <a:spcAft>
                          <a:spcPts val="0"/>
                        </a:spcAft>
                      </a:pPr>
                      <a:r>
                        <a:rPr lang="ru-RU" sz="1100" dirty="0" err="1">
                          <a:effectLst/>
                        </a:rPr>
                        <a:t>саморегуляции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algn="just">
                        <a:lnSpc>
                          <a:spcPct val="107000"/>
                        </a:lnSpc>
                        <a:spcAft>
                          <a:spcPts val="0"/>
                        </a:spcAft>
                      </a:pPr>
                      <a:r>
                        <a:rPr lang="ru-RU" sz="1200" dirty="0">
                          <a:effectLst/>
                        </a:rPr>
                        <a:t>Аудио-, видеозаписи (шум моря, звуки леса, музыка для отдыха, релаксации), цветные клубочки, волшебные</a:t>
                      </a:r>
                      <a:r>
                        <a:rPr lang="ru-RU" sz="1200" baseline="0" dirty="0">
                          <a:effectLst/>
                        </a:rPr>
                        <a:t> п</a:t>
                      </a:r>
                      <a:r>
                        <a:rPr lang="ru-RU" sz="1200" dirty="0">
                          <a:effectLst/>
                        </a:rPr>
                        <a:t>редметы (шляпа, плащ, палочка, дудочки, веера, маска, цветик- </a:t>
                      </a:r>
                      <a:r>
                        <a:rPr lang="ru-RU" sz="1200" dirty="0" err="1">
                          <a:effectLst/>
                        </a:rPr>
                        <a:t>семицветик</a:t>
                      </a:r>
                      <a:r>
                        <a:rPr lang="ru-RU" sz="1200" dirty="0">
                          <a:effectLst/>
                        </a:rPr>
                        <a:t>, шкатулки и волшебные коробочки)), свечи, фонтаны, игры с песком, водой, крупами, пуговицами, элементы арт-терапии (лепка из глины, рисование пальчиками, ладошками, тычками) «Тактильные</a:t>
                      </a:r>
                      <a:r>
                        <a:rPr lang="ru-RU" sz="1200" baseline="0" dirty="0">
                          <a:effectLst/>
                        </a:rPr>
                        <a:t> </a:t>
                      </a:r>
                      <a:r>
                        <a:rPr lang="ru-RU" sz="1200" dirty="0">
                          <a:effectLst/>
                        </a:rPr>
                        <a:t>мешочки», </a:t>
                      </a:r>
                      <a:r>
                        <a:rPr lang="ru-RU" sz="1200" dirty="0" err="1">
                          <a:effectLst/>
                        </a:rPr>
                        <a:t>массажеры</a:t>
                      </a:r>
                      <a:r>
                        <a:rPr lang="ru-RU" sz="1200" dirty="0">
                          <a:effectLst/>
                        </a:rPr>
                        <a:t>, «Мешочки настроений», «Коробочки добрых дел»</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extLst>
                  <a:ext uri="{0D108BD9-81ED-4DB2-BD59-A6C34878D82A}">
                    <a16:rowId xmlns:a16="http://schemas.microsoft.com/office/drawing/2014/main" val="1313778428"/>
                  </a:ext>
                </a:extLst>
              </a:tr>
              <a:tr h="1326569">
                <a:tc>
                  <a:txBody>
                    <a:bodyPr/>
                    <a:lstStyle/>
                    <a:p>
                      <a:pPr>
                        <a:lnSpc>
                          <a:spcPct val="107000"/>
                        </a:lnSpc>
                        <a:spcAft>
                          <a:spcPts val="0"/>
                        </a:spcAft>
                      </a:pPr>
                      <a:r>
                        <a:rPr lang="ru-RU" sz="1100" dirty="0">
                          <a:effectLst/>
                        </a:rPr>
                        <a:t>Обучение детей бесконфликтному</a:t>
                      </a:r>
                    </a:p>
                    <a:p>
                      <a:pPr>
                        <a:lnSpc>
                          <a:spcPct val="107000"/>
                        </a:lnSpc>
                        <a:spcAft>
                          <a:spcPts val="0"/>
                        </a:spcAft>
                      </a:pPr>
                      <a:r>
                        <a:rPr lang="ru-RU" sz="1100" dirty="0">
                          <a:effectLst/>
                        </a:rPr>
                        <a:t>общению с помощью эмоционально</a:t>
                      </a:r>
                    </a:p>
                    <a:p>
                      <a:pPr>
                        <a:lnSpc>
                          <a:spcPct val="107000"/>
                        </a:lnSpc>
                        <a:spcAft>
                          <a:spcPts val="0"/>
                        </a:spcAft>
                      </a:pPr>
                      <a:r>
                        <a:rPr lang="ru-RU" sz="1100" dirty="0">
                          <a:effectLst/>
                        </a:rPr>
                        <a:t>развивающих игр</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a:lnSpc>
                          <a:spcPct val="107000"/>
                        </a:lnSpc>
                        <a:spcAft>
                          <a:spcPts val="0"/>
                        </a:spcAft>
                      </a:pPr>
                      <a:r>
                        <a:rPr lang="ru-RU" sz="1200" dirty="0">
                          <a:effectLst/>
                        </a:rPr>
                        <a:t>«Азбука настроений», «Коврик дружбы», настольные, дидактические игры: «Что такое хорошо? Что такое плохо?», «Мои чувства», «Чувства и эмоции», «Угадай</a:t>
                      </a:r>
                    </a:p>
                    <a:p>
                      <a:pPr>
                        <a:lnSpc>
                          <a:spcPct val="107000"/>
                        </a:lnSpc>
                        <a:spcAft>
                          <a:spcPts val="0"/>
                        </a:spcAft>
                      </a:pPr>
                      <a:r>
                        <a:rPr lang="ru-RU" sz="1200" dirty="0">
                          <a:effectLst/>
                        </a:rPr>
                        <a:t>эмоцию», «Эмоции в сказках», «Найди друзей», «Как поступают друзья», шкатулка с маленькими человечками,</a:t>
                      </a:r>
                      <a:r>
                        <a:rPr lang="ru-RU" sz="1200" baseline="0" dirty="0">
                          <a:effectLst/>
                        </a:rPr>
                        <a:t> </a:t>
                      </a:r>
                      <a:r>
                        <a:rPr lang="ru-RU" sz="1200" dirty="0">
                          <a:effectLst/>
                        </a:rPr>
                        <a:t>«Подушка примирения», «Коробочка примирения», «Доска, календарь, дерево настроений», «Зеркало</a:t>
                      </a:r>
                      <a:r>
                        <a:rPr lang="ru-RU" sz="1200" baseline="0" dirty="0">
                          <a:effectLst/>
                        </a:rPr>
                        <a:t> </a:t>
                      </a:r>
                      <a:r>
                        <a:rPr lang="ru-RU" sz="1200" dirty="0">
                          <a:effectLst/>
                        </a:rPr>
                        <a:t>эмоций», «Театр эмоций», оборудование для совместных игр и игр-драматизаций</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extLst>
                  <a:ext uri="{0D108BD9-81ED-4DB2-BD59-A6C34878D82A}">
                    <a16:rowId xmlns:a16="http://schemas.microsoft.com/office/drawing/2014/main" val="1056466693"/>
                  </a:ext>
                </a:extLst>
              </a:tr>
              <a:tr h="617647">
                <a:tc>
                  <a:txBody>
                    <a:bodyPr/>
                    <a:lstStyle/>
                    <a:p>
                      <a:pPr>
                        <a:lnSpc>
                          <a:spcPct val="107000"/>
                        </a:lnSpc>
                        <a:spcAft>
                          <a:spcPts val="0"/>
                        </a:spcAft>
                      </a:pPr>
                      <a:r>
                        <a:rPr lang="ru-RU" sz="1100" dirty="0">
                          <a:effectLst/>
                        </a:rPr>
                        <a:t>Повышение самооценки тревожных,</a:t>
                      </a:r>
                    </a:p>
                    <a:p>
                      <a:pPr>
                        <a:lnSpc>
                          <a:spcPct val="107000"/>
                        </a:lnSpc>
                        <a:spcAft>
                          <a:spcPts val="0"/>
                        </a:spcAft>
                      </a:pPr>
                      <a:r>
                        <a:rPr lang="ru-RU" sz="1100" dirty="0">
                          <a:effectLst/>
                        </a:rPr>
                        <a:t>неуверенных в себе детей</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a:lnSpc>
                          <a:spcPct val="107000"/>
                        </a:lnSpc>
                        <a:spcAft>
                          <a:spcPts val="0"/>
                        </a:spcAft>
                      </a:pPr>
                      <a:r>
                        <a:rPr lang="ru-RU" sz="1200" dirty="0">
                          <a:effectLst/>
                        </a:rPr>
                        <a:t>Подиум, медали, уголок индивидуализации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extLst>
                  <a:ext uri="{0D108BD9-81ED-4DB2-BD59-A6C34878D82A}">
                    <a16:rowId xmlns:a16="http://schemas.microsoft.com/office/drawing/2014/main" val="1031757574"/>
                  </a:ext>
                </a:extLst>
              </a:tr>
              <a:tr h="753681">
                <a:tc>
                  <a:txBody>
                    <a:bodyPr/>
                    <a:lstStyle/>
                    <a:p>
                      <a:pPr>
                        <a:lnSpc>
                          <a:spcPct val="107000"/>
                        </a:lnSpc>
                        <a:spcAft>
                          <a:spcPts val="0"/>
                        </a:spcAft>
                      </a:pPr>
                      <a:r>
                        <a:rPr lang="ru-RU" sz="1100" dirty="0">
                          <a:effectLst/>
                        </a:rPr>
                        <a:t>Обучение детей навыкам</a:t>
                      </a:r>
                    </a:p>
                    <a:p>
                      <a:pPr>
                        <a:lnSpc>
                          <a:spcPct val="107000"/>
                        </a:lnSpc>
                        <a:spcAft>
                          <a:spcPts val="0"/>
                        </a:spcAft>
                      </a:pPr>
                      <a:r>
                        <a:rPr lang="ru-RU" sz="1100" dirty="0">
                          <a:effectLst/>
                        </a:rPr>
                        <a:t>сотрудничества и согласованным</a:t>
                      </a:r>
                    </a:p>
                    <a:p>
                      <a:pPr>
                        <a:lnSpc>
                          <a:spcPct val="107000"/>
                        </a:lnSpc>
                        <a:spcAft>
                          <a:spcPts val="0"/>
                        </a:spcAft>
                      </a:pPr>
                      <a:r>
                        <a:rPr lang="ru-RU" sz="1100" dirty="0">
                          <a:effectLst/>
                        </a:rPr>
                        <a:t>действиям в команде</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2922" marR="42922" marT="0" marB="0"/>
                </a:tc>
                <a:tc>
                  <a:txBody>
                    <a:bodyPr/>
                    <a:lstStyle/>
                    <a:p>
                      <a:pPr>
                        <a:lnSpc>
                          <a:spcPct val="107000"/>
                        </a:lnSpc>
                        <a:spcAft>
                          <a:spcPts val="0"/>
                        </a:spcAft>
                      </a:pPr>
                      <a:r>
                        <a:rPr lang="ru-RU" sz="1200" dirty="0">
                          <a:effectLst/>
                        </a:rPr>
                        <a:t>«</a:t>
                      </a:r>
                      <a:r>
                        <a:rPr lang="ru-RU" sz="1200" dirty="0" err="1">
                          <a:effectLst/>
                        </a:rPr>
                        <a:t>Твистер</a:t>
                      </a:r>
                      <a:r>
                        <a:rPr lang="ru-RU" sz="1200" dirty="0">
                          <a:effectLst/>
                        </a:rPr>
                        <a:t>», «Гусеница»</a:t>
                      </a:r>
                    </a:p>
                  </a:txBody>
                  <a:tcPr marL="42922" marR="42922" marT="0" marB="0"/>
                </a:tc>
                <a:extLst>
                  <a:ext uri="{0D108BD9-81ED-4DB2-BD59-A6C34878D82A}">
                    <a16:rowId xmlns:a16="http://schemas.microsoft.com/office/drawing/2014/main" val="1008338224"/>
                  </a:ext>
                </a:extLst>
              </a:tr>
            </a:tbl>
          </a:graphicData>
        </a:graphic>
      </p:graphicFrame>
      <p:sp>
        <p:nvSpPr>
          <p:cNvPr id="6" name="Прямоугольник 5"/>
          <p:cNvSpPr/>
          <p:nvPr/>
        </p:nvSpPr>
        <p:spPr>
          <a:xfrm>
            <a:off x="683568" y="116632"/>
            <a:ext cx="7776864" cy="369332"/>
          </a:xfrm>
          <a:prstGeom prst="rect">
            <a:avLst/>
          </a:prstGeom>
        </p:spPr>
        <p:txBody>
          <a:bodyPr wrap="square">
            <a:spAutoFit/>
          </a:bodyPr>
          <a:lstStyle/>
          <a:p>
            <a:r>
              <a:rPr lang="ru-RU" dirty="0">
                <a:solidFill>
                  <a:srgbClr val="0000CC"/>
                </a:solidFill>
              </a:rPr>
              <a:t>Примеры оснащения психологических уголков в ДОУ </a:t>
            </a:r>
          </a:p>
        </p:txBody>
      </p:sp>
    </p:spTree>
    <p:extLst>
      <p:ext uri="{BB962C8B-B14F-4D97-AF65-F5344CB8AC3E}">
        <p14:creationId xmlns:p14="http://schemas.microsoft.com/office/powerpoint/2010/main" val="3892238204"/>
      </p:ext>
    </p:extLst>
  </p:cSld>
  <p:clrMapOvr>
    <a:masterClrMapping/>
  </p:clrMapOvr>
  <p:transition spd="slow">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0232" y="152400"/>
            <a:ext cx="6686568" cy="990600"/>
          </a:xfrm>
        </p:spPr>
        <p:txBody>
          <a:bodyPr>
            <a:noAutofit/>
          </a:bodyPr>
          <a:lstStyle/>
          <a:p>
            <a:pPr algn="ctr" eaLnBrk="1" fontAlgn="auto" hangingPunct="1">
              <a:spcAft>
                <a:spcPts val="0"/>
              </a:spcAft>
              <a:defRPr/>
            </a:pPr>
            <a:r>
              <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ИГРА – ВЕДУЩИЙ ВИД ДЕЯТЕЛЬНОСТИ ДОШКОЛЬНИКА</a:t>
            </a:r>
          </a:p>
        </p:txBody>
      </p:sp>
      <p:sp>
        <p:nvSpPr>
          <p:cNvPr id="12" name="Загнутый угол 11"/>
          <p:cNvSpPr/>
          <p:nvPr/>
        </p:nvSpPr>
        <p:spPr>
          <a:xfrm rot="21192217">
            <a:off x="262498" y="1547938"/>
            <a:ext cx="2286016" cy="4572032"/>
          </a:xfrm>
          <a:prstGeom prst="foldedCorner">
            <a:avLst/>
          </a:prstGeom>
          <a:solidFill>
            <a:schemeClr val="accent2">
              <a:lumMod val="20000"/>
              <a:lumOff val="80000"/>
            </a:schemeClr>
          </a:solidFill>
          <a:ln>
            <a:solidFill>
              <a:schemeClr val="accent2"/>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Загнутый угол 12"/>
          <p:cNvSpPr/>
          <p:nvPr/>
        </p:nvSpPr>
        <p:spPr>
          <a:xfrm>
            <a:off x="3357554" y="1504936"/>
            <a:ext cx="2286016" cy="4572032"/>
          </a:xfrm>
          <a:prstGeom prst="foldedCorner">
            <a:avLst/>
          </a:prstGeom>
          <a:solidFill>
            <a:schemeClr val="accent2">
              <a:lumMod val="20000"/>
              <a:lumOff val="80000"/>
            </a:schemeClr>
          </a:solidFill>
          <a:ln>
            <a:solidFill>
              <a:schemeClr val="accent2"/>
            </a:solid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Загнутый угол 13"/>
          <p:cNvSpPr/>
          <p:nvPr/>
        </p:nvSpPr>
        <p:spPr>
          <a:xfrm rot="491418">
            <a:off x="6543973" y="1568253"/>
            <a:ext cx="2286016" cy="4572032"/>
          </a:xfrm>
          <a:prstGeom prst="foldedCorner">
            <a:avLst/>
          </a:prstGeom>
          <a:solidFill>
            <a:schemeClr val="accent2">
              <a:lumMod val="20000"/>
              <a:lumOff val="80000"/>
            </a:schemeClr>
          </a:solidFill>
          <a:ln>
            <a:solidFill>
              <a:schemeClr val="accent2"/>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TextBox 14"/>
          <p:cNvSpPr txBox="1"/>
          <p:nvPr/>
        </p:nvSpPr>
        <p:spPr>
          <a:xfrm rot="21197891">
            <a:off x="276745" y="1550142"/>
            <a:ext cx="2286016" cy="4724370"/>
          </a:xfrm>
          <a:prstGeom prst="rect">
            <a:avLst/>
          </a:prstGeom>
          <a:noFill/>
          <a:effectLst>
            <a:glow rad="228600">
              <a:schemeClr val="accent4">
                <a:satMod val="175000"/>
                <a:alpha val="40000"/>
              </a:schemeClr>
            </a:glow>
            <a:innerShdw blurRad="63500" dist="50800" dir="10800000">
              <a:prstClr val="black">
                <a:alpha val="50000"/>
              </a:prstClr>
            </a:innerShdw>
          </a:effectLst>
          <a:scene3d>
            <a:camera prst="orthographicFront"/>
            <a:lightRig rig="threePt" dir="t"/>
          </a:scene3d>
          <a:sp3d>
            <a:bevelT w="165100" prst="coolSlant"/>
          </a:sp3d>
        </p:spPr>
        <p:txBody>
          <a:bodyPr>
            <a:spAutoFit/>
          </a:bodyPr>
          <a:lstStyle/>
          <a:p>
            <a:pPr fontAlgn="auto">
              <a:spcBef>
                <a:spcPct val="50000"/>
              </a:spcBef>
              <a:spcAft>
                <a:spcPts val="0"/>
              </a:spcAft>
              <a:defRPr/>
            </a:pPr>
            <a:r>
              <a:rPr lang="ru-RU" sz="1400" b="1" dirty="0">
                <a:solidFill>
                  <a:schemeClr val="accent1">
                    <a:lumMod val="75000"/>
                  </a:schemeClr>
                </a:solidFill>
                <a:latin typeface="Tahoma" pitchFamily="34" charset="0"/>
                <a:cs typeface="+mn-cs"/>
              </a:rPr>
              <a:t>В игре формируются новые качества личности и психики дошкольника:</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коммуникативные способности</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воображение</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произвольность поведения</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способность к символическим замещениям</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способность к преобразованиям</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наглядно-образное мышление</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самооценка</a:t>
            </a:r>
          </a:p>
          <a:p>
            <a:pPr fontAlgn="auto">
              <a:spcBef>
                <a:spcPts val="0"/>
              </a:spcBef>
              <a:spcAft>
                <a:spcPts val="0"/>
              </a:spcAft>
              <a:defRPr/>
            </a:pPr>
            <a:endParaRPr lang="ru-RU" sz="1400" dirty="0">
              <a:latin typeface="+mn-lt"/>
              <a:cs typeface="+mn-cs"/>
            </a:endParaRPr>
          </a:p>
        </p:txBody>
      </p:sp>
      <p:sp>
        <p:nvSpPr>
          <p:cNvPr id="16" name="TextBox 15"/>
          <p:cNvSpPr txBox="1"/>
          <p:nvPr/>
        </p:nvSpPr>
        <p:spPr>
          <a:xfrm>
            <a:off x="3357554" y="1428736"/>
            <a:ext cx="2286016" cy="4078039"/>
          </a:xfrm>
          <a:prstGeom prst="rect">
            <a:avLst/>
          </a:prstGeom>
          <a:noFill/>
          <a:effectLst>
            <a:glow rad="228600">
              <a:schemeClr val="accent4">
                <a:satMod val="175000"/>
                <a:alpha val="40000"/>
              </a:schemeClr>
            </a:glow>
          </a:effectLst>
          <a:scene3d>
            <a:camera prst="orthographicFront"/>
            <a:lightRig rig="threePt" dir="t"/>
          </a:scene3d>
          <a:sp3d>
            <a:bevelT w="165100" prst="coolSlant"/>
          </a:sp3d>
        </p:spPr>
        <p:txBody>
          <a:bodyPr>
            <a:spAutoFit/>
          </a:bodyPr>
          <a:lstStyle/>
          <a:p>
            <a:pPr fontAlgn="auto">
              <a:spcBef>
                <a:spcPct val="50000"/>
              </a:spcBef>
              <a:spcAft>
                <a:spcPts val="0"/>
              </a:spcAft>
              <a:defRPr/>
            </a:pPr>
            <a:r>
              <a:rPr lang="ru-RU" sz="1400" b="1" dirty="0">
                <a:solidFill>
                  <a:schemeClr val="accent1">
                    <a:lumMod val="75000"/>
                  </a:schemeClr>
                </a:solidFill>
                <a:latin typeface="Tahoma" pitchFamily="34" charset="0"/>
                <a:cs typeface="+mn-cs"/>
              </a:rPr>
              <a:t>В игре удовлетворяются основные потребности самого ребенка:</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 общении</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 познании</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 движении</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 самовыражении и самостоятельности</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 радости, удовольствии</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в подражании взрослому</a:t>
            </a:r>
          </a:p>
          <a:p>
            <a:pPr fontAlgn="auto">
              <a:spcBef>
                <a:spcPct val="50000"/>
              </a:spcBef>
              <a:spcAft>
                <a:spcPts val="0"/>
              </a:spcAft>
              <a:buClr>
                <a:schemeClr val="accent1">
                  <a:lumMod val="75000"/>
                </a:schemeClr>
              </a:buClr>
              <a:buFont typeface="Wingdings" pitchFamily="2" charset="2"/>
              <a:buChar char="Ø"/>
              <a:defRPr/>
            </a:pPr>
            <a:endParaRPr lang="ru-RU" sz="1400" dirty="0">
              <a:solidFill>
                <a:schemeClr val="accent1">
                  <a:lumMod val="75000"/>
                </a:schemeClr>
              </a:solidFill>
              <a:latin typeface="Tahoma" pitchFamily="34" charset="0"/>
              <a:cs typeface="+mn-cs"/>
            </a:endParaRPr>
          </a:p>
        </p:txBody>
      </p:sp>
      <p:sp>
        <p:nvSpPr>
          <p:cNvPr id="17" name="TextBox 16"/>
          <p:cNvSpPr txBox="1"/>
          <p:nvPr/>
        </p:nvSpPr>
        <p:spPr>
          <a:xfrm rot="500066">
            <a:off x="6558739" y="1636378"/>
            <a:ext cx="2268593" cy="4078039"/>
          </a:xfrm>
          <a:prstGeom prst="rect">
            <a:avLst/>
          </a:prstGeom>
          <a:noFill/>
          <a:effectLst>
            <a:innerShdw blurRad="63500" dist="50800">
              <a:prstClr val="black">
                <a:alpha val="50000"/>
              </a:prstClr>
            </a:innerShdw>
          </a:effectLst>
        </p:spPr>
        <p:txBody>
          <a:bodyPr>
            <a:spAutoFit/>
          </a:bodyPr>
          <a:lstStyle/>
          <a:p>
            <a:pPr algn="ctr" fontAlgn="auto">
              <a:spcBef>
                <a:spcPct val="50000"/>
              </a:spcBef>
              <a:spcAft>
                <a:spcPts val="0"/>
              </a:spcAft>
              <a:buClr>
                <a:schemeClr val="accent1">
                  <a:lumMod val="75000"/>
                </a:schemeClr>
              </a:buClr>
              <a:defRPr/>
            </a:pPr>
            <a:r>
              <a:rPr lang="ru-RU" sz="1400" b="1" dirty="0">
                <a:solidFill>
                  <a:schemeClr val="accent1">
                    <a:lumMod val="75000"/>
                  </a:schemeClr>
                </a:solidFill>
                <a:latin typeface="Tahoma" pitchFamily="34" charset="0"/>
                <a:cs typeface="+mn-cs"/>
              </a:rPr>
              <a:t>Потенциал игры</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средство общения с ребенком</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средство обучения, воспитания, развития ребенка</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средство изучения ребенка</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средство коррекции поведения и психического развития ребенка</a:t>
            </a:r>
          </a:p>
          <a:p>
            <a:pPr fontAlgn="auto">
              <a:spcBef>
                <a:spcPct val="50000"/>
              </a:spcBef>
              <a:spcAft>
                <a:spcPts val="0"/>
              </a:spcAft>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cs typeface="+mn-cs"/>
              </a:rPr>
              <a:t>средство здоровьесбережения ребенка</a:t>
            </a:r>
          </a:p>
          <a:p>
            <a:pPr fontAlgn="auto">
              <a:spcBef>
                <a:spcPts val="0"/>
              </a:spcBef>
              <a:spcAft>
                <a:spcPts val="0"/>
              </a:spcAft>
              <a:defRPr/>
            </a:pPr>
            <a:endParaRPr lang="ru-RU" sz="1400" dirty="0">
              <a:solidFill>
                <a:schemeClr val="accent1">
                  <a:lumMod val="75000"/>
                </a:schemeClr>
              </a:solidFill>
              <a:latin typeface="Tahoma" pitchFamily="34" charset="0"/>
              <a:cs typeface="+mn-cs"/>
            </a:endParaRPr>
          </a:p>
        </p:txBody>
      </p:sp>
      <p:pic>
        <p:nvPicPr>
          <p:cNvPr id="2051" name="Picture 3" descr="C:\Documents and Settings\user\Мои документы\Мои рисунки\картинки дети\2139244623_ef260f3330.jpg"/>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auto">
          <a:xfrm>
            <a:off x="285718" y="0"/>
            <a:ext cx="1643076" cy="1094289"/>
          </a:xfrm>
          <a:prstGeom prst="rect">
            <a:avLst/>
          </a:prstGeom>
          <a:ln>
            <a:noFill/>
          </a:ln>
          <a:effectLst>
            <a:softEdge rad="11250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p:cNvSpPr>
          <p:nvPr>
            <p:ph type="body" idx="1"/>
          </p:nvPr>
        </p:nvSpPr>
        <p:spPr>
          <a:xfrm>
            <a:off x="395288" y="404813"/>
            <a:ext cx="8497887" cy="5832475"/>
          </a:xfrm>
        </p:spPr>
        <p:txBody>
          <a:bodyPr/>
          <a:lstStyle/>
          <a:p>
            <a:pPr>
              <a:lnSpc>
                <a:spcPct val="90000"/>
              </a:lnSpc>
            </a:pPr>
            <a:r>
              <a:rPr lang="ru-RU" u="sng" dirty="0">
                <a:solidFill>
                  <a:srgbClr val="0000CC"/>
                </a:solidFill>
              </a:rPr>
              <a:t> Исторический факт</a:t>
            </a:r>
            <a:r>
              <a:rPr lang="ru-RU" dirty="0">
                <a:solidFill>
                  <a:srgbClr val="0000CC"/>
                </a:solidFill>
              </a:rPr>
              <a:t>: </a:t>
            </a:r>
          </a:p>
          <a:p>
            <a:pPr>
              <a:lnSpc>
                <a:spcPct val="90000"/>
              </a:lnSpc>
            </a:pPr>
            <a:r>
              <a:rPr lang="ru-RU" dirty="0">
                <a:solidFill>
                  <a:srgbClr val="0000CC"/>
                </a:solidFill>
              </a:rPr>
              <a:t>когда-то императрица Екатерина II издала распоряжение, касающееся воспитания через игру своих внуков: Константина и Саши (будущего царя Александра I). В нем она писала:</a:t>
            </a:r>
          </a:p>
          <a:p>
            <a:pPr>
              <a:lnSpc>
                <a:spcPct val="90000"/>
              </a:lnSpc>
            </a:pPr>
            <a:r>
              <a:rPr lang="ru-RU" dirty="0">
                <a:solidFill>
                  <a:srgbClr val="0000CC"/>
                </a:solidFill>
              </a:rPr>
              <a:t>«Веселость нрава их высочеств не уменьшать. Не запрещать им играть, сколько хотят, лишь бы в игру не входило вредное, и сохранили бы при игре благопристойность к людям, при оной находящимся». Кроме того, императрица замечала: «Питая в детях веселость нрава, надлежит отдалять от их глаз и ушей все тому противное, как-то: печальные воображения или уныние наносящие рассказы, также ласкательства». Кстати, на Руси всегда была высокая детская игровая культура, даже среди беднейшего населения.</a:t>
            </a:r>
          </a:p>
        </p:txBody>
      </p:sp>
    </p:spTree>
  </p:cSld>
  <p:clrMapOvr>
    <a:masterClrMapping/>
  </p:clrMapOvr>
  <p:transition spd="slow">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228600"/>
            <a:ext cx="5072098" cy="628632"/>
          </a:xfrm>
        </p:spPr>
        <p:txBody>
          <a:bodyPr>
            <a:normAutofit fontScale="90000"/>
          </a:bodyPr>
          <a:lstStyle/>
          <a:p>
            <a:pPr algn="ctr" eaLnBrk="1" fontAlgn="auto" hangingPunct="1">
              <a:spcAft>
                <a:spcPts val="0"/>
              </a:spcAft>
              <a:defRPr/>
            </a:pPr>
            <a:r>
              <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a typeface="+mn-ea"/>
                <a:cs typeface="+mn-cs"/>
              </a:rPr>
              <a:t>Педагогическая оценка игрушки</a:t>
            </a:r>
          </a:p>
        </p:txBody>
      </p:sp>
      <p:sp>
        <p:nvSpPr>
          <p:cNvPr id="3" name="Содержимое 2"/>
          <p:cNvSpPr>
            <a:spLocks noGrp="1"/>
          </p:cNvSpPr>
          <p:nvPr>
            <p:ph sz="quarter" idx="1"/>
          </p:nvPr>
        </p:nvSpPr>
        <p:spPr>
          <a:xfrm>
            <a:off x="500063" y="1000125"/>
            <a:ext cx="8215312" cy="5357813"/>
          </a:xfrm>
          <a:ln>
            <a:solidFill>
              <a:schemeClr val="accent1">
                <a:lumMod val="75000"/>
              </a:schemeClr>
            </a:solidFill>
          </a:ln>
        </p:spPr>
        <p:txBody>
          <a:bodyPr>
            <a:normAutofit fontScale="40000" lnSpcReduction="20000"/>
          </a:bodyPr>
          <a:lstStyle/>
          <a:p>
            <a:pPr marL="274320" indent="-274320" eaLnBrk="1" fontAlgn="auto" hangingPunct="1">
              <a:lnSpc>
                <a:spcPct val="80000"/>
              </a:lnSpc>
              <a:spcAft>
                <a:spcPts val="0"/>
              </a:spcAft>
              <a:buFont typeface="Wingdings" pitchFamily="2" charset="2"/>
              <a:buChar char="v"/>
              <a:defRPr/>
            </a:pPr>
            <a:endParaRPr lang="ru-RU" sz="2800" b="1" dirty="0">
              <a:solidFill>
                <a:srgbClr val="CC3300"/>
              </a:solidFill>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Простота и доступность</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Привлекательность для самого ребёнка (отвечает его интересам и потребностям)</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Открытость для разнообразных форм активности ребенка (для преобразований)</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Возможность самостоятельной деятельности</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«Коммуникативность» игрушки (потенциальная направленность на общую, совместную игру)</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Оптимальное сочетание новизны и узнаваемости, наличие задачи и ориентиров для её решения</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Этический аспект игрушки (вызывает добрые, гуманные чувства)</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Эстетический аспект игрушки (художественные качества)</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«Современность»игрушки (способность воплотить в себе и передать детям</a:t>
            </a:r>
          </a:p>
          <a:p>
            <a:pPr marL="274320" indent="-274320" eaLnBrk="1" fontAlgn="auto" hangingPunct="1">
              <a:lnSpc>
                <a:spcPct val="80000"/>
              </a:lnSpc>
              <a:spcAft>
                <a:spcPts val="0"/>
              </a:spcAft>
              <a:buFont typeface="Wingdings 3"/>
              <a:buNone/>
              <a:defRPr/>
            </a:pPr>
            <a:r>
              <a:rPr lang="ru-RU" sz="3500" dirty="0">
                <a:solidFill>
                  <a:schemeClr val="accent2">
                    <a:lumMod val="75000"/>
                  </a:schemeClr>
                </a:solidFill>
                <a:latin typeface="Tahoma" pitchFamily="34" charset="0"/>
              </a:rPr>
              <a:t> «дух своего времени»)</a:t>
            </a:r>
          </a:p>
          <a:p>
            <a:pPr marL="274320" indent="-274320" eaLnBrk="1" fontAlgn="auto" hangingPunct="1">
              <a:lnSpc>
                <a:spcPct val="80000"/>
              </a:lnSpc>
              <a:spcAft>
                <a:spcPts val="0"/>
              </a:spcAft>
              <a:buFont typeface="Wingdings 3"/>
              <a:buNone/>
              <a:defRPr/>
            </a:pPr>
            <a:r>
              <a:rPr lang="ru-RU" sz="3500" dirty="0">
                <a:solidFill>
                  <a:schemeClr val="accent2">
                    <a:lumMod val="75000"/>
                  </a:schemeClr>
                </a:solidFill>
                <a:latin typeface="Tahoma" pitchFamily="34" charset="0"/>
              </a:rPr>
              <a:t> </a:t>
            </a: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«Традиционность» игрушки (связь с культурными традициями своего народа)</a:t>
            </a:r>
          </a:p>
          <a:p>
            <a:pPr marL="274320" indent="-274320" eaLnBrk="1" fontAlgn="auto" hangingPunct="1">
              <a:lnSpc>
                <a:spcPct val="80000"/>
              </a:lnSpc>
              <a:spcAft>
                <a:spcPts val="0"/>
              </a:spcAft>
              <a:buFont typeface="Wingdings" pitchFamily="2" charset="2"/>
              <a:buChar char="Ø"/>
              <a:defRPr/>
            </a:pPr>
            <a:endParaRPr lang="ru-RU" sz="3500" dirty="0">
              <a:solidFill>
                <a:schemeClr val="accent2">
                  <a:lumMod val="75000"/>
                </a:schemeClr>
              </a:solidFill>
              <a:latin typeface="Tahoma" pitchFamily="34" charset="0"/>
            </a:endParaRPr>
          </a:p>
          <a:p>
            <a:pPr marL="274320" indent="-274320" eaLnBrk="1" fontAlgn="auto" hangingPunct="1">
              <a:lnSpc>
                <a:spcPct val="80000"/>
              </a:lnSpc>
              <a:spcAft>
                <a:spcPts val="0"/>
              </a:spcAft>
              <a:buFont typeface="Wingdings" pitchFamily="2" charset="2"/>
              <a:buChar char="Ø"/>
              <a:defRPr/>
            </a:pPr>
            <a:r>
              <a:rPr lang="ru-RU" sz="3500" dirty="0">
                <a:solidFill>
                  <a:schemeClr val="accent2">
                    <a:lumMod val="75000"/>
                  </a:schemeClr>
                </a:solidFill>
                <a:latin typeface="Tahoma" pitchFamily="34" charset="0"/>
              </a:rPr>
              <a:t>Технические качества игрушки (прочность и безопасность)</a:t>
            </a:r>
          </a:p>
          <a:p>
            <a:pPr marL="274320" indent="-274320" eaLnBrk="1" fontAlgn="auto" hangingPunct="1">
              <a:spcAft>
                <a:spcPts val="0"/>
              </a:spcAft>
              <a:buFont typeface="Wingdings" pitchFamily="2" charset="2"/>
              <a:buChar char="Ø"/>
              <a:defRPr/>
            </a:pPr>
            <a:endParaRPr lang="ru-RU" sz="3500" dirty="0"/>
          </a:p>
        </p:txBody>
      </p:sp>
      <p:pic>
        <p:nvPicPr>
          <p:cNvPr id="4098" name="Picture 2" descr="C:\Documents and Settings\user\Мои документы\Мои рисунки\картинки дети\16572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8596" y="0"/>
            <a:ext cx="1822772" cy="1214422"/>
          </a:xfrm>
          <a:prstGeom prst="rect">
            <a:avLst/>
          </a:prstGeom>
          <a:ln>
            <a:noFill/>
          </a:ln>
          <a:effectLst>
            <a:softEdge rad="112500"/>
          </a:effectLst>
        </p:spPr>
      </p:pic>
      <p:pic>
        <p:nvPicPr>
          <p:cNvPr id="2050" name="Picture 2" descr="D:\детсад\1124052.jpg"/>
          <p:cNvPicPr>
            <a:picLocks noChangeAspect="1" noChangeArrowheads="1"/>
          </p:cNvPicPr>
          <p:nvPr/>
        </p:nvPicPr>
        <p:blipFill>
          <a:blip r:embed="rId4" cstate="print"/>
          <a:srcRect/>
          <a:stretch>
            <a:fillRect/>
          </a:stretch>
        </p:blipFill>
        <p:spPr bwMode="auto">
          <a:xfrm>
            <a:off x="7079578" y="4000503"/>
            <a:ext cx="1587512" cy="1643075"/>
          </a:xfrm>
          <a:prstGeom prst="rect">
            <a:avLst/>
          </a:prstGeom>
          <a:ln>
            <a:noFill/>
          </a:ln>
          <a:effectLst>
            <a:softEdge rad="11250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324600" y="285728"/>
            <a:ext cx="2533680" cy="1214446"/>
          </a:xfrm>
        </p:spPr>
        <p:txBody>
          <a:bodyPr/>
          <a:lstStyle/>
          <a:p>
            <a:pPr algn="ctr" eaLnBrk="1" fontAlgn="auto" hangingPunct="1">
              <a:spcAft>
                <a:spcPts val="0"/>
              </a:spcAft>
              <a:defRPr/>
            </a:pPr>
            <a:r>
              <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Игрушки - защитники, успокоители </a:t>
            </a:r>
            <a:br>
              <a:rPr lang="ru-RU" dirty="0">
                <a:solidFill>
                  <a:srgbClr val="CC3300"/>
                </a:solidFill>
              </a:rPr>
            </a:br>
            <a:endParaRPr lang="ru-RU" dirty="0"/>
          </a:p>
        </p:txBody>
      </p:sp>
      <p:sp>
        <p:nvSpPr>
          <p:cNvPr id="7" name="Текст 6"/>
          <p:cNvSpPr>
            <a:spLocks noGrp="1"/>
          </p:cNvSpPr>
          <p:nvPr>
            <p:ph type="body" idx="2"/>
          </p:nvPr>
        </p:nvSpPr>
        <p:spPr>
          <a:xfrm>
            <a:off x="6324600" y="1143000"/>
            <a:ext cx="2514600" cy="5715000"/>
          </a:xfrm>
        </p:spPr>
        <p:txBody>
          <a:bodyPr>
            <a:normAutofit/>
          </a:bodyPr>
          <a:lstStyle/>
          <a:p>
            <a:pPr eaLnBrk="1" fontAlgn="auto" hangingPunct="1">
              <a:spcBef>
                <a:spcPct val="50000"/>
              </a:spcBef>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rPr>
              <a:t>Большие плюшевые медведи, добрые львы, мягкие тигры, большие собаки и даже (иногда) мягкие плюшевые крокодилы…</a:t>
            </a:r>
          </a:p>
          <a:p>
            <a:pPr eaLnBrk="1" fontAlgn="auto" hangingPunct="1">
              <a:spcBef>
                <a:spcPct val="50000"/>
              </a:spcBef>
              <a:buClr>
                <a:schemeClr val="accent1">
                  <a:lumMod val="75000"/>
                </a:schemeClr>
              </a:buClr>
              <a:buFont typeface="Wingdings" pitchFamily="2" charset="2"/>
              <a:buChar char="Ø"/>
              <a:defRPr/>
            </a:pPr>
            <a:endParaRPr lang="ru-RU" sz="1400" b="1" dirty="0">
              <a:solidFill>
                <a:schemeClr val="accent2">
                  <a:lumMod val="75000"/>
                </a:schemeClr>
              </a:solidFill>
              <a:latin typeface="Tahoma" pitchFamily="34" charset="0"/>
            </a:endParaRPr>
          </a:p>
          <a:p>
            <a:pPr eaLnBrk="1" fontAlgn="auto" hangingPunct="1">
              <a:spcBef>
                <a:spcPct val="50000"/>
              </a:spcBef>
              <a:buClr>
                <a:schemeClr val="accent1">
                  <a:lumMod val="75000"/>
                </a:schemeClr>
              </a:buClr>
              <a:buFont typeface="Wingdings" pitchFamily="2" charset="2"/>
              <a:buChar char="Ø"/>
              <a:defRPr/>
            </a:pPr>
            <a:endParaRPr lang="ru-RU" sz="1400" dirty="0">
              <a:solidFill>
                <a:schemeClr val="accent2">
                  <a:lumMod val="75000"/>
                </a:schemeClr>
              </a:solidFill>
              <a:latin typeface="Tahoma" pitchFamily="34" charset="0"/>
            </a:endParaRPr>
          </a:p>
          <a:p>
            <a:pPr eaLnBrk="1" fontAlgn="auto" hangingPunct="1">
              <a:spcBef>
                <a:spcPct val="50000"/>
              </a:spcBef>
              <a:buClr>
                <a:schemeClr val="accent1">
                  <a:lumMod val="75000"/>
                </a:schemeClr>
              </a:buClr>
              <a:buFont typeface="Wingdings" pitchFamily="2" charset="2"/>
              <a:buChar char="Ø"/>
              <a:defRPr/>
            </a:pPr>
            <a:r>
              <a:rPr lang="ru-RU" sz="1400" dirty="0">
                <a:solidFill>
                  <a:schemeClr val="accent2">
                    <a:lumMod val="75000"/>
                  </a:schemeClr>
                </a:solidFill>
                <a:latin typeface="Tahoma" pitchFamily="34" charset="0"/>
              </a:rPr>
              <a:t>Игрушки, которые можно обнять, к которым можно прижаться, которые позой и мордой излучают спокойствие и силу, они - большие, взрослые, сильные, дают опору и защиту. </a:t>
            </a:r>
          </a:p>
          <a:p>
            <a:pPr eaLnBrk="1" fontAlgn="auto" hangingPunct="1">
              <a:spcBef>
                <a:spcPct val="50000"/>
              </a:spcBef>
              <a:buClr>
                <a:schemeClr val="accent1">
                  <a:lumMod val="75000"/>
                </a:schemeClr>
              </a:buClr>
              <a:buFont typeface="Wingdings" pitchFamily="2" charset="2"/>
              <a:buChar char="Ø"/>
              <a:defRPr/>
            </a:pPr>
            <a:endParaRPr lang="ru-RU" sz="1400" b="1" dirty="0">
              <a:solidFill>
                <a:schemeClr val="accent2">
                  <a:lumMod val="75000"/>
                </a:schemeClr>
              </a:solidFill>
              <a:latin typeface="Tahoma" pitchFamily="34" charset="0"/>
            </a:endParaRPr>
          </a:p>
        </p:txBody>
      </p:sp>
      <p:pic>
        <p:nvPicPr>
          <p:cNvPr id="3076" name="Picture 4" descr="C:\Documents and Settings\user\Мои документы\Мои рисунки\картинки дети\4.jpg"/>
          <p:cNvPicPr>
            <a:picLocks noChangeAspect="1" noChangeArrowheads="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857224" y="285728"/>
            <a:ext cx="4786336" cy="4307716"/>
          </a:xfrm>
          <a:prstGeom prst="rect">
            <a:avLst/>
          </a:prstGeom>
          <a:ln>
            <a:noFill/>
          </a:ln>
          <a:effectLst>
            <a:softEdge rad="112500"/>
          </a:effectLst>
        </p:spPr>
      </p:pic>
      <p:pic>
        <p:nvPicPr>
          <p:cNvPr id="13" name="Picture 11" descr="67281"/>
          <p:cNvPicPr>
            <a:picLocks noChangeAspect="1" noChangeArrowheads="1"/>
          </p:cNvPicPr>
          <p:nvPr/>
        </p:nvPicPr>
        <p:blipFill>
          <a:blip r:embed="rId4" cstate="screen">
            <a:lum contrast="-10000"/>
            <a:extLst>
              <a:ext uri="{28A0092B-C50C-407E-A947-70E740481C1C}">
                <a14:useLocalDpi xmlns:a14="http://schemas.microsoft.com/office/drawing/2010/main"/>
              </a:ext>
            </a:extLst>
          </a:blip>
          <a:srcRect/>
          <a:stretch>
            <a:fillRect/>
          </a:stretch>
        </p:blipFill>
        <p:spPr bwMode="auto">
          <a:xfrm rot="20831363">
            <a:off x="3423125" y="4974871"/>
            <a:ext cx="1210334" cy="1371703"/>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3078" name="Picture 6" descr="C:\Documents and Settings\user\Мои документы\Мои рисунки\картинки дети\Безымянный.bmp"/>
          <p:cNvPicPr>
            <a:picLocks noChangeAspect="1" noChangeArrowheads="1"/>
          </p:cNvPicPr>
          <p:nvPr/>
        </p:nvPicPr>
        <p:blipFill>
          <a:blip r:embed="rId5" cstate="screen">
            <a:lum contrast="-10000"/>
            <a:extLst>
              <a:ext uri="{28A0092B-C50C-407E-A947-70E740481C1C}">
                <a14:useLocalDpi xmlns:a14="http://schemas.microsoft.com/office/drawing/2010/main"/>
              </a:ext>
            </a:extLst>
          </a:blip>
          <a:srcRect/>
          <a:stretch>
            <a:fillRect/>
          </a:stretch>
        </p:blipFill>
        <p:spPr bwMode="auto">
          <a:xfrm rot="596068">
            <a:off x="1662142" y="5322562"/>
            <a:ext cx="1348932" cy="1166811"/>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9" name="Picture 8" descr="C:\Documents and Settings\user\Мои документы\Мои рисунки\картинки дети\1209235502_a.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43768" y="2928934"/>
            <a:ext cx="1527380" cy="1166363"/>
          </a:xfrm>
          <a:prstGeom prst="rect">
            <a:avLst/>
          </a:prstGeom>
          <a:ln>
            <a:noFill/>
          </a:ln>
          <a:effectLst>
            <a:softEdge rad="112500"/>
          </a:effectLst>
        </p:spPr>
      </p:pic>
      <p:pic>
        <p:nvPicPr>
          <p:cNvPr id="11" name="Picture 3" descr="C:\Documents and Settings\user\Мои документы\Мои рисунки\картинки дети\thumb3_10266.jpg"/>
          <p:cNvPicPr>
            <a:picLocks noChangeAspect="1" noChangeArrowheads="1"/>
          </p:cNvPicPr>
          <p:nvPr/>
        </p:nvPicPr>
        <p:blipFill>
          <a:blip r:embed="rId7" cstate="print">
            <a:lum contrast="-10000"/>
          </a:blip>
          <a:srcRect/>
          <a:stretch>
            <a:fillRect/>
          </a:stretch>
        </p:blipFill>
        <p:spPr bwMode="auto">
          <a:xfrm rot="20787233">
            <a:off x="428596" y="4929198"/>
            <a:ext cx="1190625" cy="1428750"/>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2" name="Picture 2" descr="C:\Documents and Settings\user\Мои документы\Мои рисунки\картинки дети\thumb3_10250.jpg"/>
          <p:cNvPicPr>
            <a:picLocks noChangeAspect="1" noChangeArrowheads="1"/>
          </p:cNvPicPr>
          <p:nvPr/>
        </p:nvPicPr>
        <p:blipFill>
          <a:blip r:embed="rId8" cstate="print">
            <a:lum contrast="-10000"/>
          </a:blip>
          <a:srcRect/>
          <a:stretch>
            <a:fillRect/>
          </a:stretch>
        </p:blipFill>
        <p:spPr bwMode="auto">
          <a:xfrm rot="991792">
            <a:off x="4610330" y="4979996"/>
            <a:ext cx="1066800" cy="1428750"/>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3076"/>
                                        </p:tgtEl>
                                        <p:attrNameLst>
                                          <p:attrName>style.visibility</p:attrName>
                                        </p:attrNameLst>
                                      </p:cBhvr>
                                      <p:to>
                                        <p:strVal val="visible"/>
                                      </p:to>
                                    </p:set>
                                    <p:animEffect transition="in" filter="blinds(horizontal)">
                                      <p:cBhvr>
                                        <p:cTn id="14"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7"/>
          <p:cNvSpPr>
            <a:spLocks noGrp="1"/>
          </p:cNvSpPr>
          <p:nvPr>
            <p:ph type="body" idx="1"/>
          </p:nvPr>
        </p:nvSpPr>
        <p:spPr>
          <a:xfrm>
            <a:off x="3286116" y="214290"/>
            <a:ext cx="5429288" cy="1143008"/>
          </a:xfrm>
        </p:spPr>
        <p:txBody>
          <a:bodyPr/>
          <a:lstStyle/>
          <a:p>
            <a:pPr eaLnBrk="1" fontAlgn="auto" hangingPunct="1">
              <a:spcAft>
                <a:spcPts val="0"/>
              </a:spcAft>
              <a:buFont typeface="Wingdings 3"/>
              <a:buNone/>
              <a:defRPr/>
            </a:pPr>
            <a:endParaRPr lang="ru-RU" i="1" dirty="0">
              <a:solidFill>
                <a:srgbClr val="CC3300"/>
              </a:solidFill>
            </a:endParaRPr>
          </a:p>
          <a:p>
            <a:pPr eaLnBrk="1" fontAlgn="auto" hangingPunct="1">
              <a:spcAft>
                <a:spcPts val="0"/>
              </a:spcAft>
              <a:buFont typeface="Wingdings 3"/>
              <a:buNone/>
              <a:defRPr/>
            </a:pPr>
            <a:endParaRPr lang="ru-RU" i="1" dirty="0">
              <a:solidFill>
                <a:srgbClr val="CC3300"/>
              </a:solidFill>
            </a:endParaRPr>
          </a:p>
          <a:p>
            <a:pPr eaLnBrk="1" fontAlgn="auto" hangingPunct="1">
              <a:spcAft>
                <a:spcPts val="0"/>
              </a:spcAft>
              <a:buFont typeface="Wingdings 3"/>
              <a:buNone/>
              <a:defRPr/>
            </a:pPr>
            <a:endParaRPr lang="ru-RU" i="1" dirty="0">
              <a:solidFill>
                <a:srgbClr val="CC3300"/>
              </a:solidFill>
            </a:endParaRPr>
          </a:p>
          <a:p>
            <a:pPr algn="ctr" eaLnBrk="1" fontAlgn="auto" hangingPunct="1">
              <a:spcAft>
                <a:spcPts val="0"/>
              </a:spcAft>
              <a:buFont typeface="Wingdings 3"/>
              <a:buNone/>
              <a:defRPr/>
            </a:pPr>
            <a:r>
              <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Игрушки - утешители </a:t>
            </a:r>
          </a:p>
          <a:p>
            <a:pPr algn="ctr" eaLnBrk="1" fontAlgn="auto" hangingPunct="1">
              <a:spcAft>
                <a:spcPts val="0"/>
              </a:spcAft>
              <a:buFont typeface="Wingdings 3"/>
              <a:buNone/>
              <a:defRPr/>
            </a:pPr>
            <a:endParaRPr lang="ru-RU" dirty="0"/>
          </a:p>
        </p:txBody>
      </p:sp>
      <p:sp>
        <p:nvSpPr>
          <p:cNvPr id="9" name="Содержимое 8"/>
          <p:cNvSpPr>
            <a:spLocks noGrp="1"/>
          </p:cNvSpPr>
          <p:nvPr>
            <p:ph sz="quarter" idx="2"/>
          </p:nvPr>
        </p:nvSpPr>
        <p:spPr>
          <a:xfrm>
            <a:off x="357188" y="1357313"/>
            <a:ext cx="2857500" cy="5000625"/>
          </a:xfrm>
        </p:spPr>
        <p:txBody>
          <a:bodyPr>
            <a:normAutofit lnSpcReduction="10000"/>
          </a:bodyPr>
          <a:lstStyle/>
          <a:p>
            <a:pPr marL="274320" indent="-274320" eaLnBrk="1" fontAlgn="auto" hangingPunct="1">
              <a:spcAft>
                <a:spcPts val="0"/>
              </a:spcAft>
              <a:buFont typeface="Wingdings 3"/>
              <a:buChar char=""/>
              <a:defRPr/>
            </a:pPr>
            <a:r>
              <a:rPr lang="ru-RU" sz="1300" dirty="0">
                <a:solidFill>
                  <a:schemeClr val="accent2">
                    <a:lumMod val="75000"/>
                  </a:schemeClr>
                </a:solidFill>
                <a:latin typeface="Tahoma" pitchFamily="34" charset="0"/>
              </a:rPr>
              <a:t>Это могут быть игрушки-защитники, а также мягкие небольшие игрушки с внимательным, дружелюбным и заботливым выражением лица. Плюшевые коровы, зайцы, небольшие собачки, внимательные бобры и белки…</a:t>
            </a: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endParaRPr lang="ru-RU" sz="1300" dirty="0">
              <a:solidFill>
                <a:schemeClr val="accent2">
                  <a:lumMod val="75000"/>
                </a:schemeClr>
              </a:solidFill>
              <a:latin typeface="Tahoma" pitchFamily="34" charset="0"/>
            </a:endParaRPr>
          </a:p>
          <a:p>
            <a:pPr marL="274320" indent="-274320" eaLnBrk="1" fontAlgn="auto" hangingPunct="1">
              <a:spcAft>
                <a:spcPts val="0"/>
              </a:spcAft>
              <a:buFont typeface="Wingdings 3"/>
              <a:buChar char=""/>
              <a:defRPr/>
            </a:pPr>
            <a:r>
              <a:rPr lang="ru-RU" sz="1300" dirty="0">
                <a:solidFill>
                  <a:schemeClr val="accent2">
                    <a:lumMod val="75000"/>
                  </a:schemeClr>
                </a:solidFill>
                <a:latin typeface="Tahoma" pitchFamily="34" charset="0"/>
              </a:rPr>
              <a:t>Ребенок чувствует, что они понимают его, принимают его и сочувствуют ему, они не взрослые, небольшие, они - такие же, как он. </a:t>
            </a:r>
          </a:p>
          <a:p>
            <a:pPr marL="274320" indent="-274320" eaLnBrk="1" fontAlgn="auto" hangingPunct="1">
              <a:spcAft>
                <a:spcPts val="0"/>
              </a:spcAft>
              <a:buFont typeface="Wingdings 3"/>
              <a:buChar char=""/>
              <a:defRPr/>
            </a:pPr>
            <a:endParaRPr lang="ru-RU" sz="1300" b="1" dirty="0">
              <a:solidFill>
                <a:schemeClr val="accent2">
                  <a:lumMod val="75000"/>
                </a:schemeClr>
              </a:solidFill>
              <a:latin typeface="Tahoma" pitchFamily="34" charset="0"/>
            </a:endParaRPr>
          </a:p>
        </p:txBody>
      </p:sp>
      <p:pic>
        <p:nvPicPr>
          <p:cNvPr id="5" name="Picture 2" descr="C:\Documents and Settings\user\Мои документы\Мои рисунки\картинки дети\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86116" y="1357298"/>
            <a:ext cx="5532654" cy="3797551"/>
          </a:xfrm>
          <a:prstGeom prst="rect">
            <a:avLst/>
          </a:prstGeom>
          <a:ln>
            <a:noFill/>
          </a:ln>
          <a:effectLst>
            <a:softEdge rad="112500"/>
          </a:effectLst>
        </p:spPr>
      </p:pic>
      <p:pic>
        <p:nvPicPr>
          <p:cNvPr id="5125" name="Picture 5" descr="C:\Documents and Settings\user\Мои документы\Мои рисунки\картинки дети\129853.jpg"/>
          <p:cNvPicPr>
            <a:picLocks noChangeAspect="1" noChangeArrowheads="1"/>
          </p:cNvPicPr>
          <p:nvPr/>
        </p:nvPicPr>
        <p:blipFill>
          <a:blip r:embed="rId4" cstate="screen">
            <a:duotone>
              <a:prstClr val="black"/>
              <a:schemeClr val="accent5">
                <a:tint val="45000"/>
                <a:satMod val="400000"/>
              </a:schemeClr>
            </a:duotone>
            <a:lum bright="20000" contrast="10000"/>
            <a:extLst>
              <a:ext uri="{28A0092B-C50C-407E-A947-70E740481C1C}">
                <a14:useLocalDpi xmlns:a14="http://schemas.microsoft.com/office/drawing/2010/main"/>
              </a:ext>
            </a:extLst>
          </a:blip>
          <a:srcRect/>
          <a:stretch>
            <a:fillRect/>
          </a:stretch>
        </p:blipFill>
        <p:spPr bwMode="auto">
          <a:xfrm>
            <a:off x="1071538" y="3143248"/>
            <a:ext cx="1434523" cy="2071702"/>
          </a:xfrm>
          <a:prstGeom prst="rect">
            <a:avLst/>
          </a:prstGeom>
          <a:ln>
            <a:noFill/>
          </a:ln>
          <a:effectLst>
            <a:softEdge rad="112500"/>
          </a:effectLst>
        </p:spPr>
      </p:pic>
      <p:pic>
        <p:nvPicPr>
          <p:cNvPr id="21" name="Picture 6" descr="bjhb12"/>
          <p:cNvPicPr>
            <a:picLocks noChangeAspect="1" noChangeArrowheads="1"/>
          </p:cNvPicPr>
          <p:nvPr/>
        </p:nvPicPr>
        <p:blipFill>
          <a:blip r:embed="rId5" cstate="print"/>
          <a:srcRect/>
          <a:stretch>
            <a:fillRect/>
          </a:stretch>
        </p:blipFill>
        <p:spPr bwMode="auto">
          <a:xfrm rot="21062767">
            <a:off x="857958" y="104853"/>
            <a:ext cx="1428760" cy="1039286"/>
          </a:xfrm>
          <a:prstGeom prst="rect">
            <a:avLst/>
          </a:prstGeom>
          <a:ln>
            <a:noFill/>
          </a:ln>
          <a:effectLst>
            <a:softEdge rad="112500"/>
          </a:effectLst>
        </p:spPr>
      </p:pic>
      <p:pic>
        <p:nvPicPr>
          <p:cNvPr id="11" name="Picture 2" descr="C:\Documents and Settings\user\Мои документы\Мои рисунки\картинки дети\speede.jpg"/>
          <p:cNvPicPr>
            <a:picLocks noChangeAspect="1" noChangeArrowheads="1"/>
          </p:cNvPicPr>
          <p:nvPr/>
        </p:nvPicPr>
        <p:blipFill>
          <a:blip r:embed="rId6" cstate="screen">
            <a:lum contrast="-10000"/>
            <a:extLst>
              <a:ext uri="{28A0092B-C50C-407E-A947-70E740481C1C}">
                <a14:useLocalDpi xmlns:a14="http://schemas.microsoft.com/office/drawing/2010/main"/>
              </a:ext>
            </a:extLst>
          </a:blip>
          <a:srcRect/>
          <a:stretch>
            <a:fillRect/>
          </a:stretch>
        </p:blipFill>
        <p:spPr bwMode="auto">
          <a:xfrm rot="898407">
            <a:off x="6657054" y="5653142"/>
            <a:ext cx="725807" cy="751728"/>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0" name="Picture 7" descr="C:\Documents and Settings\user\Мои документы\Мои рисунки\картинки дети\toy04_18371big.jpg"/>
          <p:cNvPicPr>
            <a:picLocks noChangeAspect="1" noChangeArrowheads="1"/>
          </p:cNvPicPr>
          <p:nvPr/>
        </p:nvPicPr>
        <p:blipFill>
          <a:blip r:embed="rId7" cstate="screen">
            <a:lum contrast="-10000"/>
            <a:extLst>
              <a:ext uri="{28A0092B-C50C-407E-A947-70E740481C1C}">
                <a14:useLocalDpi xmlns:a14="http://schemas.microsoft.com/office/drawing/2010/main"/>
              </a:ext>
            </a:extLst>
          </a:blip>
          <a:srcRect/>
          <a:stretch>
            <a:fillRect/>
          </a:stretch>
        </p:blipFill>
        <p:spPr bwMode="auto">
          <a:xfrm rot="859129">
            <a:off x="7828773" y="5436067"/>
            <a:ext cx="759992" cy="1013322"/>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3" name="Picture 9" descr="67246"/>
          <p:cNvPicPr>
            <a:picLocks noChangeAspect="1" noChangeArrowheads="1"/>
          </p:cNvPicPr>
          <p:nvPr/>
        </p:nvPicPr>
        <p:blipFill>
          <a:blip r:embed="rId8" cstate="screen">
            <a:lum contrast="-10000"/>
            <a:extLst>
              <a:ext uri="{28A0092B-C50C-407E-A947-70E740481C1C}">
                <a14:useLocalDpi xmlns:a14="http://schemas.microsoft.com/office/drawing/2010/main"/>
              </a:ext>
            </a:extLst>
          </a:blip>
          <a:srcRect/>
          <a:stretch>
            <a:fillRect/>
          </a:stretch>
        </p:blipFill>
        <p:spPr bwMode="auto">
          <a:xfrm rot="21004799">
            <a:off x="4974033" y="5814801"/>
            <a:ext cx="1212759" cy="625855"/>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pic>
        <p:nvPicPr>
          <p:cNvPr id="14" name="Picture 4" descr="C:\Documents and Settings\user\Мои документы\Мои рисунки\картинки дети\thumb3_19797.jpg"/>
          <p:cNvPicPr>
            <a:picLocks noChangeAspect="1" noChangeArrowheads="1"/>
          </p:cNvPicPr>
          <p:nvPr/>
        </p:nvPicPr>
        <p:blipFill>
          <a:blip r:embed="rId9" cstate="print">
            <a:lum contrast="-10000"/>
          </a:blip>
          <a:srcRect/>
          <a:stretch>
            <a:fillRect/>
          </a:stretch>
        </p:blipFill>
        <p:spPr bwMode="auto">
          <a:xfrm rot="20586956">
            <a:off x="3647825" y="5494903"/>
            <a:ext cx="885345" cy="928684"/>
          </a:xfrm>
          <a:prstGeom prst="roundRect">
            <a:avLst>
              <a:gd name="adj" fmla="val 8594"/>
            </a:avLst>
          </a:prstGeom>
          <a:solidFill>
            <a:srgbClr val="FFFFFF">
              <a:shade val="85000"/>
            </a:srgbClr>
          </a:solidFill>
          <a:ln>
            <a:solidFill>
              <a:schemeClr val="accent1">
                <a:lumMod val="75000"/>
              </a:schemeClr>
            </a:solidFill>
          </a:ln>
          <a:effectLst>
            <a:reflection blurRad="12700" stA="38000" endPos="28000" dist="5000" dir="5400000" sy="-100000" algn="bl" rotWithShape="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 calcmode="lin" valueType="num">
                                      <p:cBhvr>
                                        <p:cTn id="7" dur="1000" fill="hold"/>
                                        <p:tgtEl>
                                          <p:spTgt spid="8">
                                            <p:txEl>
                                              <p:pRg st="3" end="3"/>
                                            </p:txEl>
                                          </p:spTgt>
                                        </p:tgtEl>
                                        <p:attrNameLst>
                                          <p:attrName>ppt_x</p:attrName>
                                        </p:attrNameLst>
                                      </p:cBhvr>
                                      <p:tavLst>
                                        <p:tav tm="0">
                                          <p:val>
                                            <p:strVal val="#ppt_x-.2"/>
                                          </p:val>
                                        </p:tav>
                                        <p:tav tm="100000">
                                          <p:val>
                                            <p:strVal val="#ppt_x"/>
                                          </p:val>
                                        </p:tav>
                                      </p:tavLst>
                                    </p:anim>
                                    <p:anim calcmode="lin" valueType="num">
                                      <p:cBhvr>
                                        <p:cTn id="8" dur="1000" fill="hold"/>
                                        <p:tgtEl>
                                          <p:spTgt spid="8">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xEl>
                                              <p:pRg st="3" end="3"/>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3500462" cy="714380"/>
          </a:xfrm>
        </p:spPr>
        <p:txBody>
          <a:bodyPr/>
          <a:lstStyle/>
          <a:p>
            <a:pPr algn="ctr" eaLnBrk="1" fontAlgn="auto" hangingPunct="1">
              <a:spcAft>
                <a:spcPts val="0"/>
              </a:spcAft>
              <a:defRPr/>
            </a:pPr>
            <a:r>
              <a:rPr lang="ru-RU" sz="2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Игрушки для проявления заботы</a:t>
            </a:r>
          </a:p>
        </p:txBody>
      </p:sp>
      <p:sp>
        <p:nvSpPr>
          <p:cNvPr id="3" name="Текст 2"/>
          <p:cNvSpPr>
            <a:spLocks noGrp="1"/>
          </p:cNvSpPr>
          <p:nvPr>
            <p:ph type="body" idx="2"/>
          </p:nvPr>
        </p:nvSpPr>
        <p:spPr>
          <a:xfrm>
            <a:off x="6324600" y="1219200"/>
            <a:ext cx="2514600" cy="5138738"/>
          </a:xfrm>
        </p:spPr>
        <p:txBody>
          <a:bodyPr>
            <a:normAutofit/>
          </a:bodyPr>
          <a:lstStyle/>
          <a:p>
            <a:pPr eaLnBrk="1" fontAlgn="auto" hangingPunct="1">
              <a:lnSpc>
                <a:spcPct val="80000"/>
              </a:lnSpc>
              <a:buFont typeface="Wingdings 3"/>
              <a:buNone/>
              <a:defRPr/>
            </a:pPr>
            <a:r>
              <a:rPr lang="ru-RU" b="1" i="1" dirty="0"/>
              <a:t> </a:t>
            </a:r>
            <a:endParaRPr lang="ru-RU" b="1" dirty="0"/>
          </a:p>
          <a:p>
            <a:pPr eaLnBrk="1" fontAlgn="auto" hangingPunct="1">
              <a:lnSpc>
                <a:spcPct val="80000"/>
              </a:lnSpc>
              <a:buFont typeface="Wingdings" pitchFamily="2" charset="2"/>
              <a:buChar char="Ø"/>
              <a:defRPr/>
            </a:pPr>
            <a:r>
              <a:rPr lang="ru-RU" sz="1400" dirty="0">
                <a:solidFill>
                  <a:schemeClr val="accent2">
                    <a:lumMod val="75000"/>
                  </a:schemeClr>
                </a:solidFill>
                <a:latin typeface="Tahoma" pitchFamily="34" charset="0"/>
              </a:rPr>
              <a:t>Эта группа пересекается с группой игрушек для идентификации, но сюда особенно относятся малыши и пупсики. В игре с этими игрушками можно идентифицироваться с компетентным, сильным, заботящимся взрослым.</a:t>
            </a:r>
          </a:p>
          <a:p>
            <a:pPr eaLnBrk="1" fontAlgn="auto" hangingPunct="1">
              <a:lnSpc>
                <a:spcPct val="80000"/>
              </a:lnSpc>
              <a:buFont typeface="Wingdings" pitchFamily="2" charset="2"/>
              <a:buChar char="Ø"/>
              <a:defRPr/>
            </a:pPr>
            <a:endParaRPr lang="ru-RU" sz="1400" dirty="0">
              <a:solidFill>
                <a:schemeClr val="accent2">
                  <a:lumMod val="75000"/>
                </a:schemeClr>
              </a:solidFill>
              <a:latin typeface="Tahoma" pitchFamily="34" charset="0"/>
            </a:endParaRPr>
          </a:p>
          <a:p>
            <a:pPr eaLnBrk="1" fontAlgn="auto" hangingPunct="1">
              <a:lnSpc>
                <a:spcPct val="80000"/>
              </a:lnSpc>
              <a:buFont typeface="Wingdings" pitchFamily="2" charset="2"/>
              <a:buChar char="Ø"/>
              <a:defRPr/>
            </a:pPr>
            <a:r>
              <a:rPr lang="ru-RU" sz="1400" dirty="0">
                <a:solidFill>
                  <a:schemeClr val="accent2">
                    <a:lumMod val="75000"/>
                  </a:schemeClr>
                </a:solidFill>
                <a:latin typeface="Tahoma" pitchFamily="34" charset="0"/>
              </a:rPr>
              <a:t>Психологическая и гармонизирующая функция этой игрушки  состоит в том, чтобы дать пережить заботу и упражняться в эмпатическом понимании.</a:t>
            </a:r>
          </a:p>
          <a:p>
            <a:pPr eaLnBrk="1" fontAlgn="auto" hangingPunct="1">
              <a:buFont typeface="Wingdings 3"/>
              <a:buNone/>
              <a:defRPr/>
            </a:pPr>
            <a:endParaRPr lang="ru-RU" dirty="0"/>
          </a:p>
        </p:txBody>
      </p:sp>
      <p:pic>
        <p:nvPicPr>
          <p:cNvPr id="6" name="Picture 5" descr="C:\Documents and Settings\user\Мои документы\Мои рисунки\картинки дети\topic_img3.jpg"/>
          <p:cNvPicPr>
            <a:picLocks noGrp="1" noChangeAspect="1" noChangeArrowheads="1"/>
          </p:cNvPicPr>
          <p:nvPr>
            <p:ph sz="quarter" idx="1"/>
          </p:nvPr>
        </p:nvPicPr>
        <p:blipFill>
          <a:blip r:embed="rId3" cstate="print"/>
          <a:srcRect/>
          <a:stretch>
            <a:fillRect/>
          </a:stretch>
        </p:blipFill>
        <p:spPr>
          <a:xfrm>
            <a:off x="714348" y="1142984"/>
            <a:ext cx="2428892" cy="2054148"/>
          </a:xfrm>
          <a:effectLst>
            <a:softEdge rad="112500"/>
          </a:effectLst>
        </p:spPr>
      </p:pic>
      <p:pic>
        <p:nvPicPr>
          <p:cNvPr id="2050" name="Picture 2" descr="C:\Documents and Settings\user\Мои документы\Мои рисунки\картинки дети\i.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1173658">
            <a:off x="6612344" y="549320"/>
            <a:ext cx="840206" cy="700172"/>
          </a:xfrm>
          <a:prstGeom prst="roundRect">
            <a:avLst>
              <a:gd name="adj" fmla="val 8594"/>
            </a:avLst>
          </a:prstGeom>
          <a:solidFill>
            <a:srgbClr val="FFFFFF">
              <a:shade val="85000"/>
            </a:srgbClr>
          </a:solidFill>
          <a:ln>
            <a:solidFill>
              <a:schemeClr val="accent1"/>
            </a:solidFill>
          </a:ln>
          <a:effectLst>
            <a:reflection blurRad="12700" stA="38000" endPos="28000" dist="5000" dir="5400000" sy="-100000" algn="bl" rotWithShape="0"/>
          </a:effectLst>
        </p:spPr>
      </p:pic>
      <p:pic>
        <p:nvPicPr>
          <p:cNvPr id="2051" name="Picture 3" descr="C:\Documents and Settings\user\Мои документы\Мои рисунки\картинки дети\115857_ma.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692140">
            <a:off x="7936101" y="473317"/>
            <a:ext cx="531350" cy="833285"/>
          </a:xfrm>
          <a:prstGeom prst="roundRect">
            <a:avLst>
              <a:gd name="adj" fmla="val 8594"/>
            </a:avLst>
          </a:prstGeom>
          <a:solidFill>
            <a:srgbClr val="FFFFFF">
              <a:shade val="85000"/>
            </a:srgbClr>
          </a:solidFill>
          <a:ln>
            <a:solidFill>
              <a:schemeClr val="accent1"/>
            </a:solidFill>
          </a:ln>
          <a:effectLst>
            <a:reflection blurRad="12700" stA="38000" endPos="28000" dist="5000" dir="5400000" sy="-100000" algn="bl" rotWithShape="0"/>
          </a:effectLst>
        </p:spPr>
      </p:pic>
      <p:pic>
        <p:nvPicPr>
          <p:cNvPr id="2053" name="Picture 5" descr="C:\Documents and Settings\user\Мои документы\Мои рисунки\картинки дети\2874618_large.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71472" y="3938472"/>
            <a:ext cx="2143140" cy="2284231"/>
          </a:xfrm>
          <a:prstGeom prst="rect">
            <a:avLst/>
          </a:prstGeom>
          <a:ln>
            <a:noFill/>
          </a:ln>
          <a:effectLst>
            <a:softEdge rad="112500"/>
          </a:effectLst>
        </p:spPr>
      </p:pic>
      <p:pic>
        <p:nvPicPr>
          <p:cNvPr id="5" name="Picture 11" descr="6c8887332745c59b8831188c60a224bc"/>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786182" y="285728"/>
            <a:ext cx="2143140" cy="2939163"/>
          </a:xfrm>
          <a:prstGeom prst="rect">
            <a:avLst/>
          </a:prstGeom>
          <a:ln>
            <a:noFill/>
          </a:ln>
          <a:effectLst>
            <a:softEdge rad="112500"/>
          </a:effectLst>
        </p:spPr>
      </p:pic>
      <p:pic>
        <p:nvPicPr>
          <p:cNvPr id="12" name="Picture 6" descr="C:\Documents and Settings\user\Мои документы\Мои рисунки\картинки дети\post-741-1175517173.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501749">
            <a:off x="7786710" y="5000636"/>
            <a:ext cx="1013463" cy="1374176"/>
          </a:xfrm>
          <a:prstGeom prst="rect">
            <a:avLst/>
          </a:prstGeom>
          <a:ln>
            <a:noFill/>
          </a:ln>
          <a:effectLst>
            <a:softEdge rad="112500"/>
          </a:effectLst>
        </p:spPr>
      </p:pic>
      <p:pic>
        <p:nvPicPr>
          <p:cNvPr id="3074" name="Picture 2" descr="D:\детсад\51217.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714744" y="3928481"/>
            <a:ext cx="2290028" cy="2308812"/>
          </a:xfrm>
          <a:prstGeom prst="rect">
            <a:avLst/>
          </a:prstGeom>
          <a:ln>
            <a:noFill/>
          </a:ln>
          <a:effectLst>
            <a:softEdge rad="112500"/>
          </a:effec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linds(horizontal)">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a:xfrm>
            <a:off x="611188" y="-315913"/>
            <a:ext cx="8229600" cy="990601"/>
          </a:xfrm>
        </p:spPr>
        <p:txBody>
          <a:bodyPr/>
          <a:lstStyle/>
          <a:p>
            <a:r>
              <a:rPr lang="ru-RU" b="1">
                <a:solidFill>
                  <a:srgbClr val="FF0000"/>
                </a:solidFill>
              </a:rPr>
              <a:t>Барби и другие аналогичные куклы</a:t>
            </a:r>
          </a:p>
        </p:txBody>
      </p:sp>
      <p:sp>
        <p:nvSpPr>
          <p:cNvPr id="61443" name="Rectangle 3"/>
          <p:cNvSpPr>
            <a:spLocks noGrp="1"/>
          </p:cNvSpPr>
          <p:nvPr>
            <p:ph type="body" idx="4294967295"/>
          </p:nvPr>
        </p:nvSpPr>
        <p:spPr>
          <a:xfrm>
            <a:off x="250825" y="692150"/>
            <a:ext cx="8642350" cy="4910138"/>
          </a:xfrm>
        </p:spPr>
        <p:txBody>
          <a:bodyPr/>
          <a:lstStyle/>
          <a:p>
            <a:r>
              <a:rPr lang="ru-RU" sz="1800"/>
              <a:t>Казалось бы, на фоне других современных игрушек они кажутся наиболее безобидными: не призывают к жестокости, не пугают своим видом, не противоречат нормам морали. </a:t>
            </a:r>
            <a:endParaRPr lang="ru-RU" sz="1800" b="1"/>
          </a:p>
          <a:p>
            <a:r>
              <a:rPr lang="ru-RU" sz="1800" b="1"/>
              <a:t>Что не так?</a:t>
            </a:r>
            <a:endParaRPr lang="ru-RU" sz="1800"/>
          </a:p>
          <a:p>
            <a:r>
              <a:rPr lang="ru-RU" sz="1800"/>
              <a:t>Кукла должна будить в девочке заботу и нежность, закладывать начальные основы материнского инстинкта. Барби абсолютно не похожа на ребенка, ее не нужно пеленать, кормить, петь ей песенки на ночь. Обслуживая Барби, ребенок начинает ощущать себя прислугой, в лучшем случае – подругой, но никак не «мамой». Кроме того, давно доказано, что Барби может вызвать у девочек чувство неполноценности, стойкого недовольства своей внешностью, что может в дальнейшем привести к неврозу.</a:t>
            </a:r>
          </a:p>
        </p:txBody>
      </p:sp>
      <p:pic>
        <p:nvPicPr>
          <p:cNvPr id="61444" name="Picture 4" descr="1_uTwCOdv"/>
          <p:cNvPicPr>
            <a:picLocks noChangeAspect="1" noChangeArrowheads="1"/>
          </p:cNvPicPr>
          <p:nvPr/>
        </p:nvPicPr>
        <p:blipFill>
          <a:blip r:embed="rId2"/>
          <a:srcRect/>
          <a:stretch>
            <a:fillRect/>
          </a:stretch>
        </p:blipFill>
        <p:spPr bwMode="auto">
          <a:xfrm>
            <a:off x="4030663" y="3662363"/>
            <a:ext cx="5113337" cy="3195637"/>
          </a:xfrm>
          <a:prstGeom prst="rect">
            <a:avLst/>
          </a:prstGeom>
          <a:noFill/>
        </p:spPr>
      </p:pic>
    </p:spTree>
  </p:cSld>
  <p:clrMapOvr>
    <a:masterClrMapping/>
  </p:clrMapOvr>
  <p:transition spd="slow">
    <p:pull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1043</TotalTime>
  <Words>1856</Words>
  <Application>Microsoft Office PowerPoint</Application>
  <PresentationFormat>Экран (4:3)</PresentationFormat>
  <Paragraphs>220</Paragraphs>
  <Slides>23</Slides>
  <Notes>12</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23</vt:i4>
      </vt:variant>
    </vt:vector>
  </HeadingPairs>
  <TitlesOfParts>
    <vt:vector size="32" baseType="lpstr">
      <vt:lpstr>Arial</vt:lpstr>
      <vt:lpstr>Bookman Old Style</vt:lpstr>
      <vt:lpstr>Calibri</vt:lpstr>
      <vt:lpstr>Cambria</vt:lpstr>
      <vt:lpstr>Gill Sans MT</vt:lpstr>
      <vt:lpstr>Tahoma</vt:lpstr>
      <vt:lpstr>Wingdings</vt:lpstr>
      <vt:lpstr>Wingdings 3</vt:lpstr>
      <vt:lpstr>Начальная</vt:lpstr>
      <vt:lpstr>Презентация PowerPoint</vt:lpstr>
      <vt:lpstr>Презентация PowerPoint</vt:lpstr>
      <vt:lpstr>ИГРА – ВЕДУЩИЙ ВИД ДЕЯТЕЛЬНОСТИ ДОШКОЛЬНИКА</vt:lpstr>
      <vt:lpstr>Презентация PowerPoint</vt:lpstr>
      <vt:lpstr>Педагогическая оценка игрушки</vt:lpstr>
      <vt:lpstr>Игрушки - защитники, успокоители  </vt:lpstr>
      <vt:lpstr>Презентация PowerPoint</vt:lpstr>
      <vt:lpstr>Игрушки для проявления заботы</vt:lpstr>
      <vt:lpstr>Барби и другие аналогичные куклы</vt:lpstr>
      <vt:lpstr>Презентация PowerPoint</vt:lpstr>
      <vt:lpstr>Игрушки, стирающие грань между добром и злом</vt:lpstr>
      <vt:lpstr>Игрушки, обладающие свойствами объекта-посредника. </vt:lpstr>
      <vt:lpstr>Презентация PowerPoint</vt:lpstr>
      <vt:lpstr>Презентация PowerPoint</vt:lpstr>
      <vt:lpstr> Внимание, АНТИигрушка! </vt:lpstr>
      <vt:lpstr>Особого внимания требуют следующие игрушки: </vt:lpstr>
      <vt:lpstr>Презентация PowerPoint</vt:lpstr>
      <vt:lpstr>Презентация PowerPoint</vt:lpstr>
      <vt:lpstr>Презентация PowerPoint</vt:lpstr>
      <vt:lpstr>Презентация PowerPoint</vt:lpstr>
      <vt:lpstr>  Психологи советуют </vt:lpstr>
      <vt:lpstr>Презентация PowerPoint</vt:lpstr>
      <vt:lpstr>Презентация PowerPoint</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выбрать игрушку для ребенка</dc:title>
  <dc:creator>user</dc:creator>
  <cp:lastModifiedBy>Pamella_Andersen</cp:lastModifiedBy>
  <cp:revision>129</cp:revision>
  <dcterms:created xsi:type="dcterms:W3CDTF">2008-12-06T18:01:19Z</dcterms:created>
  <dcterms:modified xsi:type="dcterms:W3CDTF">2019-01-07T17:54:41Z</dcterms:modified>
</cp:coreProperties>
</file>