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58" r:id="rId3"/>
    <p:sldId id="269" r:id="rId4"/>
    <p:sldId id="270" r:id="rId5"/>
    <p:sldId id="260" r:id="rId6"/>
    <p:sldId id="261" r:id="rId7"/>
    <p:sldId id="262" r:id="rId8"/>
    <p:sldId id="263" r:id="rId9"/>
    <p:sldId id="25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9" autoAdjust="0"/>
    <p:restoredTop sz="86456" autoAdjust="0"/>
  </p:normalViewPr>
  <p:slideViewPr>
    <p:cSldViewPr>
      <p:cViewPr varScale="1">
        <p:scale>
          <a:sx n="74" d="100"/>
          <a:sy n="74" d="100"/>
        </p:scale>
        <p:origin x="6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5EE10-751E-4FD9-A5F4-517EBF442CB7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D08EE-FA4B-4C72-A1F9-E07BC3AFB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50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710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71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281B24-7A59-4D3A-8030-8436B23E6113}" type="datetimeFigureOut">
              <a:rPr lang="ru-RU" smtClean="0"/>
              <a:pPr/>
              <a:t>07.01.2019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alamandi-club.com/upload/blogs/38eb71c5442c6e750698b51b0f48d57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921" y="19820"/>
            <a:ext cx="9144000" cy="6858000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-4286304"/>
            <a:ext cx="7851648" cy="70723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«Как встречают Новый год, люди всех земных широт»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 advTm="3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840" y="620688"/>
            <a:ext cx="4846320" cy="5976664"/>
          </a:xfrm>
          <a:prstGeom prst="rect">
            <a:avLst/>
          </a:prstGeom>
        </p:spPr>
      </p:pic>
    </p:spTree>
  </p:cSld>
  <p:clrMapOvr>
    <a:masterClrMapping/>
  </p:clrMapOvr>
  <p:transition spd="med" advTm="35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14942" y="450487"/>
            <a:ext cx="3571900" cy="563231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</a:rPr>
              <a:t>В Италии на Новый год дети с удовольствием ждали фею </a:t>
            </a:r>
            <a:r>
              <a:rPr lang="ru-RU" b="1" i="1" dirty="0" err="1" smtClean="0">
                <a:solidFill>
                  <a:srgbClr val="800080"/>
                </a:solidFill>
                <a:latin typeface="Bookman Old Style" pitchFamily="18" charset="0"/>
              </a:rPr>
              <a:t>Бефану</a:t>
            </a: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</a:rPr>
              <a:t>, именно она заботилась о празднике в этой стране: </a:t>
            </a:r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приносила хорошим детям сладости, игрушки, разные вещи. Правда, с плохими она бывала злой и суровой, "награждала" их лишь потухшими угольками. </a:t>
            </a:r>
          </a:p>
          <a:p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</a:rPr>
              <a:t>Итальянцы верили, что </a:t>
            </a:r>
            <a:r>
              <a:rPr lang="ru-RU" b="1" i="1" dirty="0" err="1" smtClean="0">
                <a:solidFill>
                  <a:srgbClr val="800080"/>
                </a:solidFill>
                <a:latin typeface="Bookman Old Style" pitchFamily="18" charset="0"/>
              </a:rPr>
              <a:t>Бефану</a:t>
            </a:r>
            <a:r>
              <a:rPr lang="ru-RU" b="1" i="1" dirty="0" smtClean="0">
                <a:solidFill>
                  <a:srgbClr val="800080"/>
                </a:solidFill>
                <a:latin typeface="Bookman Old Style" pitchFamily="18" charset="0"/>
              </a:rPr>
              <a:t> приносят звезды, она проникает в дома через печную трубу и кладет подарки в чулочки, подвешенные к вытяжным колпакам очагов. </a:t>
            </a:r>
            <a:endParaRPr lang="ru-RU" b="1" i="1" dirty="0">
              <a:solidFill>
                <a:srgbClr val="800080"/>
              </a:solidFill>
              <a:latin typeface="Bookman Old Style" pitchFamily="18" charset="0"/>
            </a:endParaRPr>
          </a:p>
        </p:txBody>
      </p:sp>
      <p:pic>
        <p:nvPicPr>
          <p:cNvPr id="34826" name="Picture 10" descr="http://bargello.files.wordpress.com/2007/12/befana152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5214942" cy="65722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4830" name="Picture 14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85728"/>
            <a:ext cx="657225" cy="752476"/>
          </a:xfrm>
          <a:prstGeom prst="rect">
            <a:avLst/>
          </a:prstGeom>
          <a:noFill/>
        </p:spPr>
      </p:pic>
      <p:pic>
        <p:nvPicPr>
          <p:cNvPr id="34832" name="Picture 16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42852"/>
            <a:ext cx="657225" cy="752476"/>
          </a:xfrm>
          <a:prstGeom prst="rect">
            <a:avLst/>
          </a:prstGeom>
          <a:noFill/>
        </p:spPr>
      </p:pic>
      <p:pic>
        <p:nvPicPr>
          <p:cNvPr id="34834" name="Picture 18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0"/>
            <a:ext cx="642941" cy="752476"/>
          </a:xfrm>
          <a:prstGeom prst="rect">
            <a:avLst/>
          </a:prstGeom>
          <a:noFill/>
        </p:spPr>
      </p:pic>
      <p:pic>
        <p:nvPicPr>
          <p:cNvPr id="34836" name="Picture 20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1928802"/>
            <a:ext cx="657225" cy="752476"/>
          </a:xfrm>
          <a:prstGeom prst="rect">
            <a:avLst/>
          </a:prstGeom>
          <a:noFill/>
        </p:spPr>
      </p:pic>
      <p:pic>
        <p:nvPicPr>
          <p:cNvPr id="34838" name="Picture 22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4572008"/>
            <a:ext cx="657225" cy="752476"/>
          </a:xfrm>
          <a:prstGeom prst="rect">
            <a:avLst/>
          </a:prstGeom>
          <a:noFill/>
        </p:spPr>
      </p:pic>
      <p:pic>
        <p:nvPicPr>
          <p:cNvPr id="34840" name="Picture 24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5143512"/>
            <a:ext cx="657225" cy="752476"/>
          </a:xfrm>
          <a:prstGeom prst="rect">
            <a:avLst/>
          </a:prstGeom>
          <a:noFill/>
        </p:spPr>
      </p:pic>
      <p:pic>
        <p:nvPicPr>
          <p:cNvPr id="34842" name="Picture 26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5786454"/>
            <a:ext cx="657225" cy="752476"/>
          </a:xfrm>
          <a:prstGeom prst="rect">
            <a:avLst/>
          </a:prstGeom>
          <a:noFill/>
        </p:spPr>
      </p:pic>
      <p:pic>
        <p:nvPicPr>
          <p:cNvPr id="34" name="Picture 16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286388"/>
            <a:ext cx="6572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llo_html_63df72c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6632"/>
            <a:ext cx="4680520" cy="400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ello_html_m1ba87b1b.pn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1" y="3284984"/>
            <a:ext cx="4611637" cy="35730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988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ello_html_m523639d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32118"/>
            <a:ext cx="4457099" cy="390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ello_html_177199f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7098" y="2492525"/>
            <a:ext cx="4507390" cy="427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10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7614" y="586077"/>
            <a:ext cx="30718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Calibri" pitchFamily="34" charset="0"/>
              </a:rPr>
              <a:t>В Швеции два Деда Мороза: сутулый дед с шишковатым носом — </a:t>
            </a:r>
            <a:r>
              <a:rPr lang="ru-RU" sz="2400" i="1" dirty="0" err="1" smtClean="0">
                <a:latin typeface="Calibri" pitchFamily="34" charset="0"/>
              </a:rPr>
              <a:t>Юлтомтен</a:t>
            </a:r>
            <a:r>
              <a:rPr lang="ru-RU" sz="2400" i="1" dirty="0" smtClean="0">
                <a:latin typeface="Calibri" pitchFamily="34" charset="0"/>
              </a:rPr>
              <a:t> и карлик </a:t>
            </a:r>
            <a:r>
              <a:rPr lang="ru-RU" sz="2400" i="1" dirty="0" err="1" smtClean="0">
                <a:latin typeface="Calibri" pitchFamily="34" charset="0"/>
              </a:rPr>
              <a:t>Юлниссаар</a:t>
            </a:r>
            <a:r>
              <a:rPr lang="ru-RU" sz="2400" i="1" dirty="0" smtClean="0">
                <a:latin typeface="Calibri" pitchFamily="34" charset="0"/>
              </a:rPr>
              <a:t>. И тот, и другой под Новый год ходят по домам и оставляют подарки на подоконниках</a:t>
            </a:r>
            <a:r>
              <a:rPr lang="ru-RU" sz="2400" i="1" dirty="0" smtClean="0">
                <a:latin typeface="Bookman Old Style" pitchFamily="18" charset="0"/>
              </a:rPr>
              <a:t>.</a:t>
            </a:r>
            <a:r>
              <a:rPr lang="ru-RU" sz="2400" dirty="0"/>
              <a:t> </a:t>
            </a:r>
            <a:endParaRPr lang="ru-RU" sz="2400" i="1" dirty="0">
              <a:latin typeface="Bookman Old Style" pitchFamily="18" charset="0"/>
            </a:endParaRPr>
          </a:p>
        </p:txBody>
      </p:sp>
      <p:pic>
        <p:nvPicPr>
          <p:cNvPr id="36867" name="Picture 3" descr="&amp;Kcy;&amp;ocy;&amp;lcy;&amp;lcy;&amp;iecy;&amp;gcy;&amp;icy; &amp;Dcy;&amp;iecy;&amp;dcy;&amp;acy; &amp;Mcy;&amp;ocy;&amp;rcy;&amp;ocy;&amp;z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5429288" cy="6572296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6869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9362" y="4167477"/>
            <a:ext cx="642942" cy="642942"/>
          </a:xfrm>
          <a:prstGeom prst="rect">
            <a:avLst/>
          </a:prstGeom>
          <a:noFill/>
        </p:spPr>
      </p:pic>
      <p:pic>
        <p:nvPicPr>
          <p:cNvPr id="6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62" y="214290"/>
            <a:ext cx="642942" cy="642942"/>
          </a:xfrm>
          <a:prstGeom prst="rect">
            <a:avLst/>
          </a:prstGeom>
          <a:noFill/>
        </p:spPr>
      </p:pic>
      <p:pic>
        <p:nvPicPr>
          <p:cNvPr id="7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0"/>
            <a:ext cx="642942" cy="642942"/>
          </a:xfrm>
          <a:prstGeom prst="rect">
            <a:avLst/>
          </a:prstGeom>
          <a:noFill/>
        </p:spPr>
      </p:pic>
      <p:pic>
        <p:nvPicPr>
          <p:cNvPr id="8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5072074"/>
            <a:ext cx="642942" cy="642942"/>
          </a:xfrm>
          <a:prstGeom prst="rect">
            <a:avLst/>
          </a:prstGeom>
          <a:noFill/>
        </p:spPr>
      </p:pic>
      <p:pic>
        <p:nvPicPr>
          <p:cNvPr id="9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214" y="5857892"/>
            <a:ext cx="642942" cy="642942"/>
          </a:xfrm>
          <a:prstGeom prst="rect">
            <a:avLst/>
          </a:prstGeom>
          <a:noFill/>
        </p:spPr>
      </p:pic>
      <p:pic>
        <p:nvPicPr>
          <p:cNvPr id="10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857892"/>
            <a:ext cx="642942" cy="642942"/>
          </a:xfrm>
          <a:prstGeom prst="rect">
            <a:avLst/>
          </a:prstGeom>
          <a:noFill/>
        </p:spPr>
      </p:pic>
      <p:pic>
        <p:nvPicPr>
          <p:cNvPr id="11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00306"/>
            <a:ext cx="642942" cy="642942"/>
          </a:xfrm>
          <a:prstGeom prst="rect">
            <a:avLst/>
          </a:prstGeom>
          <a:noFill/>
        </p:spPr>
      </p:pic>
      <p:pic>
        <p:nvPicPr>
          <p:cNvPr id="12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28670"/>
            <a:ext cx="642942" cy="642942"/>
          </a:xfrm>
          <a:prstGeom prst="rect">
            <a:avLst/>
          </a:prstGeom>
          <a:noFill/>
        </p:spPr>
      </p:pic>
      <p:pic>
        <p:nvPicPr>
          <p:cNvPr id="13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5500702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287" y="4893479"/>
            <a:ext cx="1357290" cy="1143008"/>
          </a:xfrm>
          <a:prstGeom prst="rect">
            <a:avLst/>
          </a:prstGeom>
          <a:noFill/>
        </p:spPr>
      </p:pic>
      <p:pic>
        <p:nvPicPr>
          <p:cNvPr id="6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270" y="2302134"/>
            <a:ext cx="1285885" cy="1214446"/>
          </a:xfrm>
          <a:prstGeom prst="rect">
            <a:avLst/>
          </a:prstGeom>
          <a:noFill/>
        </p:spPr>
      </p:pic>
      <p:pic>
        <p:nvPicPr>
          <p:cNvPr id="7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429264"/>
            <a:ext cx="1285885" cy="1214446"/>
          </a:xfrm>
          <a:prstGeom prst="rect">
            <a:avLst/>
          </a:prstGeom>
          <a:noFill/>
        </p:spPr>
      </p:pic>
      <p:pic>
        <p:nvPicPr>
          <p:cNvPr id="9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5989" y="2492896"/>
            <a:ext cx="1285885" cy="121444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368" y="1591666"/>
            <a:ext cx="3115326" cy="4846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79" y="226082"/>
            <a:ext cx="8772904" cy="1377815"/>
          </a:xfrm>
          <a:prstGeom prst="rect">
            <a:avLst/>
          </a:prstGeom>
        </p:spPr>
      </p:pic>
    </p:spTree>
  </p:cSld>
  <p:clrMapOvr>
    <a:masterClrMapping/>
  </p:clrMapOvr>
  <p:transition advTm="30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642918"/>
            <a:ext cx="3786214" cy="6144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Франции два Деда Мороза. Одного зовут </a:t>
            </a:r>
            <a:r>
              <a:rPr lang="ru-RU" sz="2400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Пэр-Ноэль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означает Отец Рождество. Он приезжает к дому на осле с корзиной подарков, проникает в дом через дымоход и кладет  подарки в детскую обувь. Второго зовут Шаланд . Этот бородатый старик носит меховую шапку и теплый дорожный плащ. В его корзине спрятаны розги для непослушных и ленивых детей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pgbooks.ru/upload/blog/afa/afad34834c41e9ac385abc37f2ccff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5072098" cy="62865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86" y="142852"/>
            <a:ext cx="500066" cy="571504"/>
          </a:xfrm>
          <a:prstGeom prst="rect">
            <a:avLst/>
          </a:prstGeom>
          <a:noFill/>
        </p:spPr>
      </p:pic>
      <p:pic>
        <p:nvPicPr>
          <p:cNvPr id="5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642918"/>
            <a:ext cx="500066" cy="571504"/>
          </a:xfrm>
          <a:prstGeom prst="rect">
            <a:avLst/>
          </a:prstGeom>
          <a:noFill/>
        </p:spPr>
      </p:pic>
      <p:pic>
        <p:nvPicPr>
          <p:cNvPr id="6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2564904"/>
            <a:ext cx="571504" cy="642942"/>
          </a:xfrm>
          <a:prstGeom prst="rect">
            <a:avLst/>
          </a:prstGeom>
          <a:noFill/>
        </p:spPr>
      </p:pic>
      <p:pic>
        <p:nvPicPr>
          <p:cNvPr id="7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5857892"/>
            <a:ext cx="571504" cy="642942"/>
          </a:xfrm>
          <a:prstGeom prst="rect">
            <a:avLst/>
          </a:prstGeom>
          <a:noFill/>
        </p:spPr>
      </p:pic>
      <p:pic>
        <p:nvPicPr>
          <p:cNvPr id="8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57694"/>
            <a:ext cx="500066" cy="571504"/>
          </a:xfrm>
          <a:prstGeom prst="rect">
            <a:avLst/>
          </a:prstGeom>
          <a:noFill/>
        </p:spPr>
      </p:pic>
      <p:pic>
        <p:nvPicPr>
          <p:cNvPr id="9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900" y="6072206"/>
            <a:ext cx="571504" cy="571504"/>
          </a:xfrm>
          <a:prstGeom prst="rect">
            <a:avLst/>
          </a:prstGeom>
          <a:noFill/>
        </p:spPr>
      </p:pic>
      <p:pic>
        <p:nvPicPr>
          <p:cNvPr id="10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0"/>
            <a:ext cx="500098" cy="571480"/>
          </a:xfrm>
          <a:prstGeom prst="rect">
            <a:avLst/>
          </a:prstGeom>
          <a:noFill/>
        </p:spPr>
      </p:pic>
      <p:pic>
        <p:nvPicPr>
          <p:cNvPr id="11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786322"/>
            <a:ext cx="500066" cy="571504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498" y="1065956"/>
            <a:ext cx="2592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США, Канаде, и странах Западной Европы его зовут Санта-Клаус. 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g.nicewall.ru/preview/wallpaper_61157_1920x12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2852"/>
            <a:ext cx="5941894" cy="65722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2054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28625" cy="438151"/>
          </a:xfrm>
          <a:prstGeom prst="rect">
            <a:avLst/>
          </a:prstGeom>
          <a:noFill/>
        </p:spPr>
      </p:pic>
      <p:pic>
        <p:nvPicPr>
          <p:cNvPr id="6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71480"/>
            <a:ext cx="428625" cy="438151"/>
          </a:xfrm>
          <a:prstGeom prst="rect">
            <a:avLst/>
          </a:prstGeom>
          <a:noFill/>
        </p:spPr>
      </p:pic>
      <p:pic>
        <p:nvPicPr>
          <p:cNvPr id="7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4000" y="4719645"/>
            <a:ext cx="428625" cy="438151"/>
          </a:xfrm>
          <a:prstGeom prst="rect">
            <a:avLst/>
          </a:prstGeom>
          <a:noFill/>
        </p:spPr>
      </p:pic>
      <p:pic>
        <p:nvPicPr>
          <p:cNvPr id="8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0"/>
            <a:ext cx="428625" cy="438151"/>
          </a:xfrm>
          <a:prstGeom prst="rect">
            <a:avLst/>
          </a:prstGeom>
          <a:noFill/>
        </p:spPr>
      </p:pic>
      <p:pic>
        <p:nvPicPr>
          <p:cNvPr id="9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281494"/>
            <a:ext cx="428625" cy="438151"/>
          </a:xfrm>
          <a:prstGeom prst="rect">
            <a:avLst/>
          </a:prstGeom>
          <a:noFill/>
        </p:spPr>
      </p:pic>
      <p:pic>
        <p:nvPicPr>
          <p:cNvPr id="10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01" y="2997590"/>
            <a:ext cx="428625" cy="438151"/>
          </a:xfrm>
          <a:prstGeom prst="rect">
            <a:avLst/>
          </a:prstGeom>
          <a:noFill/>
        </p:spPr>
      </p:pic>
      <p:pic>
        <p:nvPicPr>
          <p:cNvPr id="11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9338" y="6016381"/>
            <a:ext cx="428625" cy="438151"/>
          </a:xfrm>
          <a:prstGeom prst="rect">
            <a:avLst/>
          </a:prstGeom>
          <a:noFill/>
        </p:spPr>
      </p:pic>
      <p:pic>
        <p:nvPicPr>
          <p:cNvPr id="12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68" y="3116368"/>
            <a:ext cx="428625" cy="438151"/>
          </a:xfrm>
          <a:prstGeom prst="rect">
            <a:avLst/>
          </a:prstGeom>
          <a:noFill/>
        </p:spPr>
      </p:pic>
      <p:pic>
        <p:nvPicPr>
          <p:cNvPr id="13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500570"/>
            <a:ext cx="428625" cy="438151"/>
          </a:xfrm>
          <a:prstGeom prst="rect">
            <a:avLst/>
          </a:prstGeom>
          <a:noFill/>
        </p:spPr>
      </p:pic>
      <p:pic>
        <p:nvPicPr>
          <p:cNvPr id="14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6000768"/>
            <a:ext cx="428625" cy="438151"/>
          </a:xfrm>
          <a:prstGeom prst="rect">
            <a:avLst/>
          </a:prstGeom>
          <a:noFill/>
        </p:spPr>
      </p:pic>
      <p:pic>
        <p:nvPicPr>
          <p:cNvPr id="15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01" y="5445224"/>
            <a:ext cx="428625" cy="43815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42852"/>
            <a:ext cx="428625" cy="438151"/>
          </a:xfrm>
          <a:prstGeom prst="rect">
            <a:avLst/>
          </a:prstGeom>
          <a:noFill/>
        </p:spPr>
      </p:pic>
      <p:pic>
        <p:nvPicPr>
          <p:cNvPr id="35850" name="Picture 10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57694"/>
            <a:ext cx="428625" cy="438151"/>
          </a:xfrm>
          <a:prstGeom prst="rect">
            <a:avLst/>
          </a:prstGeom>
          <a:noFill/>
        </p:spPr>
      </p:pic>
      <p:pic>
        <p:nvPicPr>
          <p:cNvPr id="35852" name="Picture 12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6215082"/>
            <a:ext cx="428625" cy="438151"/>
          </a:xfrm>
          <a:prstGeom prst="rect">
            <a:avLst/>
          </a:prstGeom>
          <a:noFill/>
        </p:spPr>
      </p:pic>
      <p:pic>
        <p:nvPicPr>
          <p:cNvPr id="35854" name="Picture 14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067444"/>
            <a:ext cx="428625" cy="571480"/>
          </a:xfrm>
          <a:prstGeom prst="rect">
            <a:avLst/>
          </a:prstGeom>
          <a:noFill/>
        </p:spPr>
      </p:pic>
      <p:pic>
        <p:nvPicPr>
          <p:cNvPr id="35856" name="Picture 1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75" y="1700808"/>
            <a:ext cx="428625" cy="438151"/>
          </a:xfrm>
          <a:prstGeom prst="rect">
            <a:avLst/>
          </a:prstGeom>
          <a:noFill/>
        </p:spPr>
      </p:pic>
      <p:pic>
        <p:nvPicPr>
          <p:cNvPr id="35858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909" y="361927"/>
            <a:ext cx="428625" cy="438151"/>
          </a:xfrm>
          <a:prstGeom prst="rect">
            <a:avLst/>
          </a:prstGeom>
          <a:noFill/>
        </p:spPr>
      </p:pic>
      <p:pic>
        <p:nvPicPr>
          <p:cNvPr id="35860" name="Picture 20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29652" y="6419849"/>
            <a:ext cx="428625" cy="438151"/>
          </a:xfrm>
          <a:prstGeom prst="rect">
            <a:avLst/>
          </a:prstGeom>
          <a:noFill/>
        </p:spPr>
      </p:pic>
      <p:pic>
        <p:nvPicPr>
          <p:cNvPr id="35862" name="Picture 22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500042"/>
            <a:ext cx="428625" cy="438151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82"/>
          <a:stretch/>
        </p:blipFill>
        <p:spPr>
          <a:xfrm>
            <a:off x="1403648" y="1268760"/>
            <a:ext cx="5665527" cy="4586921"/>
          </a:xfrm>
          <a:prstGeom prst="rect">
            <a:avLst/>
          </a:prstGeom>
        </p:spPr>
      </p:pic>
    </p:spTree>
  </p:cSld>
  <p:clrMapOvr>
    <a:masterClrMapping/>
  </p:clrMapOvr>
  <p:transition spd="med" advTm="4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1263</TotalTime>
  <Words>199</Words>
  <Application>Microsoft Office PowerPoint</Application>
  <PresentationFormat>Экран (4:3)</PresentationFormat>
  <Paragraphs>8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Bookman Old Style</vt:lpstr>
      <vt:lpstr>Calibri</vt:lpstr>
      <vt:lpstr>Corbel</vt:lpstr>
      <vt:lpstr>Times New Roman</vt:lpstr>
      <vt:lpstr>Wingdings 2</vt:lpstr>
      <vt:lpstr>Поток</vt:lpstr>
      <vt:lpstr>«Как встречают Новый год, люди всех земных широт»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встречают Новый год, люди всех земных широт»</dc:title>
  <dc:creator>XP</dc:creator>
  <cp:lastModifiedBy>Asus</cp:lastModifiedBy>
  <cp:revision>134</cp:revision>
  <dcterms:created xsi:type="dcterms:W3CDTF">2013-12-15T10:13:18Z</dcterms:created>
  <dcterms:modified xsi:type="dcterms:W3CDTF">2019-01-07T18:10:46Z</dcterms:modified>
</cp:coreProperties>
</file>