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6" r:id="rId6"/>
    <p:sldId id="261" r:id="rId7"/>
    <p:sldId id="257" r:id="rId8"/>
    <p:sldId id="277" r:id="rId9"/>
    <p:sldId id="264" r:id="rId10"/>
    <p:sldId id="273" r:id="rId11"/>
    <p:sldId id="259" r:id="rId12"/>
    <p:sldId id="271" r:id="rId13"/>
    <p:sldId id="274" r:id="rId14"/>
    <p:sldId id="262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56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42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73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1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20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44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5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141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9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7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8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3460D-9260-42E8-9BB5-39B12F007743}" type="datetimeFigureOut">
              <a:rPr lang="ru-RU" smtClean="0"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00E5D-88C8-4CA0-9158-475F8C7361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91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package" Target="../embeddings/_________Microsoft_Word2.docx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060848"/>
            <a:ext cx="74888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Использование инновационных приемов и методов обучения на уроках математики</a:t>
            </a:r>
          </a:p>
          <a:p>
            <a:pPr algn="ctr"/>
            <a:r>
              <a:rPr lang="ru-RU" sz="2800" dirty="0">
                <a:latin typeface="Arial Black" pitchFamily="34" charset="0"/>
              </a:rPr>
              <a:t> </a:t>
            </a:r>
          </a:p>
        </p:txBody>
      </p:sp>
      <p:pic>
        <p:nvPicPr>
          <p:cNvPr id="5" name="Рисунок 4" descr="https://fs00.infourok.ru/images/doc/251/255726/img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539" y="327114"/>
            <a:ext cx="1872208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ds03.infourok.ru/uploads/ex/0ffd/0000ac3c-32fb5908/img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836" y="327114"/>
            <a:ext cx="3096344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ds02.infourok.ru/uploads/ex/0e70/00069e1f-b23f7b80/img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7114"/>
            <a:ext cx="2684338" cy="1733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ds01.infourok.ru/uploads/ex/0e6c/00007013-b24b9cfd/img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30897"/>
            <a:ext cx="2961136" cy="2234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К\Desktop\рыбааа.g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763" y="4354156"/>
            <a:ext cx="3528392" cy="1876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5778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620688"/>
            <a:ext cx="5040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Математический диктант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941" y="1196752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Тема «Аксиомы стереометрии и их следствия» </a:t>
            </a:r>
            <a:endParaRPr lang="ru-RU" dirty="0"/>
          </a:p>
          <a:p>
            <a:r>
              <a:rPr lang="ru-RU" dirty="0"/>
              <a:t>1. Любые три точки лежат в одной плоскости. (1)</a:t>
            </a:r>
          </a:p>
          <a:p>
            <a:r>
              <a:rPr lang="ru-RU" dirty="0"/>
              <a:t>2. Любые четыре точки лежат в одной плоскости. (0)</a:t>
            </a:r>
          </a:p>
          <a:p>
            <a:r>
              <a:rPr lang="ru-RU" dirty="0"/>
              <a:t>3. Любые четыре точки не лежат в одной плоскости. (0)</a:t>
            </a:r>
          </a:p>
          <a:p>
            <a:r>
              <a:rPr lang="ru-RU" dirty="0"/>
              <a:t>4. Через любые три точки проходит плоскость, и притом только одна. (0)</a:t>
            </a:r>
          </a:p>
          <a:p>
            <a:r>
              <a:rPr lang="ru-RU" dirty="0"/>
              <a:t>5. Если 2 точки окружности лежат в плоскости, то и вся окружность лежит в этой плоскости. (0)</a:t>
            </a:r>
          </a:p>
          <a:p>
            <a:r>
              <a:rPr lang="ru-RU" dirty="0"/>
              <a:t>6. Если 3 точки окружности лежат в плоскости, то и вся окружность лежит в этой плоскости. (1)</a:t>
            </a:r>
          </a:p>
          <a:p>
            <a:r>
              <a:rPr lang="ru-RU" dirty="0"/>
              <a:t>7. Две плоскости могут иметь только одну общую точку. (0)</a:t>
            </a:r>
          </a:p>
          <a:p>
            <a:r>
              <a:rPr lang="ru-RU" dirty="0"/>
              <a:t>8. Две плоскости могут иметь только две общие точки. (0)</a:t>
            </a:r>
          </a:p>
          <a:p>
            <a:r>
              <a:rPr lang="ru-RU" dirty="0"/>
              <a:t>9. Две плоскости могут иметь только одну общую прямую. (1)</a:t>
            </a:r>
          </a:p>
          <a:p>
            <a:r>
              <a:rPr lang="ru-RU" dirty="0"/>
              <a:t>Ответ: 100001001.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5258" y="5404905"/>
            <a:ext cx="79174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dirty="0"/>
              <a:t>Время проведения диктанта 5 -12 минут, на отдельных листочках, на одной странице. Требования к ответам: краткость, лаконичность, каждый ответ с новой строки. При проведении диктанта мало отрицательных ошибок, что радует не только обучающихся , но и преподавателя, также решается такая проблема, как наполняемость оценок.</a:t>
            </a:r>
          </a:p>
        </p:txBody>
      </p:sp>
    </p:spTree>
    <p:extLst>
      <p:ext uri="{BB962C8B-B14F-4D97-AF65-F5344CB8AC3E}">
        <p14:creationId xmlns:p14="http://schemas.microsoft.com/office/powerpoint/2010/main" val="505134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79945"/>
            <a:ext cx="806489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Составление </a:t>
            </a:r>
            <a:r>
              <a:rPr lang="ru-RU" sz="2800" b="1" dirty="0" err="1">
                <a:solidFill>
                  <a:srgbClr val="FF0000"/>
                </a:solidFill>
              </a:rPr>
              <a:t>синквейна</a:t>
            </a:r>
            <a:r>
              <a:rPr lang="ru-RU" sz="2800" dirty="0"/>
              <a:t> (на выполнение задания дается 2–3 мин). </a:t>
            </a:r>
          </a:p>
          <a:p>
            <a:r>
              <a:rPr lang="ru-RU" b="1" i="1" dirty="0" err="1"/>
              <a:t>Синквейн</a:t>
            </a:r>
            <a:r>
              <a:rPr lang="ru-RU" b="1" i="1" dirty="0"/>
              <a:t> по теме </a:t>
            </a:r>
            <a:r>
              <a:rPr lang="ru-RU" b="1" i="1" dirty="0" smtClean="0"/>
              <a:t>«Цилиндр»</a:t>
            </a:r>
            <a:endParaRPr lang="ru-RU" dirty="0"/>
          </a:p>
          <a:p>
            <a:r>
              <a:rPr lang="ru-RU" i="1" dirty="0" smtClean="0"/>
              <a:t>Цилиндр</a:t>
            </a:r>
            <a:endParaRPr lang="ru-RU" i="1" dirty="0"/>
          </a:p>
          <a:p>
            <a:r>
              <a:rPr lang="ru-RU" i="1" dirty="0"/>
              <a:t>Знакомо, но много неизвестно</a:t>
            </a:r>
            <a:br>
              <a:rPr lang="ru-RU" i="1" dirty="0"/>
            </a:br>
            <a:r>
              <a:rPr lang="ru-RU" i="1" dirty="0"/>
              <a:t>Построить, найти, вычислить</a:t>
            </a:r>
            <a:br>
              <a:rPr lang="ru-RU" i="1" dirty="0"/>
            </a:br>
            <a:r>
              <a:rPr lang="ru-RU" i="1" dirty="0"/>
              <a:t>В свои силы надо верить</a:t>
            </a:r>
            <a:br>
              <a:rPr lang="ru-RU" i="1" dirty="0"/>
            </a:br>
            <a:r>
              <a:rPr lang="ru-RU" i="1" dirty="0"/>
              <a:t>Интересно!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8943" y="2917399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/>
              <a:t>Синквейн</a:t>
            </a:r>
            <a:r>
              <a:rPr lang="ru-RU" b="1" i="1" dirty="0"/>
              <a:t> по теме «Производная»</a:t>
            </a:r>
            <a:endParaRPr lang="ru-RU" dirty="0"/>
          </a:p>
          <a:p>
            <a:r>
              <a:rPr lang="ru-RU" i="1" dirty="0"/>
              <a:t>Производная.</a:t>
            </a:r>
            <a:endParaRPr lang="ru-RU" dirty="0"/>
          </a:p>
          <a:p>
            <a:r>
              <a:rPr lang="ru-RU" i="1" dirty="0"/>
              <a:t>Правила и формулы дифференцирования.</a:t>
            </a:r>
            <a:endParaRPr lang="ru-RU" dirty="0"/>
          </a:p>
          <a:p>
            <a:r>
              <a:rPr lang="ru-RU" i="1" dirty="0"/>
              <a:t>Подставляем, вычисляем, определяем.</a:t>
            </a:r>
            <a:endParaRPr lang="ru-RU" dirty="0"/>
          </a:p>
          <a:p>
            <a:r>
              <a:rPr lang="ru-RU" i="1" dirty="0"/>
              <a:t>Это в жизни пригодится.</a:t>
            </a:r>
            <a:endParaRPr lang="ru-RU" dirty="0"/>
          </a:p>
          <a:p>
            <a:r>
              <a:rPr lang="ru-RU" i="1" dirty="0"/>
              <a:t>Дифференцирование.</a:t>
            </a:r>
            <a:endParaRPr lang="ru-RU" dirty="0"/>
          </a:p>
          <a:p>
            <a:r>
              <a:rPr lang="ru-RU" b="1" dirty="0" err="1"/>
              <a:t>Синквейн</a:t>
            </a:r>
            <a:r>
              <a:rPr lang="ru-RU" b="1" dirty="0"/>
              <a:t> по теме: «Комплексные числа»</a:t>
            </a:r>
            <a:endParaRPr lang="ru-RU" dirty="0"/>
          </a:p>
          <a:p>
            <a:r>
              <a:rPr lang="ru-RU" dirty="0"/>
              <a:t>Комплексные числа</a:t>
            </a:r>
          </a:p>
          <a:p>
            <a:r>
              <a:rPr lang="ru-RU" dirty="0"/>
              <a:t>Сопряженные, чисто мнимые</a:t>
            </a:r>
          </a:p>
          <a:p>
            <a:r>
              <a:rPr lang="ru-RU" dirty="0"/>
              <a:t>Складывать, умножать, делить</a:t>
            </a:r>
          </a:p>
          <a:p>
            <a:r>
              <a:rPr lang="ru-RU" dirty="0"/>
              <a:t>Стремление сделать уравнения разрешимыми</a:t>
            </a:r>
          </a:p>
          <a:p>
            <a:r>
              <a:rPr lang="ru-RU" dirty="0"/>
              <a:t>Мнимая единица</a:t>
            </a:r>
          </a:p>
        </p:txBody>
      </p:sp>
    </p:spTree>
    <p:extLst>
      <p:ext uri="{BB962C8B-B14F-4D97-AF65-F5344CB8AC3E}">
        <p14:creationId xmlns:p14="http://schemas.microsoft.com/office/powerpoint/2010/main" val="1673630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Ð¾Ð»Ð¾Ð²Ð¾Ð»Ð¾Ð¼ÐºÐ¸, Ð·Ð°Ð´Ð°ÑÐ¸, Ð·Ð°Ð³Ð°Ð´ÐºÐ¸, Ð¸Ð³ÑÑ. Ð¡Ð¾ ÑÐ¿Ð¸ÑÐºÐ°Ð¼Ð¸. ÐÐ°Ð´Ð°Ð½Ð¸Ðµ â1. ÐÐµÑÐµÐ¼ÐµÑÑÐ¸ÑÐµ Ð¾Ð´Ð½Ñ ÑÐ¿Ð¸ÑÐºÑ ÑÐ°Ðº, ÑÑÐ¾Ð±Ñ ÑÐ°Ð²ÐµÐ½ÑÑÐ²Ð¾ ÑÑÐ°Ð»Ð¾ Ð²ÐµÑÐ½ÑÐ¼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6336704" cy="10528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76096" y="1761726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Переместите одну спичку так, чтобы равенство стало верным.</a:t>
            </a:r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 descr="ÐÐ¾Ð»Ð¾Ð²Ð¾Ð»Ð¾Ð¼ÐºÐ¸, Ð·Ð°Ð´Ð°ÑÐ¸, Ð·Ð°Ð³Ð°Ð´ÐºÐ¸, Ð¸Ð³ÑÑ. Ð¡Ð¾ ÑÐ¿Ð¸ÑÐºÐ°Ð¼Ð¸. ÐÑÐ²ÐµÑ Ð½Ð° Ð·Ð°Ð´Ð°Ð½Ð¸Ðµ â1. ÐÐµÑÐµÐ¼ÐµÑÑÐ¸ÑÐµ Ð¾Ð´Ð½Ñ ÑÐ¿Ð¸ÑÐºÑ ÑÐ°Ðº, ÑÑÐ¾Ð±Ñ ÑÐ°Ð²ÐµÐ½ÑÑÐ²Ð¾ ÑÑÐ°Ð»Ð¾ Ð²ÐµÑÐ½ÑÐ¼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76170"/>
            <a:ext cx="6120679" cy="10528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Блок-схема: магнитный диск 4"/>
          <p:cNvSpPr/>
          <p:nvPr/>
        </p:nvSpPr>
        <p:spPr>
          <a:xfrm>
            <a:off x="1735454" y="4619307"/>
            <a:ext cx="3710940" cy="10496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418840" y="4579620"/>
            <a:ext cx="222250" cy="33782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411220" y="4956175"/>
            <a:ext cx="0" cy="6731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743710" y="4763770"/>
            <a:ext cx="3710940" cy="762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>
            <a:off x="1743710" y="5078730"/>
            <a:ext cx="3710940" cy="30734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1743710" y="5078730"/>
            <a:ext cx="3710940" cy="16891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Арка 10"/>
          <p:cNvSpPr/>
          <p:nvPr/>
        </p:nvSpPr>
        <p:spPr>
          <a:xfrm rot="10800000">
            <a:off x="1735455" y="5040630"/>
            <a:ext cx="3702685" cy="207010"/>
          </a:xfrm>
          <a:prstGeom prst="blockArc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поделить пирог на восемь равных частей тремя нажатиями ножа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4682470"/>
            <a:ext cx="262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</a:t>
            </a:r>
            <a:r>
              <a:rPr lang="ru-RU" dirty="0" smtClean="0"/>
              <a:t>порезать </a:t>
            </a:r>
            <a:r>
              <a:rPr lang="ru-RU" dirty="0"/>
              <a:t>пирог на восемь равных частей тремя нажатиями </a:t>
            </a:r>
            <a:r>
              <a:rPr lang="ru-RU" dirty="0" smtClean="0"/>
              <a:t>ножа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655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vadra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4248472" cy="223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mass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4320480" cy="2343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9073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76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Игровой </a:t>
            </a:r>
            <a:r>
              <a:rPr lang="ru-RU" sz="2400" b="1" dirty="0" smtClean="0">
                <a:solidFill>
                  <a:srgbClr val="FF0000"/>
                </a:solidFill>
              </a:rPr>
              <a:t>метод </a:t>
            </a:r>
            <a:r>
              <a:rPr lang="ru-RU" dirty="0" smtClean="0"/>
              <a:t>: </a:t>
            </a:r>
            <a:r>
              <a:rPr lang="ru-RU" dirty="0"/>
              <a:t>разгадывание двух кроссвордов “Тела и фигуры вращения” по группам. Можно завершить в конце занятия, используя новые знания.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www.licey4.com/images/stories/documents/archimed2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28" y="908720"/>
            <a:ext cx="7272808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01316" y="3573016"/>
            <a:ext cx="7920880" cy="296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/>
              <a:t>Вопросы к кроссворду №1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100" b="1" dirty="0" smtClean="0"/>
              <a:t>По </a:t>
            </a:r>
            <a:r>
              <a:rPr lang="ru-RU" sz="1100" b="1" dirty="0"/>
              <a:t>горизонтали.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>1. Фигура на плоскости, все точки которой расположены не далее данного расстояния от одной точки. </a:t>
            </a:r>
            <a:br>
              <a:rPr lang="ru-RU" sz="1100" dirty="0"/>
            </a:br>
            <a:r>
              <a:rPr lang="ru-RU" sz="1100" dirty="0"/>
              <a:t>2. Прямая, при вращении которой вокруг оси образуется боковая поверхность цилиндра, конуса.</a:t>
            </a:r>
            <a:br>
              <a:rPr lang="ru-RU" sz="1100" dirty="0"/>
            </a:br>
            <a:r>
              <a:rPr lang="ru-RU" sz="1100" dirty="0"/>
              <a:t>3. Тело, полученное вращением прямоугольника вокруг одной из его сторон. </a:t>
            </a:r>
            <a:br>
              <a:rPr lang="ru-RU" sz="1100" dirty="0"/>
            </a:br>
            <a:r>
              <a:rPr lang="ru-RU" sz="1100" dirty="0"/>
              <a:t>4. Угол между высотой и плоскостью основания конуса. </a:t>
            </a:r>
            <a:br>
              <a:rPr lang="ru-RU" sz="1100" dirty="0"/>
            </a:br>
            <a:r>
              <a:rPr lang="ru-RU" sz="1100" dirty="0"/>
              <a:t>5. Тело, полученное вращением круга вокруг оси, лежащей в плоскости круга и не пересекающей его.</a:t>
            </a:r>
            <a:br>
              <a:rPr lang="ru-RU" sz="1100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b="1" dirty="0"/>
              <a:t>По вертикали.</a:t>
            </a: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/>
              <a:t>1. Тело, полученное вращением прямоугольного треугольника вокруг одного из его катетов. </a:t>
            </a:r>
            <a:br>
              <a:rPr lang="ru-RU" sz="1100" dirty="0"/>
            </a:br>
            <a:r>
              <a:rPr lang="ru-RU" sz="1100" dirty="0"/>
              <a:t>2. Плоская фигура, при вращении которой образуется усечённый конус. </a:t>
            </a:r>
            <a:br>
              <a:rPr lang="ru-RU" sz="1100" dirty="0"/>
            </a:br>
            <a:r>
              <a:rPr lang="ru-RU" sz="1100" dirty="0"/>
              <a:t>3. Тело вращения, являющееся верхней частью архитектурного сооружения. </a:t>
            </a:r>
            <a:br>
              <a:rPr lang="ru-RU" sz="1100" dirty="0"/>
            </a:br>
            <a:r>
              <a:rPr lang="ru-RU" sz="1100" dirty="0"/>
              <a:t>4. Отрезок, соединяющий две точки сферы и проходящий через центр шара. </a:t>
            </a:r>
            <a:br>
              <a:rPr lang="ru-RU" sz="1100" dirty="0"/>
            </a:br>
            <a:r>
              <a:rPr lang="ru-RU" sz="1100" dirty="0"/>
              <a:t>5. Тело, полученное вращением полукруга вокруг его диаметра. </a:t>
            </a:r>
            <a:br>
              <a:rPr lang="ru-RU" sz="1100" dirty="0"/>
            </a:br>
            <a:r>
              <a:rPr lang="ru-RU" sz="1100" dirty="0"/>
              <a:t>6. Фигура, полученная вращением полуокружности вокруг её диаметра. </a:t>
            </a:r>
            <a:br>
              <a:rPr lang="ru-RU" sz="1100" dirty="0"/>
            </a:br>
            <a:r>
              <a:rPr lang="ru-RU" sz="1100" dirty="0"/>
              <a:t>7. Тело вращения, об устойчивости движения которого написана известная работа великой русской женщины – математика. </a:t>
            </a:r>
            <a:br>
              <a:rPr lang="ru-RU" sz="1100" dirty="0"/>
            </a:b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230116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4800" b="1" i="1" smtClean="0">
                <a:solidFill>
                  <a:srgbClr val="FF3399"/>
                </a:solidFill>
                <a:latin typeface="Times New Roman" pitchFamily="18" charset="0"/>
                <a:cs typeface="Calibri" pitchFamily="34" charset="0"/>
              </a:rPr>
              <a:t>Рефлексия.</a:t>
            </a:r>
            <a:endParaRPr lang="ru-RU" sz="4800" b="1" i="1" smtClean="0">
              <a:solidFill>
                <a:srgbClr val="FF3399"/>
              </a:solidFill>
              <a:cs typeface="Calibri" pitchFamily="34" charset="0"/>
            </a:endParaRPr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293" y="1619992"/>
            <a:ext cx="688975" cy="1081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97200"/>
            <a:ext cx="11715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868863"/>
            <a:ext cx="1262063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8" name="Прямоугольник 3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8679" name="Надпись 2"/>
          <p:cNvSpPr txBox="1">
            <a:spLocks noChangeArrowheads="1"/>
          </p:cNvSpPr>
          <p:nvPr/>
        </p:nvSpPr>
        <p:spPr bwMode="auto">
          <a:xfrm>
            <a:off x="2195513" y="1839913"/>
            <a:ext cx="6408737" cy="863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удовлетворен уроком. Урок был полезен для меня. Я с пользой и хорошо работал на уроке. Я понимал все, о чем говорилось и что делалось на уроке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680" name="Надпись 2"/>
          <p:cNvSpPr txBox="1">
            <a:spLocks noChangeArrowheads="1"/>
          </p:cNvSpPr>
          <p:nvPr/>
        </p:nvSpPr>
        <p:spPr bwMode="auto">
          <a:xfrm>
            <a:off x="2260600" y="3429000"/>
            <a:ext cx="6343650" cy="996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был в определенной степени полезен для меня. Я отвечал с места, выполнил ряд заданий. Мне было на уроке достаточно комфортно.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681" name="Надпись 2"/>
          <p:cNvSpPr txBox="1">
            <a:spLocks noChangeArrowheads="1"/>
          </p:cNvSpPr>
          <p:nvPr/>
        </p:nvSpPr>
        <p:spPr bwMode="auto">
          <a:xfrm>
            <a:off x="2260600" y="5078413"/>
            <a:ext cx="6343650" cy="658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sz="160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Пользы от урока я получил мало. Я не очень понимал, о чем идет речь. Мне это не нужно. К ответу на уроке я был не готов.</a:t>
            </a:r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0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146/169892/img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984775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59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datas/khimija/Uravnenija-khimicheskikh-reaktsij/0021-021-Priemy-ispolzuemye-na-raznykh-etapakh-urok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848871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138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metod-kopilka.ru/images/doc/57/57005/img1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60"/>
          <a:stretch/>
        </p:blipFill>
        <p:spPr bwMode="auto">
          <a:xfrm>
            <a:off x="827582" y="868167"/>
            <a:ext cx="7704855" cy="277815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29611" y="3645934"/>
            <a:ext cx="1436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ФИШБОУН</a:t>
            </a:r>
            <a:r>
              <a:rPr lang="ru-RU" b="1" dirty="0" smtClean="0"/>
              <a:t> -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0155" y="3646324"/>
            <a:ext cx="610603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—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ru-RU" sz="1600" dirty="0">
                <a:latin typeface="Arial Unicode MS" pitchFamily="34" charset="-128"/>
                <a:ea typeface="Arial Unicode MS" pitchFamily="34" charset="-128"/>
                <a:cs typeface="Aparajita" pitchFamily="34" charset="0"/>
              </a:rPr>
              <a:t>схематическая диаграмма в форме рыбьего скелета. Она включает в себя основные четыре блока, представленные в виде головы, хвоста, верхних и нижних косточек.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29611" y="4539305"/>
            <a:ext cx="75565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ТРЕНАЖЕР</a:t>
            </a:r>
            <a:r>
              <a:rPr lang="ru-RU" b="1" dirty="0" smtClean="0"/>
              <a:t> </a:t>
            </a:r>
            <a:r>
              <a:rPr lang="ru-RU" dirty="0"/>
              <a:t>- это тренировочные однотипные упражнения, подобранные по одной теме, и направленные на отработку вычислительных навыков до автоматизма</a:t>
            </a:r>
          </a:p>
        </p:txBody>
      </p:sp>
    </p:spTree>
    <p:extLst>
      <p:ext uri="{BB962C8B-B14F-4D97-AF65-F5344CB8AC3E}">
        <p14:creationId xmlns:p14="http://schemas.microsoft.com/office/powerpoint/2010/main" val="1568922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51/255726/img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416824" cy="5544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08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estival.1september.ru/articles/508095/im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912768" cy="40324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400494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Тема “Понятие конуса. Площадь поверхности конуса</a:t>
            </a:r>
            <a:r>
              <a:rPr lang="ru-RU" b="1" dirty="0" smtClean="0"/>
              <a:t>.”</a:t>
            </a:r>
            <a:endParaRPr lang="ru-RU" dirty="0"/>
          </a:p>
          <a:p>
            <a:r>
              <a:rPr lang="ru-RU" dirty="0"/>
              <a:t>Систематизация новых понятий, вывод формул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Чтобы систематизировать весь прочитанный материал, оформим на доске и в тетрадях </a:t>
            </a:r>
            <a:r>
              <a:rPr lang="ru-RU" b="1" dirty="0">
                <a:solidFill>
                  <a:srgbClr val="FF0000"/>
                </a:solidFill>
              </a:rPr>
              <a:t>кластер. </a:t>
            </a:r>
          </a:p>
        </p:txBody>
      </p:sp>
    </p:spTree>
    <p:extLst>
      <p:ext uri="{BB962C8B-B14F-4D97-AF65-F5344CB8AC3E}">
        <p14:creationId xmlns:p14="http://schemas.microsoft.com/office/powerpoint/2010/main" val="334772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xn--i1abbnckbmcl9fb.xn--p1ai/%D1%81%D1%82%D0%B0%D1%82%D1%8C%D0%B8/416719/img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200800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123728" y="6206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Исследование функции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96953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620688"/>
            <a:ext cx="3582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Прием </a:t>
            </a:r>
            <a:r>
              <a:rPr lang="ru-RU" sz="3200" b="1" dirty="0"/>
              <a:t>«</a:t>
            </a:r>
            <a:r>
              <a:rPr lang="ru-RU" sz="3200" b="1" dirty="0" err="1">
                <a:solidFill>
                  <a:srgbClr val="FF0000"/>
                </a:solidFill>
              </a:rPr>
              <a:t>Фишбоун</a:t>
            </a:r>
            <a:r>
              <a:rPr lang="ru-RU" sz="3200" b="1" dirty="0"/>
              <a:t>»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0749" y="162880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«</a:t>
            </a:r>
            <a:r>
              <a:rPr lang="ru-RU" b="1" dirty="0" err="1"/>
              <a:t>Фишбоун</a:t>
            </a:r>
            <a:r>
              <a:rPr lang="ru-RU" b="1" dirty="0"/>
              <a:t>»</a:t>
            </a:r>
            <a:r>
              <a:rPr lang="ru-RU" dirty="0"/>
              <a:t> дословно переводится с английского как </a:t>
            </a:r>
            <a:r>
              <a:rPr lang="ru-RU" b="1" dirty="0"/>
              <a:t>«Рыбная кость»</a:t>
            </a:r>
            <a:r>
              <a:rPr lang="ru-RU" dirty="0"/>
              <a:t> или </a:t>
            </a:r>
            <a:r>
              <a:rPr lang="ru-RU" b="1" dirty="0"/>
              <a:t>«Скелет рыбы»</a:t>
            </a:r>
            <a:r>
              <a:rPr lang="ru-RU" dirty="0"/>
              <a:t> и направлен на </a:t>
            </a:r>
            <a:r>
              <a:rPr lang="ru-RU" b="1" dirty="0"/>
              <a:t>развитие критического мышления </a:t>
            </a:r>
            <a:r>
              <a:rPr lang="ru-RU" b="1" dirty="0" err="1" smtClean="0"/>
              <a:t>обучащихся</a:t>
            </a:r>
            <a:r>
              <a:rPr lang="ru-RU" b="1" dirty="0" smtClean="0"/>
              <a:t> </a:t>
            </a:r>
            <a:r>
              <a:rPr lang="ru-RU" b="1" dirty="0"/>
              <a:t>в наглядно-содержательной форме.</a:t>
            </a:r>
            <a:endParaRPr lang="ru-RU" dirty="0"/>
          </a:p>
        </p:txBody>
      </p:sp>
      <p:pic>
        <p:nvPicPr>
          <p:cNvPr id="4" name="Рисунок 3" descr="C:\Users\ПК\Desktop\рыбааа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88247"/>
            <a:ext cx="7632848" cy="31009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5869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6249"/>
            <a:ext cx="784887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Тренажер </a:t>
            </a:r>
            <a:r>
              <a:rPr lang="ru-RU" sz="2800" dirty="0">
                <a:solidFill>
                  <a:srgbClr val="FF0000"/>
                </a:solidFill>
              </a:rPr>
              <a:t>-</a:t>
            </a:r>
            <a:r>
              <a:rPr lang="ru-RU" dirty="0"/>
              <a:t> это тренировочные однотипные упражнения, подобранные по одной теме, и направленные на отработку вычислительных навыков до автоматизма.</a:t>
            </a:r>
          </a:p>
          <a:p>
            <a:r>
              <a:rPr lang="ru-RU" dirty="0"/>
              <a:t>Работу по тренажерам можно включать на различных этапах урока:</a:t>
            </a:r>
          </a:p>
          <a:p>
            <a:pPr lvl="0"/>
            <a:r>
              <a:rPr lang="ru-RU" dirty="0"/>
              <a:t>во время устного счета (по цепочке);</a:t>
            </a:r>
          </a:p>
          <a:p>
            <a:pPr lvl="0"/>
            <a:r>
              <a:rPr lang="ru-RU" dirty="0"/>
              <a:t>при закреплении нового материала;</a:t>
            </a:r>
          </a:p>
          <a:p>
            <a:pPr lvl="0"/>
            <a:r>
              <a:rPr lang="ru-RU" dirty="0"/>
              <a:t>при поведении самостоятельной проверочной работы;</a:t>
            </a:r>
          </a:p>
          <a:p>
            <a:pPr lvl="0"/>
            <a:r>
              <a:rPr lang="ru-RU" dirty="0"/>
              <a:t>на зачетах;</a:t>
            </a:r>
          </a:p>
          <a:p>
            <a:pPr lvl="0"/>
            <a:r>
              <a:rPr lang="ru-RU" dirty="0"/>
              <a:t>при игровых моментах соревновательного характера и т.д</a:t>
            </a:r>
            <a:r>
              <a:rPr lang="ru-RU" dirty="0" smtClean="0"/>
              <a:t>.</a:t>
            </a:r>
          </a:p>
          <a:p>
            <a:r>
              <a:rPr lang="ru-RU" i="1" dirty="0"/>
              <a:t>Это простой и очень эффективный дидактический прием.</a:t>
            </a:r>
          </a:p>
          <a:p>
            <a:pPr lvl="0"/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54671"/>
              </p:ext>
            </p:extLst>
          </p:nvPr>
        </p:nvGraphicFramePr>
        <p:xfrm>
          <a:off x="395536" y="3465570"/>
          <a:ext cx="6696744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Документ" r:id="rId3" imgW="6587798" imgH="3141683" progId="Word.Document.12">
                  <p:embed/>
                </p:oleObj>
              </mc:Choice>
              <mc:Fallback>
                <p:oleObj name="Документ" r:id="rId3" imgW="6587798" imgH="31416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3465570"/>
                        <a:ext cx="6696744" cy="29523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622905"/>
              </p:ext>
            </p:extLst>
          </p:nvPr>
        </p:nvGraphicFramePr>
        <p:xfrm>
          <a:off x="2051720" y="3356992"/>
          <a:ext cx="8964389" cy="3231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Документ" r:id="rId5" imgW="6587798" imgH="3664515" progId="Word.Document.12">
                  <p:embed/>
                </p:oleObj>
              </mc:Choice>
              <mc:Fallback>
                <p:oleObj name="Документ" r:id="rId5" imgW="6587798" imgH="36645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51720" y="3356992"/>
                        <a:ext cx="8964389" cy="3231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274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577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20</cp:revision>
  <dcterms:created xsi:type="dcterms:W3CDTF">2018-04-24T02:55:32Z</dcterms:created>
  <dcterms:modified xsi:type="dcterms:W3CDTF">2018-04-25T07:41:45Z</dcterms:modified>
</cp:coreProperties>
</file>