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12192000" cy="6858000"/>
  <p:notesSz cx="6858000" cy="9144000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aramond" panose="02020404030301010803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aramond" panose="02020404030301010803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aramond" panose="02020404030301010803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aramond" panose="02020404030301010803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aramond" panose="02020404030301010803" pitchFamily="18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Garamond" panose="02020404030301010803" pitchFamily="18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Garamond" panose="02020404030301010803" pitchFamily="18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Garamond" panose="02020404030301010803" pitchFamily="18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Garamond" panose="02020404030301010803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75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6"/>
          <p:cNvGrpSpPr>
            <a:grpSpLocks/>
          </p:cNvGrpSpPr>
          <p:nvPr/>
        </p:nvGrpSpPr>
        <p:grpSpPr bwMode="auto">
          <a:xfrm>
            <a:off x="-17463" y="0"/>
            <a:ext cx="12231688" cy="6856413"/>
            <a:chOff x="-16934" y="0"/>
            <a:chExt cx="12231160" cy="6856214"/>
          </a:xfrm>
        </p:grpSpPr>
        <p:pic>
          <p:nvPicPr>
            <p:cNvPr id="5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12188825" cy="68562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7" name="Picture 16" descr="HDRibbonTitle-UniformTrim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6934" y="3147609"/>
              <a:ext cx="2478024" cy="6126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" name="Picture 19" descr="HDRibbonTitle-UniformTrim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736202" y="3147609"/>
              <a:ext cx="2478024" cy="6126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cxnSp>
        <p:nvCxnSpPr>
          <p:cNvPr id="9" name="Straight Connector 14"/>
          <p:cNvCxnSpPr/>
          <p:nvPr/>
        </p:nvCxnSpPr>
        <p:spPr>
          <a:xfrm>
            <a:off x="2692400" y="3522663"/>
            <a:ext cx="681513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538" y="5037138"/>
            <a:ext cx="896937" cy="2794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242C83-6D20-44AC-BDC5-09CFCF274694}" type="datetimeFigureOut">
              <a:rPr lang="ru-RU"/>
              <a:pPr>
                <a:defRPr/>
              </a:pPr>
              <a:t>07.01.2019</a:t>
            </a:fld>
            <a:endParaRPr lang="ru-RU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400" y="5037138"/>
            <a:ext cx="5214938" cy="2794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675" y="5037138"/>
            <a:ext cx="550863" cy="2794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E8B9BB-9284-4EA7-B60C-FEC6541B451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40406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rtlCol="0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B67DC8-A84A-4713-9FBB-429E818973C8}" type="datetimeFigureOut">
              <a:rPr lang="ru-RU"/>
              <a:pPr>
                <a:defRPr/>
              </a:pPr>
              <a:t>07.01.2019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C6D3B3-19A0-4209-AC39-5BC0B688C7D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33504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14"/>
          <p:cNvCxnSpPr/>
          <p:nvPr/>
        </p:nvCxnSpPr>
        <p:spPr>
          <a:xfrm>
            <a:off x="1395413" y="4140200"/>
            <a:ext cx="9407525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C4932B-A8F0-45E0-91BF-47C49857873E}" type="datetimeFigureOut">
              <a:rPr lang="ru-RU"/>
              <a:pPr>
                <a:defRPr/>
              </a:pPr>
              <a:t>07.01.2019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DD83AF-D82F-4A9A-A40B-8A2ABBE4FB0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79117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862013" y="879475"/>
            <a:ext cx="609600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pPr eaLnBrk="1" hangingPunct="1">
              <a:defRPr/>
            </a:pPr>
            <a:r>
              <a:rPr lang="en-US" altLang="ru-RU" sz="8000" smtClean="0"/>
              <a:t>“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10599738" y="2827338"/>
            <a:ext cx="609600" cy="585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pPr algn="r" eaLnBrk="1" hangingPunct="1">
              <a:defRPr/>
            </a:pPr>
            <a:r>
              <a:rPr lang="en-US" altLang="ru-RU" sz="8000" smtClean="0"/>
              <a:t>”</a:t>
            </a:r>
          </a:p>
        </p:txBody>
      </p:sp>
      <p:cxnSp>
        <p:nvCxnSpPr>
          <p:cNvPr id="7" name="Straight Connector 18"/>
          <p:cNvCxnSpPr/>
          <p:nvPr/>
        </p:nvCxnSpPr>
        <p:spPr>
          <a:xfrm>
            <a:off x="1395413" y="4140200"/>
            <a:ext cx="9407525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B6CB36-8512-4893-8041-DAD8B8B530E8}" type="datetimeFigureOut">
              <a:rPr lang="ru-RU"/>
              <a:pPr>
                <a:defRPr/>
              </a:pPr>
              <a:t>07.01.2019</a:t>
            </a:fld>
            <a:endParaRPr lang="ru-RU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20A243-F1B4-412B-B378-021C6EB345A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91997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ADCED9-403E-455C-A601-689F57F34368}" type="datetimeFigureOut">
              <a:rPr lang="ru-RU"/>
              <a:pPr>
                <a:defRPr/>
              </a:pPr>
              <a:t>07.01.2019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F22407-5920-42DE-8DDD-5A80E7515BB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778820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862013" y="879475"/>
            <a:ext cx="609600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pPr eaLnBrk="1" hangingPunct="1">
              <a:defRPr/>
            </a:pPr>
            <a:r>
              <a:rPr lang="en-US" altLang="ru-RU" sz="8000" smtClean="0"/>
              <a:t>“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10599738" y="2598738"/>
            <a:ext cx="609600" cy="585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pPr algn="r" eaLnBrk="1" hangingPunct="1">
              <a:defRPr/>
            </a:pPr>
            <a:r>
              <a:rPr lang="en-US" altLang="ru-RU" sz="8000" smtClean="0"/>
              <a:t>”</a:t>
            </a:r>
          </a:p>
        </p:txBody>
      </p:sp>
      <p:cxnSp>
        <p:nvCxnSpPr>
          <p:cNvPr id="7" name="Straight Connector 25"/>
          <p:cNvCxnSpPr/>
          <p:nvPr/>
        </p:nvCxnSpPr>
        <p:spPr>
          <a:xfrm>
            <a:off x="1395413" y="3429000"/>
            <a:ext cx="9407525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5B27A9-3EA1-4591-AA41-9C66BA331324}" type="datetimeFigureOut">
              <a:rPr lang="ru-RU"/>
              <a:pPr>
                <a:defRPr/>
              </a:pPr>
              <a:t>07.01.2019</a:t>
            </a:fld>
            <a:endParaRPr lang="ru-RU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141BB5-1E07-4236-AED2-EF915BA0C6A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094967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14"/>
          <p:cNvCxnSpPr/>
          <p:nvPr/>
        </p:nvCxnSpPr>
        <p:spPr>
          <a:xfrm>
            <a:off x="1395413" y="3429000"/>
            <a:ext cx="9407525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rtlCol="0">
            <a:normAutofit/>
          </a:bodyPr>
          <a:lstStyle>
            <a:lvl1pPr>
              <a:defRPr lang="en-US" b="0" dirty="0"/>
            </a:lvl1pPr>
          </a:lstStyle>
          <a:p>
            <a:pPr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F365BE-1566-458B-89D5-0E3A75FD6946}" type="datetimeFigureOut">
              <a:rPr lang="ru-RU"/>
              <a:pPr>
                <a:defRPr/>
              </a:pPr>
              <a:t>07.01.2019</a:t>
            </a:fld>
            <a:endParaRPr lang="ru-RU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219348-D05D-4433-B7DF-67EF5FF69DC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482318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13"/>
          <p:cNvCxnSpPr/>
          <p:nvPr/>
        </p:nvCxnSpPr>
        <p:spPr>
          <a:xfrm>
            <a:off x="1395413" y="2420938"/>
            <a:ext cx="9407525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31EA61-DD8F-4FD7-A87D-0403C37EC992}" type="datetimeFigureOut">
              <a:rPr lang="ru-RU"/>
              <a:pPr>
                <a:defRPr/>
              </a:pPr>
              <a:t>07.01.2019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2D172A-B247-459B-9EF8-885329C5A09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451468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13"/>
          <p:cNvCxnSpPr/>
          <p:nvPr/>
        </p:nvCxnSpPr>
        <p:spPr>
          <a:xfrm>
            <a:off x="886460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468AA6-EA3F-4FA4-95CE-FAE8D7C2EE76}" type="datetimeFigureOut">
              <a:rPr lang="ru-RU"/>
              <a:pPr>
                <a:defRPr/>
              </a:pPr>
              <a:t>07.01.2019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C9C319-AED7-4356-87DF-8BC0B68515F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53327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6"/>
          <p:cNvCxnSpPr/>
          <p:nvPr/>
        </p:nvCxnSpPr>
        <p:spPr>
          <a:xfrm>
            <a:off x="1395413" y="2420938"/>
            <a:ext cx="9407525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CC98EE-52E1-48A4-A39D-7A63B815EDBD}" type="datetimeFigureOut">
              <a:rPr lang="ru-RU"/>
              <a:pPr>
                <a:defRPr/>
              </a:pPr>
              <a:t>07.01.2019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68B830-AFB0-4ECE-95A2-CC6C7CCCE43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77506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15"/>
          <p:cNvCxnSpPr/>
          <p:nvPr/>
        </p:nvCxnSpPr>
        <p:spPr>
          <a:xfrm>
            <a:off x="2012950" y="3709988"/>
            <a:ext cx="8162925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EEADE1-60F0-4DAC-8793-E6264CF71F50}" type="datetimeFigureOut">
              <a:rPr lang="ru-RU"/>
              <a:pPr>
                <a:defRPr/>
              </a:pPr>
              <a:t>07.01.2019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8A1A7C-7CC5-43B7-AF6F-59C755FCCDF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25830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7"/>
          <p:cNvCxnSpPr/>
          <p:nvPr/>
        </p:nvCxnSpPr>
        <p:spPr>
          <a:xfrm>
            <a:off x="1395413" y="2420938"/>
            <a:ext cx="9407525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6958FD-EBB0-46AD-8DE9-BC3045A081AD}" type="datetimeFigureOut">
              <a:rPr lang="ru-RU"/>
              <a:pPr>
                <a:defRPr/>
              </a:pPr>
              <a:t>07.01.2019</a:t>
            </a:fld>
            <a:endParaRPr lang="ru-RU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A39889-5A3F-4618-896B-D07B754B01E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07849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17"/>
          <p:cNvCxnSpPr/>
          <p:nvPr/>
        </p:nvCxnSpPr>
        <p:spPr>
          <a:xfrm>
            <a:off x="1395413" y="2420938"/>
            <a:ext cx="9407525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8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914D6B-D44C-45ED-B484-CCAA95C3C00E}" type="datetimeFigureOut">
              <a:rPr lang="ru-RU"/>
              <a:pPr>
                <a:defRPr/>
              </a:pPr>
              <a:t>07.01.2019</a:t>
            </a:fld>
            <a:endParaRPr lang="ru-RU"/>
          </a:p>
        </p:txBody>
      </p:sp>
      <p:sp>
        <p:nvSpPr>
          <p:cNvPr id="9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3F6178-C5DD-460D-BF6A-C4CD4D738E5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30677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13"/>
          <p:cNvCxnSpPr/>
          <p:nvPr/>
        </p:nvCxnSpPr>
        <p:spPr>
          <a:xfrm>
            <a:off x="1395413" y="2420938"/>
            <a:ext cx="9407525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AEDBDB-45CC-4FA1-857B-E200101BD8F2}" type="datetimeFigureOut">
              <a:rPr lang="ru-RU"/>
              <a:pPr>
                <a:defRPr/>
              </a:pPr>
              <a:t>07.01.2019</a:t>
            </a:fld>
            <a:endParaRPr lang="ru-RU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323423-E0C7-4E55-9C93-2B3F674BD32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64416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2A0450-290E-4B5D-8EBA-AE92AB9589D4}" type="datetimeFigureOut">
              <a:rPr lang="ru-RU"/>
              <a:pPr>
                <a:defRPr/>
              </a:pPr>
              <a:t>07.01.2019</a:t>
            </a:fld>
            <a:endParaRPr lang="ru-R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CDF608-0213-4740-8EF5-7E540229129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51267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15"/>
          <p:cNvCxnSpPr/>
          <p:nvPr/>
        </p:nvCxnSpPr>
        <p:spPr>
          <a:xfrm>
            <a:off x="1395413" y="2913063"/>
            <a:ext cx="3514725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DA1930-B4E3-4C37-9ACE-FCECEE4B03AC}" type="datetimeFigureOut">
              <a:rPr lang="ru-RU"/>
              <a:pPr>
                <a:defRPr/>
              </a:pPr>
              <a:t>07.01.2019</a:t>
            </a:fld>
            <a:endParaRPr lang="ru-RU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55C3FF-5F65-484A-981B-4BCEE27EE3D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07519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rtlCol="0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4C0917-C2CF-4FCD-B76B-E226198DE8A9}" type="datetimeFigureOut">
              <a:rPr lang="ru-RU"/>
              <a:pPr>
                <a:defRPr/>
              </a:pPr>
              <a:t>07.01.2019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5C61A0-609A-44A8-BC13-DF481EC6D4E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16672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6"/>
          <p:cNvGrpSpPr>
            <a:grpSpLocks/>
          </p:cNvGrpSpPr>
          <p:nvPr/>
        </p:nvGrpSpPr>
        <p:grpSpPr bwMode="auto">
          <a:xfrm>
            <a:off x="-15875" y="0"/>
            <a:ext cx="12230100" cy="6856413"/>
            <a:chOff x="-15736" y="0"/>
            <a:chExt cx="12229962" cy="6856214"/>
          </a:xfrm>
        </p:grpSpPr>
        <p:pic>
          <p:nvPicPr>
            <p:cNvPr id="1032" name="Picture 7" descr="HD-PanelContent.png"/>
            <p:cNvPicPr>
              <a:picLocks noChangeAspect="1"/>
            </p:cNvPicPr>
            <p:nvPr/>
          </p:nvPicPr>
          <p:blipFill>
            <a:blip r:embed="rId20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12188825" cy="68562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36" name="Picture 9" descr="HDRibbonContent-UniformTrim.png"/>
            <p:cNvPicPr>
              <a:picLocks noChangeAspect="1"/>
            </p:cNvPicPr>
            <p:nvPr/>
          </p:nvPicPr>
          <p:blipFill>
            <a:blip r:embed="rId21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5736" y="3153832"/>
              <a:ext cx="777240" cy="6064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37" name="Picture 10" descr="HDRibbonContent-UniformTrim.png"/>
            <p:cNvPicPr>
              <a:picLocks noChangeAspect="1"/>
            </p:cNvPicPr>
            <p:nvPr/>
          </p:nvPicPr>
          <p:blipFill>
            <a:blip r:embed="rId21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436986" y="3153832"/>
              <a:ext cx="777240" cy="6064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auto">
          <a:xfrm>
            <a:off x="1295400" y="982663"/>
            <a:ext cx="9601200" cy="1303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  <a:endParaRPr lang="en-US" altLang="ru-RU" smtClean="0"/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295400" y="2557463"/>
            <a:ext cx="9601200" cy="3317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en-US" altLang="ru-RU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275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pPr>
              <a:defRPr/>
            </a:pPr>
            <a:fld id="{F0216A8D-51B1-4018-9E92-78707A9E7A05}" type="datetimeFigureOut">
              <a:rPr lang="ru-RU"/>
              <a:pPr>
                <a:defRPr/>
              </a:pPr>
              <a:t>07.01.2019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0" y="5969000"/>
            <a:ext cx="7305675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675" y="5969000"/>
            <a:ext cx="542925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pPr>
              <a:defRPr/>
            </a:pPr>
            <a:fld id="{D74CD10E-B226-4E69-AC69-7511CE0D9C8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5" r:id="rId1"/>
    <p:sldLayoutId id="2147483726" r:id="rId2"/>
    <p:sldLayoutId id="2147483727" r:id="rId3"/>
    <p:sldLayoutId id="2147483728" r:id="rId4"/>
    <p:sldLayoutId id="2147483729" r:id="rId5"/>
    <p:sldLayoutId id="2147483730" r:id="rId6"/>
    <p:sldLayoutId id="2147483721" r:id="rId7"/>
    <p:sldLayoutId id="2147483731" r:id="rId8"/>
    <p:sldLayoutId id="2147483722" r:id="rId9"/>
    <p:sldLayoutId id="2147483723" r:id="rId10"/>
    <p:sldLayoutId id="2147483732" r:id="rId11"/>
    <p:sldLayoutId id="2147483733" r:id="rId12"/>
    <p:sldLayoutId id="2147483724" r:id="rId13"/>
    <p:sldLayoutId id="2147483734" r:id="rId14"/>
    <p:sldLayoutId id="2147483735" r:id="rId15"/>
    <p:sldLayoutId id="2147483736" r:id="rId16"/>
    <p:sldLayoutId id="2147483737" r:id="rId17"/>
  </p:sldLayoutIdLst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ln w="3175" cmpd="sng">
            <a:noFill/>
          </a:ln>
          <a:solidFill>
            <a:srgbClr val="262626"/>
          </a:solidFill>
          <a:latin typeface="+mj-lt"/>
          <a:ea typeface="+mj-ea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rgbClr val="262626"/>
          </a:solidFill>
          <a:latin typeface="Garamond" panose="02020404030301010803" pitchFamily="18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rgbClr val="262626"/>
          </a:solidFill>
          <a:latin typeface="Garamond" panose="02020404030301010803" pitchFamily="18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rgbClr val="262626"/>
          </a:solidFill>
          <a:latin typeface="Garamond" panose="02020404030301010803" pitchFamily="18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rgbClr val="262626"/>
          </a:solidFill>
          <a:latin typeface="Garamond" panose="02020404030301010803" pitchFamily="18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0" fontAlgn="base" hangingPunct="0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 panose="020B0604020202020204" pitchFamily="34" charset="0"/>
        <a:buChar char="•"/>
        <a:defRPr sz="2400" kern="1200">
          <a:solidFill>
            <a:srgbClr val="262626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 panose="020B0604020202020204" pitchFamily="34" charset="0"/>
        <a:buChar char="•"/>
        <a:defRPr sz="2000" kern="1200">
          <a:solidFill>
            <a:srgbClr val="262626"/>
          </a:solidFill>
          <a:latin typeface="+mn-lt"/>
          <a:ea typeface="+mn-ea"/>
          <a:cs typeface="+mn-cs"/>
        </a:defRPr>
      </a:lvl2pPr>
      <a:lvl3pPr marL="1200150" indent="-285750" algn="l" defTabSz="457200" rtl="0" eaLnBrk="0" fontAlgn="base" hangingPunct="0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 panose="020B0604020202020204" pitchFamily="34" charset="0"/>
        <a:buChar char="•"/>
        <a:defRPr kern="1200">
          <a:solidFill>
            <a:srgbClr val="262626"/>
          </a:solidFill>
          <a:latin typeface="+mn-lt"/>
          <a:ea typeface="+mn-ea"/>
          <a:cs typeface="+mn-cs"/>
        </a:defRPr>
      </a:lvl3pPr>
      <a:lvl4pPr marL="1543050" indent="-171450" algn="l" defTabSz="457200" rtl="0" eaLnBrk="0" fontAlgn="base" hangingPunct="0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 panose="020B0604020202020204" pitchFamily="34" charset="0"/>
        <a:buChar char="•"/>
        <a:defRPr sz="1600" kern="1200">
          <a:solidFill>
            <a:srgbClr val="262626"/>
          </a:solidFill>
          <a:latin typeface="+mn-lt"/>
          <a:ea typeface="+mn-ea"/>
          <a:cs typeface="+mn-cs"/>
        </a:defRPr>
      </a:lvl4pPr>
      <a:lvl5pPr marL="2000250" indent="-171450" algn="l" defTabSz="457200" rtl="0" eaLnBrk="0" fontAlgn="base" hangingPunct="0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 panose="020B0604020202020204" pitchFamily="34" charset="0"/>
        <a:buChar char="•"/>
        <a:defRPr sz="1400" kern="1200">
          <a:solidFill>
            <a:srgbClr val="262626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6075" y="190500"/>
            <a:ext cx="11552238" cy="6542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extBox 1"/>
          <p:cNvSpPr txBox="1">
            <a:spLocks noChangeArrowheads="1"/>
          </p:cNvSpPr>
          <p:nvPr/>
        </p:nvSpPr>
        <p:spPr bwMode="auto">
          <a:xfrm>
            <a:off x="1995488" y="1219200"/>
            <a:ext cx="8285162" cy="157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pPr eaLnBrk="1" hangingPunct="1"/>
            <a:r>
              <a:rPr lang="ru-RU" altLang="ru-RU" sz="4800"/>
              <a:t>На, по, под, до, за, из, в, с, у, о, к, об, над, около, без, для, про</a:t>
            </a:r>
          </a:p>
        </p:txBody>
      </p:sp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3300413" y="3449638"/>
            <a:ext cx="5673725" cy="230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pPr algn="ctr" eaLnBrk="1" hangingPunct="1"/>
            <a:r>
              <a:rPr lang="ru-RU" altLang="ru-RU" sz="4800" b="1"/>
              <a:t>17-16 «+» – 5 </a:t>
            </a:r>
          </a:p>
          <a:p>
            <a:pPr algn="ctr" eaLnBrk="1" hangingPunct="1"/>
            <a:r>
              <a:rPr lang="ru-RU" altLang="ru-RU" sz="4800" b="1"/>
              <a:t>12-15 «+» – 4 </a:t>
            </a:r>
          </a:p>
          <a:p>
            <a:pPr algn="ctr" eaLnBrk="1" hangingPunct="1"/>
            <a:r>
              <a:rPr lang="ru-RU" altLang="ru-RU" sz="4800" b="1"/>
              <a:t>11 и меньше «+» – 3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5400" y="2557463"/>
            <a:ext cx="9601200" cy="1785937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Д/з: </a:t>
            </a:r>
            <a:b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r>
              <a:rPr lang="ru-RU" b="1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Р.т</a:t>
            </a:r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. стр. 53, учебник стр. 109-110 правила наизусть. </a:t>
            </a:r>
            <a:endParaRPr lang="ru-RU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26627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702550" y="3652838"/>
            <a:ext cx="3068638" cy="266541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Box 1"/>
          <p:cNvSpPr txBox="1">
            <a:spLocks noChangeArrowheads="1"/>
          </p:cNvSpPr>
          <p:nvPr/>
        </p:nvSpPr>
        <p:spPr bwMode="auto">
          <a:xfrm>
            <a:off x="2174875" y="1482725"/>
            <a:ext cx="7523163" cy="3416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pPr algn="ctr" eaLnBrk="1" hangingPunct="1"/>
            <a:r>
              <a:rPr lang="ru-RU" altLang="ru-RU" sz="5400" b="1"/>
              <a:t>На</a:t>
            </a:r>
            <a:r>
              <a:rPr lang="ru-RU" altLang="ru-RU" sz="5400"/>
              <a:t> полянке </a:t>
            </a:r>
            <a:r>
              <a:rPr lang="ru-RU" altLang="ru-RU" sz="5400" b="1"/>
              <a:t>у</a:t>
            </a:r>
            <a:r>
              <a:rPr lang="ru-RU" altLang="ru-RU" sz="5400"/>
              <a:t> тропинки</a:t>
            </a:r>
          </a:p>
          <a:p>
            <a:pPr algn="ctr" eaLnBrk="1" hangingPunct="1"/>
            <a:r>
              <a:rPr lang="ru-RU" altLang="ru-RU" sz="5400"/>
              <a:t>Пробиваются травинки.</a:t>
            </a:r>
          </a:p>
          <a:p>
            <a:pPr algn="ctr" eaLnBrk="1" hangingPunct="1"/>
            <a:r>
              <a:rPr lang="ru-RU" altLang="ru-RU" sz="5400" b="1"/>
              <a:t>С</a:t>
            </a:r>
            <a:r>
              <a:rPr lang="ru-RU" altLang="ru-RU" sz="5400"/>
              <a:t> бугорка ручей бежит,</a:t>
            </a:r>
          </a:p>
          <a:p>
            <a:pPr algn="ctr" eaLnBrk="1" hangingPunct="1"/>
            <a:r>
              <a:rPr lang="ru-RU" altLang="ru-RU" sz="5400"/>
              <a:t>А </a:t>
            </a:r>
            <a:r>
              <a:rPr lang="ru-RU" altLang="ru-RU" sz="5400" b="1"/>
              <a:t>под</a:t>
            </a:r>
            <a:r>
              <a:rPr lang="ru-RU" altLang="ru-RU" sz="5400"/>
              <a:t> ёлкой снег лежит.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Заголовок 1"/>
          <p:cNvSpPr>
            <a:spLocks noGrp="1"/>
          </p:cNvSpPr>
          <p:nvPr>
            <p:ph type="title"/>
          </p:nvPr>
        </p:nvSpPr>
        <p:spPr>
          <a:xfrm>
            <a:off x="1427163" y="873125"/>
            <a:ext cx="9601200" cy="2701925"/>
          </a:xfrm>
        </p:spPr>
        <p:txBody>
          <a:bodyPr/>
          <a:lstStyle/>
          <a:p>
            <a:pPr eaLnBrk="1" hangingPunct="1"/>
            <a:r>
              <a:rPr lang="ru-RU" altLang="ru-RU" sz="5400" smtClean="0">
                <a:ln>
                  <a:noFill/>
                </a:ln>
              </a:rPr>
              <a:t>Тема урока: </a:t>
            </a:r>
            <a:br>
              <a:rPr lang="ru-RU" altLang="ru-RU" sz="5400" smtClean="0">
                <a:ln>
                  <a:noFill/>
                </a:ln>
              </a:rPr>
            </a:br>
            <a:r>
              <a:rPr lang="ru-RU" altLang="ru-RU" sz="5400" smtClean="0">
                <a:ln>
                  <a:noFill/>
                </a:ln>
              </a:rPr>
              <a:t>Предлог как часть речи.</a:t>
            </a:r>
          </a:p>
        </p:txBody>
      </p:sp>
      <p:sp>
        <p:nvSpPr>
          <p:cNvPr id="17411" name="Текст 2"/>
          <p:cNvSpPr>
            <a:spLocks noGrp="1"/>
          </p:cNvSpPr>
          <p:nvPr>
            <p:ph type="body" idx="1"/>
          </p:nvPr>
        </p:nvSpPr>
        <p:spPr>
          <a:xfrm>
            <a:off x="2014538" y="3846513"/>
            <a:ext cx="8159750" cy="954087"/>
          </a:xfrm>
        </p:spPr>
        <p:txBody>
          <a:bodyPr/>
          <a:lstStyle/>
          <a:p>
            <a:pPr eaLnBrk="1" hangingPunct="1"/>
            <a:endParaRPr lang="ru-RU" alt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Box 1"/>
          <p:cNvSpPr txBox="1">
            <a:spLocks noChangeArrowheads="1"/>
          </p:cNvSpPr>
          <p:nvPr/>
        </p:nvSpPr>
        <p:spPr bwMode="auto">
          <a:xfrm>
            <a:off x="2106613" y="1482725"/>
            <a:ext cx="7521575" cy="3416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pPr algn="ctr" eaLnBrk="1" hangingPunct="1"/>
            <a:r>
              <a:rPr lang="ru-RU" altLang="ru-RU" sz="5400" b="1"/>
              <a:t>На</a:t>
            </a:r>
            <a:r>
              <a:rPr lang="ru-RU" altLang="ru-RU" sz="5400"/>
              <a:t> полянке </a:t>
            </a:r>
            <a:r>
              <a:rPr lang="ru-RU" altLang="ru-RU" sz="5400" b="1"/>
              <a:t>у</a:t>
            </a:r>
            <a:r>
              <a:rPr lang="ru-RU" altLang="ru-RU" sz="5400"/>
              <a:t> тропинки</a:t>
            </a:r>
          </a:p>
          <a:p>
            <a:pPr algn="ctr" eaLnBrk="1" hangingPunct="1"/>
            <a:r>
              <a:rPr lang="ru-RU" altLang="ru-RU" sz="5400"/>
              <a:t>Пробиваются травинки.</a:t>
            </a:r>
          </a:p>
          <a:p>
            <a:pPr algn="ctr" eaLnBrk="1" hangingPunct="1"/>
            <a:r>
              <a:rPr lang="ru-RU" altLang="ru-RU" sz="5400" b="1"/>
              <a:t>С</a:t>
            </a:r>
            <a:r>
              <a:rPr lang="ru-RU" altLang="ru-RU" sz="5400"/>
              <a:t> бугорка ручей бежит,</a:t>
            </a:r>
          </a:p>
          <a:p>
            <a:pPr algn="ctr" eaLnBrk="1" hangingPunct="1"/>
            <a:r>
              <a:rPr lang="ru-RU" altLang="ru-RU" sz="5400"/>
              <a:t>А </a:t>
            </a:r>
            <a:r>
              <a:rPr lang="ru-RU" altLang="ru-RU" sz="5400" b="1"/>
              <a:t>под</a:t>
            </a:r>
            <a:r>
              <a:rPr lang="ru-RU" altLang="ru-RU" sz="5400"/>
              <a:t> ёлкой снег лежит.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extBox 1"/>
          <p:cNvSpPr txBox="1">
            <a:spLocks noChangeArrowheads="1"/>
          </p:cNvSpPr>
          <p:nvPr/>
        </p:nvSpPr>
        <p:spPr bwMode="auto">
          <a:xfrm>
            <a:off x="858838" y="727075"/>
            <a:ext cx="10085387" cy="3478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pPr algn="just" eaLnBrk="1" hangingPunct="1"/>
            <a:r>
              <a:rPr lang="ru-RU" altLang="ru-RU" sz="4400"/>
              <a:t>Предлог – это часть речи. Предлоги служат для связи слов в предложении. Предлоги употребляются в речи вместе с именами сущ. Перед глаголами предлогов не бывает.</a:t>
            </a:r>
          </a:p>
        </p:txBody>
      </p:sp>
      <p:pic>
        <p:nvPicPr>
          <p:cNvPr id="19459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67650" y="3389313"/>
            <a:ext cx="3533775" cy="3068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08038" y="1550988"/>
            <a:ext cx="10704512" cy="3727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extBox 1"/>
          <p:cNvSpPr txBox="1">
            <a:spLocks noChangeArrowheads="1"/>
          </p:cNvSpPr>
          <p:nvPr/>
        </p:nvSpPr>
        <p:spPr bwMode="auto">
          <a:xfrm>
            <a:off x="1427163" y="1497013"/>
            <a:ext cx="9975850" cy="3046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pPr eaLnBrk="1" hangingPunct="1"/>
            <a:r>
              <a:rPr lang="ru-RU" altLang="ru-RU" sz="4800"/>
              <a:t>На сосне, с ветки, на ветку, на минутку, из глаз, по земле, к берёзе, около берёзы, из травы, в ветвях, с носом.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туральные материалы">
  <a:themeElements>
    <a:clrScheme name="Натуральные материалы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Натуральные материалы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Натуральные материалы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52</TotalTime>
  <Words>150</Words>
  <Application>Microsoft Office PowerPoint</Application>
  <PresentationFormat>Широкоэкранный</PresentationFormat>
  <Paragraphs>16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6" baseType="lpstr">
      <vt:lpstr>Garamond</vt:lpstr>
      <vt:lpstr>Arial</vt:lpstr>
      <vt:lpstr>Calibri</vt:lpstr>
      <vt:lpstr>Натуральные материалы</vt:lpstr>
      <vt:lpstr>Презентация PowerPoint</vt:lpstr>
      <vt:lpstr>Презентация PowerPoint</vt:lpstr>
      <vt:lpstr>Тема урока:  Предлог как часть речи.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Д/з:  Р.т. стр. 53, учебник стр. 109-110 правила наизусть.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Ритка</dc:creator>
  <cp:lastModifiedBy>Ритка</cp:lastModifiedBy>
  <cp:revision>6</cp:revision>
  <dcterms:created xsi:type="dcterms:W3CDTF">2018-04-16T11:16:58Z</dcterms:created>
  <dcterms:modified xsi:type="dcterms:W3CDTF">2019-01-07T09:58:29Z</dcterms:modified>
</cp:coreProperties>
</file>