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7" r:id="rId2"/>
    <p:sldId id="258" r:id="rId3"/>
    <p:sldId id="260" r:id="rId4"/>
    <p:sldId id="261" r:id="rId5"/>
    <p:sldId id="262" r:id="rId6"/>
    <p:sldId id="269" r:id="rId7"/>
    <p:sldId id="274" r:id="rId8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471" autoAdjust="0"/>
    <p:restoredTop sz="94660"/>
  </p:normalViewPr>
  <p:slideViewPr>
    <p:cSldViewPr snapToGrid="0">
      <p:cViewPr>
        <p:scale>
          <a:sx n="82" d="100"/>
          <a:sy n="82" d="100"/>
        </p:scale>
        <p:origin x="-40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81203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787425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1239762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5957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447936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4205803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9630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22925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72755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318571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512816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847874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1168274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1681935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 rtl="0"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 smtClean="0"/>
              <a:t>24.08.2016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95625" y="1562100"/>
            <a:ext cx="8047038" cy="1304925"/>
          </a:xfrm>
        </p:spPr>
        <p:txBody>
          <a:bodyPr rtlCol="0">
            <a:normAutofit/>
          </a:bodyPr>
          <a:lstStyle/>
          <a:p>
            <a:pPr algn="ctr" rtl="0"/>
            <a:r>
              <a:rPr lang="ru" sz="4000" dirty="0" smtClean="0">
                <a:solidFill>
                  <a:schemeClr val="tx1"/>
                </a:solidFill>
                <a:latin typeface="Georgia" panose="02040502050405020303" pitchFamily="18" charset="0"/>
              </a:rPr>
              <a:t>Уголок природы</a:t>
            </a:r>
            <a:br>
              <a:rPr lang="ru" sz="4000" dirty="0" smtClean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" sz="40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во второй младшей группе</a:t>
            </a:r>
            <a:endParaRPr lang="ru" sz="40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77126" y="4200524"/>
            <a:ext cx="3817936" cy="952501"/>
          </a:xfrm>
        </p:spPr>
        <p:txBody>
          <a:bodyPr rtlCol="0">
            <a:normAutofit fontScale="92500" lnSpcReduction="10000"/>
          </a:bodyPr>
          <a:lstStyle/>
          <a:p>
            <a:pPr rtl="0"/>
            <a:r>
              <a:rPr lang="ru" sz="1600" dirty="0" smtClean="0"/>
              <a:t>Выполнила:</a:t>
            </a:r>
          </a:p>
          <a:p>
            <a:pPr rtl="0"/>
            <a:r>
              <a:rPr lang="ru-RU" sz="1600" dirty="0" smtClean="0"/>
              <a:t>В</a:t>
            </a:r>
            <a:r>
              <a:rPr lang="ru" sz="1600" dirty="0" smtClean="0"/>
              <a:t>оспитатель МБДОУ «Детскийсад №5 «Степнячок»</a:t>
            </a:r>
          </a:p>
          <a:p>
            <a:pPr rtl="0"/>
            <a:r>
              <a:rPr lang="ru" sz="1600" dirty="0" smtClean="0"/>
              <a:t>Н.В. Темирбаева</a:t>
            </a:r>
            <a:endParaRPr lang="ru" sz="1600" dirty="0"/>
          </a:p>
        </p:txBody>
      </p:sp>
    </p:spTree>
    <p:extLst>
      <p:ext uri="{BB962C8B-B14F-4D97-AF65-F5344CB8AC3E}">
        <p14:creationId xmlns:p14="http://schemas.microsoft.com/office/powerpoint/2010/main" xmlns="" val="769675095"/>
      </p:ext>
    </p:extLst>
  </p:cSld>
  <p:clrMapOvr>
    <a:masterClrMapping/>
  </p:clrMapOvr>
  <p:transition spd="slow" advTm="464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150937" y="295275"/>
            <a:ext cx="10058402" cy="5067300"/>
          </a:xfrm>
        </p:spPr>
        <p:txBody>
          <a:bodyPr rtlCol="0"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</a:t>
            </a:r>
            <a:r>
              <a:rPr lang="ru-RU" sz="3200" dirty="0" smtClean="0"/>
              <a:t>Мир </a:t>
            </a:r>
            <a:r>
              <a:rPr lang="ru-RU" sz="3200" dirty="0"/>
              <a:t>природы никогда нельзя познать только по картинке.</a:t>
            </a:r>
            <a:br>
              <a:rPr lang="ru-RU" sz="3200" dirty="0"/>
            </a:br>
            <a:r>
              <a:rPr lang="ru-RU" sz="3200" dirty="0"/>
              <a:t>Чтобы ребенок научился понимать окружающий мир, осознавать, что является его частью,  необходимо погрузить ребенка в соответствующую атмосферу. В рамках деятельности дошкольного учреждения это возможно путем создания уголков природы в групповых помещениях.</a:t>
            </a:r>
            <a:br>
              <a:rPr lang="ru-RU" sz="3200" dirty="0"/>
            </a:br>
            <a:endParaRPr sz="3200" dirty="0"/>
          </a:p>
        </p:txBody>
      </p:sp>
    </p:spTree>
    <p:extLst>
      <p:ext uri="{BB962C8B-B14F-4D97-AF65-F5344CB8AC3E}">
        <p14:creationId xmlns:p14="http://schemas.microsoft.com/office/powerpoint/2010/main" xmlns="" val="3081074109"/>
      </p:ext>
    </p:extLst>
  </p:cSld>
  <p:clrMapOvr>
    <a:masterClrMapping/>
  </p:clrMapOvr>
  <p:transition spd="slow" advTm="3494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" dirty="0" smtClean="0"/>
              <a:t>Требования к созданию уголка природы:</a:t>
            </a:r>
            <a:endParaRPr lang="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85825" y="1825625"/>
            <a:ext cx="10029825" cy="4641850"/>
          </a:xfrm>
        </p:spPr>
        <p:txBody>
          <a:bodyPr rtlCol="0">
            <a:normAutofit fontScale="62500" lnSpcReduction="20000"/>
          </a:bodyPr>
          <a:lstStyle/>
          <a:p>
            <a:r>
              <a:rPr lang="ru-RU" dirty="0"/>
              <a:t>Санитарно-эпидемиологические правила и нормативы СанПиН 2.4.1.3049-13</a:t>
            </a:r>
          </a:p>
          <a:p>
            <a:r>
              <a:rPr lang="ru-RU" dirty="0"/>
              <a:t>п. 6.11. не допускают размещение аквариумов, животных, птиц в </a:t>
            </a:r>
            <a:r>
              <a:rPr lang="ru-RU" b="1" dirty="0"/>
              <a:t>групповых помещениях</a:t>
            </a:r>
            <a:r>
              <a:rPr lang="ru-RU" dirty="0"/>
              <a:t>, здесь помещают только растения.</a:t>
            </a:r>
          </a:p>
          <a:p>
            <a:r>
              <a:rPr lang="ru-RU" dirty="0"/>
              <a:t>п. 7.5. Не рекомендуется размещать цветы в горшках на подоконниках в </a:t>
            </a:r>
            <a:r>
              <a:rPr lang="ru-RU" b="1" dirty="0" smtClean="0"/>
              <a:t>групповых </a:t>
            </a:r>
            <a:r>
              <a:rPr lang="ru-RU" dirty="0" smtClean="0"/>
              <a:t>и </a:t>
            </a:r>
            <a:r>
              <a:rPr lang="ru-RU" dirty="0"/>
              <a:t>спальных помещениях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/>
              <a:t>уголок обязан быть в каждой группе с учетом возрастной особенности воспитанников;</a:t>
            </a:r>
          </a:p>
          <a:p>
            <a:pPr fontAlgn="base"/>
            <a:r>
              <a:rPr lang="ru-RU" dirty="0"/>
              <a:t>согласно санитарным нормам, нельзя держать животных;</a:t>
            </a:r>
          </a:p>
          <a:p>
            <a:pPr fontAlgn="base"/>
            <a:r>
              <a:rPr lang="ru-RU" dirty="0"/>
              <a:t>оформлять нужно натуральными материалами: листвой, шишками, веточками, орехами, камушками, ракушками, поделками</a:t>
            </a:r>
            <a:r>
              <a:rPr lang="ru-RU" dirty="0" smtClean="0"/>
              <a:t>;</a:t>
            </a:r>
            <a:r>
              <a:rPr lang="ru-RU" dirty="0"/>
              <a:t> в уголке должны присутствовать растения, типичные для данной местности. Это даст возможность познакомить ребят с природой родного края, научить их ухаживать за ними;</a:t>
            </a:r>
          </a:p>
          <a:p>
            <a:pPr fontAlgn="base"/>
            <a:r>
              <a:rPr lang="ru-RU" dirty="0"/>
              <a:t>разные виды растений должны быть представлены по несколько экземпляров. Дошкольники смогут увидеть не только общие признаки, но и их индивидуальные особенности. Это даст понятие о том, что цветы уникальны, неповторимы;</a:t>
            </a:r>
          </a:p>
          <a:p>
            <a:pPr fontAlgn="base"/>
            <a:r>
              <a:rPr lang="ru-RU" dirty="0"/>
              <a:t>уголок природы должен включать здоровые растения.</a:t>
            </a:r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  <a:p>
            <a:endParaRPr lang="ru-RU" dirty="0"/>
          </a:p>
          <a:p>
            <a:pPr marL="0" indent="0" rtl="0">
              <a:buNone/>
            </a:pP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xmlns="" val="92330003"/>
      </p:ext>
    </p:extLst>
  </p:cSld>
  <p:clrMapOvr>
    <a:masterClrMapping/>
  </p:clrMapOvr>
  <p:transition spd="slow" advTm="360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b="1" dirty="0"/>
              <a:t>Объем знаний детей 2 младшей группы.</a:t>
            </a:r>
            <a:r>
              <a:rPr lang="ru-RU" dirty="0"/>
              <a:t/>
            </a:r>
            <a:br>
              <a:rPr lang="ru-RU" dirty="0"/>
            </a:br>
            <a:endParaRPr lang="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065212" y="1600200"/>
            <a:ext cx="5735638" cy="4762499"/>
          </a:xfrm>
        </p:spPr>
        <p:txBody>
          <a:bodyPr rtlCol="0">
            <a:normAutofit fontScale="62500" lnSpcReduction="20000"/>
          </a:bodyPr>
          <a:lstStyle/>
          <a:p>
            <a:r>
              <a:rPr lang="ru-RU" b="1" dirty="0" smtClean="0"/>
              <a:t>Объем </a:t>
            </a:r>
            <a:r>
              <a:rPr lang="ru-RU" b="1" dirty="0"/>
              <a:t>знаний и задачи</a:t>
            </a:r>
            <a:r>
              <a:rPr lang="ru-RU" b="1" dirty="0" smtClean="0"/>
              <a:t>: </a:t>
            </a:r>
            <a:r>
              <a:rPr lang="ru-RU" dirty="0" smtClean="0"/>
              <a:t>дети </a:t>
            </a:r>
            <a:r>
              <a:rPr lang="ru-RU" dirty="0"/>
              <a:t>должны знать названия 2 – 3 растений, называть их части: цветок, лист. Знать основные растительные группы: дерево, трава. Уметь рассказывать о растениях, отмечая характерные признаки – один, несколько, цвет, запах, листья – большие, маленькие, широкие. Узкие, их окраска. Находить одинаковые растения, знать, что за растениями нужно ухаживать – протирать листья, поливать их.</a:t>
            </a:r>
          </a:p>
          <a:p>
            <a:r>
              <a:rPr lang="ru-RU" b="1" dirty="0"/>
              <a:t>Какие растения должны знать</a:t>
            </a:r>
            <a:r>
              <a:rPr lang="ru-RU" dirty="0"/>
              <a:t>: </a:t>
            </a:r>
            <a:r>
              <a:rPr lang="ru-RU" b="1" dirty="0"/>
              <a:t>фикус, бегония, традесканция. </a:t>
            </a:r>
            <a:r>
              <a:rPr lang="ru-RU" dirty="0"/>
              <a:t>Растения должны быть похожими на дерево. траву, неприхотливыми, цветущими, желательно с одноцветными цветками (бегония), с широкими плотными листьями (фикус), контрастными (традесканция).</a:t>
            </a:r>
          </a:p>
          <a:p>
            <a:r>
              <a:rPr lang="ru-RU" b="1" dirty="0"/>
              <a:t>Что дети должны делать: </a:t>
            </a:r>
            <a:r>
              <a:rPr lang="ru-RU" dirty="0"/>
              <a:t>Поливать растение под руководством воспитателя, уметь правильно держать лейку, лить воду аккуратно, протирать листья влажной тряпочкой.</a:t>
            </a:r>
          </a:p>
          <a:p>
            <a:pPr lvl="6"/>
            <a:endParaRPr lang="ru" dirty="0"/>
          </a:p>
        </p:txBody>
      </p:sp>
      <p:pic>
        <p:nvPicPr>
          <p:cNvPr id="1026" name="Picture 2" descr="C:\Users\1\Desktop\Новая папка (3)\20181114_1814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1827" y="1071154"/>
            <a:ext cx="3764926" cy="2734364"/>
          </a:xfrm>
          <a:prstGeom prst="rect">
            <a:avLst/>
          </a:prstGeom>
          <a:noFill/>
        </p:spPr>
      </p:pic>
      <p:pic>
        <p:nvPicPr>
          <p:cNvPr id="1027" name="Picture 3" descr="C:\Users\1\Desktop\Новая папка (3)\20181114_1813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0150" y="3929812"/>
            <a:ext cx="3815792" cy="29281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24694414"/>
      </p:ext>
    </p:extLst>
  </p:cSld>
  <p:clrMapOvr>
    <a:masterClrMapping/>
  </p:clrMapOvr>
  <p:transition spd="slow" advTm="436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828675"/>
            <a:ext cx="4137134" cy="5676900"/>
          </a:xfrm>
        </p:spPr>
        <p:txBody>
          <a:bodyPr rtlCol="0">
            <a:normAutofit fontScale="90000"/>
          </a:bodyPr>
          <a:lstStyle/>
          <a:p>
            <a:r>
              <a:rPr lang="ru-RU" sz="1800" dirty="0"/>
              <a:t>Временные обитатели </a:t>
            </a:r>
            <a:r>
              <a:rPr lang="ru-RU" sz="1800" b="1" dirty="0"/>
              <a:t>уголка природы- это объекты</a:t>
            </a:r>
            <a:r>
              <a:rPr lang="ru-RU" sz="1800" dirty="0"/>
              <a:t>, которые вносятся для наблюдений на непродолжительный отрезок времени</a:t>
            </a:r>
            <a:br>
              <a:rPr lang="ru-RU" sz="1800" dirty="0"/>
            </a:br>
            <a:r>
              <a:rPr lang="ru-RU" sz="1800" u="sng" dirty="0"/>
              <a:t>Осенью</a:t>
            </a:r>
            <a:r>
              <a:rPr lang="ru-RU" sz="1800" dirty="0"/>
              <a:t>:</a:t>
            </a:r>
            <a:br>
              <a:rPr lang="ru-RU" sz="1800" dirty="0"/>
            </a:br>
            <a:r>
              <a:rPr lang="ru-RU" sz="1800" dirty="0"/>
              <a:t>-Букеты осенних цветов в вазах;</a:t>
            </a:r>
            <a:br>
              <a:rPr lang="ru-RU" sz="1800" dirty="0"/>
            </a:br>
            <a:r>
              <a:rPr lang="ru-RU" sz="1800" dirty="0"/>
              <a:t>-Цветущие растения цветника </a:t>
            </a:r>
            <a:r>
              <a:rPr lang="ru-RU" sz="1800" i="1" dirty="0"/>
              <a:t>(астры, хризантемы, бархатцы)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-Поделки детей из </a:t>
            </a:r>
            <a:r>
              <a:rPr lang="ru-RU" sz="1800" b="1" dirty="0"/>
              <a:t>природного материала 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u="sng" dirty="0" smtClean="0"/>
              <a:t>Зимой</a:t>
            </a:r>
            <a:r>
              <a:rPr lang="ru-RU" sz="1800" dirty="0"/>
              <a:t>: -Ящики с посадками </a:t>
            </a:r>
            <a:r>
              <a:rPr lang="ru-RU" sz="1800" i="1" dirty="0"/>
              <a:t>(лук, овес, бобы и т. д)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-Ветки деревьев и кустов в вазах;</a:t>
            </a:r>
            <a:br>
              <a:rPr lang="ru-RU" sz="1800" dirty="0"/>
            </a:br>
            <a:r>
              <a:rPr lang="ru-RU" sz="1800" dirty="0"/>
              <a:t>-</a:t>
            </a:r>
            <a:r>
              <a:rPr lang="ru-RU" sz="1800" dirty="0" err="1"/>
              <a:t>Экибаны</a:t>
            </a:r>
            <a:r>
              <a:rPr lang="ru-RU" sz="1800" dirty="0"/>
              <a:t>, поделки детей</a:t>
            </a:r>
            <a:br>
              <a:rPr lang="ru-RU" sz="1800" dirty="0"/>
            </a:br>
            <a:r>
              <a:rPr lang="ru-RU" sz="1800" u="sng" dirty="0"/>
              <a:t>Весной</a:t>
            </a:r>
            <a:r>
              <a:rPr lang="ru-RU" sz="1800" dirty="0"/>
              <a:t>: -Ветки деревьев и кустарников в вазах;</a:t>
            </a:r>
            <a:br>
              <a:rPr lang="ru-RU" sz="1800" dirty="0"/>
            </a:br>
            <a:r>
              <a:rPr lang="ru-RU" sz="1800" dirty="0"/>
              <a:t>-Ящики с рассадой;</a:t>
            </a:r>
            <a:br>
              <a:rPr lang="ru-RU" sz="1800" dirty="0"/>
            </a:br>
            <a:r>
              <a:rPr lang="ru-RU" sz="1800" dirty="0"/>
              <a:t>-Букеты </a:t>
            </a:r>
            <a:r>
              <a:rPr lang="ru-RU" sz="1800" b="1" dirty="0" err="1"/>
              <a:t>разноцветущих</a:t>
            </a:r>
            <a:r>
              <a:rPr lang="ru-RU" sz="1800" b="1" dirty="0"/>
              <a:t> растений </a:t>
            </a:r>
            <a:r>
              <a:rPr lang="ru-RU" sz="1800" i="1" dirty="0"/>
              <a:t>(верба, цветы)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u="sng" dirty="0"/>
              <a:t>Летом</a:t>
            </a:r>
            <a:r>
              <a:rPr lang="ru-RU" sz="1800" dirty="0"/>
              <a:t>: букеты цветов в вазах</a:t>
            </a:r>
            <a:r>
              <a:rPr lang="ru-RU" dirty="0"/>
              <a:t/>
            </a:r>
            <a:br>
              <a:rPr lang="ru-RU" dirty="0"/>
            </a:br>
            <a:endParaRPr lang="ru" dirty="0"/>
          </a:p>
        </p:txBody>
      </p:sp>
      <p:pic>
        <p:nvPicPr>
          <p:cNvPr id="10242" name="Picture 2" descr="https://im0-tub-ru.yandex.net/i?id=7231f00594e9a510a0f3071ffeb77ab0&amp;n=33&amp;h=190&amp;w=2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9622" y="898653"/>
            <a:ext cx="2965621" cy="2128751"/>
          </a:xfrm>
          <a:prstGeom prst="rect">
            <a:avLst/>
          </a:prstGeom>
          <a:noFill/>
        </p:spPr>
      </p:pic>
      <p:pic>
        <p:nvPicPr>
          <p:cNvPr id="10244" name="Picture 4" descr="https://im0-tub-ru.yandex.net/i?id=11ff6f1398615337092845abefcb4d9f&amp;n=33&amp;h=190&amp;w=2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551" y="3039762"/>
            <a:ext cx="3064476" cy="2397211"/>
          </a:xfrm>
          <a:prstGeom prst="rect">
            <a:avLst/>
          </a:prstGeom>
          <a:noFill/>
        </p:spPr>
      </p:pic>
      <p:pic>
        <p:nvPicPr>
          <p:cNvPr id="10246" name="Picture 6" descr="https://im0-tub-ru.yandex.net/i?id=c9188d063af95996e456e5dbf9712ddc&amp;n=33&amp;h=190&amp;w=25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1741" y="963827"/>
            <a:ext cx="3163329" cy="2041139"/>
          </a:xfrm>
          <a:prstGeom prst="rect">
            <a:avLst/>
          </a:prstGeom>
          <a:noFill/>
        </p:spPr>
      </p:pic>
      <p:pic>
        <p:nvPicPr>
          <p:cNvPr id="10248" name="Picture 8" descr="https://im0-tub-ru.yandex.net/i?id=f729c79c5f5b5439a841a797fa403406&amp;n=33&amp;h=190&amp;w=25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56455" y="3052119"/>
            <a:ext cx="3089188" cy="23972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9715311"/>
      </p:ext>
    </p:extLst>
  </p:cSld>
  <p:clrMapOvr>
    <a:masterClrMapping/>
  </p:clrMapOvr>
  <p:transition spd="slow" advTm="413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half" idx="21"/>
          </p:nvPr>
        </p:nvSpPr>
        <p:spPr>
          <a:xfrm>
            <a:off x="9066214" y="529604"/>
            <a:ext cx="2286000" cy="5928346"/>
          </a:xfrm>
        </p:spPr>
        <p:txBody>
          <a:bodyPr rtlCol="0">
            <a:normAutofit fontScale="77500" lnSpcReduction="20000"/>
          </a:bodyPr>
          <a:lstStyle/>
          <a:p>
            <a:r>
              <a:rPr lang="ru-RU" dirty="0"/>
              <a:t>В </a:t>
            </a:r>
            <a:r>
              <a:rPr lang="ru-RU" b="1" dirty="0"/>
              <a:t>уголке природы в каждой группе необходимо иметь</a:t>
            </a:r>
            <a:r>
              <a:rPr lang="ru-RU" dirty="0"/>
              <a:t>: 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натуральные </a:t>
            </a:r>
            <a:r>
              <a:rPr lang="ru-RU" dirty="0"/>
              <a:t>овощи и фрукты, либо их муляжи. наборы картинок с изображением животных, птиц, насекомых и прочее. 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Альбомы</a:t>
            </a:r>
            <a:r>
              <a:rPr lang="ru-RU" dirty="0"/>
              <a:t> </a:t>
            </a:r>
            <a:r>
              <a:rPr lang="ru-RU" i="1" dirty="0"/>
              <a:t>«Времена года»</a:t>
            </a:r>
            <a:r>
              <a:rPr lang="ru-RU" dirty="0"/>
              <a:t>; книжки с иллюстрациями, на которых изображены животные. Рисунки детей о </a:t>
            </a:r>
            <a:r>
              <a:rPr lang="ru-RU" b="1" dirty="0"/>
              <a:t>природе и поделки из природного материала</a:t>
            </a:r>
            <a:r>
              <a:rPr lang="ru-RU" dirty="0"/>
              <a:t>. Материал для труда. 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Для </a:t>
            </a:r>
            <a:r>
              <a:rPr lang="ru-RU" dirty="0"/>
              <a:t>изготовления поделок необходим </a:t>
            </a:r>
            <a:r>
              <a:rPr lang="ru-RU" b="1" dirty="0"/>
              <a:t>природный и бросовый материал</a:t>
            </a:r>
            <a:r>
              <a:rPr lang="ru-RU" dirty="0"/>
              <a:t>. Для </a:t>
            </a:r>
            <a:r>
              <a:rPr lang="ru-RU" dirty="0" smtClean="0"/>
              <a:t>детей. </a:t>
            </a:r>
            <a:r>
              <a:rPr lang="ru-RU" dirty="0"/>
              <a:t>Дидактические игры </a:t>
            </a:r>
            <a:r>
              <a:rPr lang="ru-RU" b="1" dirty="0"/>
              <a:t>природного </a:t>
            </a:r>
            <a:r>
              <a:rPr lang="ru-RU" b="1" dirty="0" smtClean="0"/>
              <a:t>содержания</a:t>
            </a:r>
            <a:r>
              <a:rPr lang="ru-RU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Инвентарь за уходом за растениями </a:t>
            </a:r>
            <a:r>
              <a:rPr lang="ru-RU" i="1" dirty="0" smtClean="0"/>
              <a:t>(лейки, щеточки, палочки для рыхления, тряпочки и др.)</a:t>
            </a:r>
            <a:endParaRPr lang="ru-RU" dirty="0" smtClean="0"/>
          </a:p>
          <a:p>
            <a:pPr rtl="0"/>
            <a:endParaRPr lang="en-US" dirty="0"/>
          </a:p>
        </p:txBody>
      </p:sp>
      <p:pic>
        <p:nvPicPr>
          <p:cNvPr id="7169" name="Picture 1" descr="C:\Users\1\Desktop\Новая папка (3)\20181114_181526.jpg"/>
          <p:cNvPicPr>
            <a:picLocks noGrp="1" noChangeAspect="1" noChangeArrowheads="1"/>
          </p:cNvPicPr>
          <p:nvPr>
            <p:ph type="pic" sz="quarter" idx="18"/>
          </p:nvPr>
        </p:nvPicPr>
        <p:blipFill>
          <a:blip r:embed="rId2" cstate="print"/>
          <a:srcRect l="1291" r="1291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7170" name="Picture 2" descr="C:\Users\1\Desktop\Новая папка (3)\20181114_181447.jpg"/>
          <p:cNvPicPr>
            <a:picLocks noGrp="1" noChangeAspect="1" noChangeArrowheads="1"/>
          </p:cNvPicPr>
          <p:nvPr>
            <p:ph type="pic" sz="quarter" idx="17"/>
          </p:nvPr>
        </p:nvPicPr>
        <p:blipFill>
          <a:blip r:embed="rId3" cstate="print"/>
          <a:srcRect l="18125" r="18125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7171" name="Picture 3" descr="C:\Users\1\Desktop\Новая папка (3)\20181114_181553.jpg"/>
          <p:cNvPicPr>
            <a:picLocks noGrp="1" noChangeAspect="1" noChangeArrowheads="1"/>
          </p:cNvPicPr>
          <p:nvPr>
            <p:ph type="pic" sz="quarter" idx="19"/>
          </p:nvPr>
        </p:nvPicPr>
        <p:blipFill>
          <a:blip r:embed="rId4" cstate="print"/>
          <a:srcRect l="1291" r="129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60419028"/>
      </p:ext>
    </p:extLst>
  </p:cSld>
  <p:clrMapOvr>
    <a:masterClrMapping/>
  </p:clrMapOvr>
  <p:transition spd="slow" advTm="450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1"/>
            <a:ext cx="2820986" cy="3553428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Давайте, ребята,</a:t>
            </a:r>
            <a:br>
              <a:rPr lang="ru-RU" sz="2200" dirty="0" smtClean="0"/>
            </a:br>
            <a:r>
              <a:rPr lang="ru-RU" sz="2200" dirty="0" smtClean="0"/>
              <a:t>Назло непогодам,</a:t>
            </a:r>
            <a:br>
              <a:rPr lang="ru-RU" sz="2200" dirty="0" smtClean="0"/>
            </a:br>
            <a:r>
              <a:rPr lang="ru-RU" sz="2200" dirty="0" smtClean="0"/>
              <a:t>Обнимем планету</a:t>
            </a:r>
            <a:br>
              <a:rPr lang="ru-RU" sz="2200" dirty="0" smtClean="0"/>
            </a:br>
            <a:r>
              <a:rPr lang="ru-RU" sz="2200" dirty="0" smtClean="0"/>
              <a:t>Своим хороводом!</a:t>
            </a:r>
            <a:br>
              <a:rPr lang="ru-RU" sz="2200" dirty="0" smtClean="0"/>
            </a:br>
            <a:r>
              <a:rPr lang="ru-RU" sz="2200" dirty="0" smtClean="0"/>
              <a:t>Развеем над нею</a:t>
            </a:r>
            <a:br>
              <a:rPr lang="ru-RU" sz="2200" dirty="0" smtClean="0"/>
            </a:br>
            <a:r>
              <a:rPr lang="ru-RU" sz="2200" dirty="0" smtClean="0"/>
              <a:t>И тучи и дым,</a:t>
            </a:r>
            <a:br>
              <a:rPr lang="ru-RU" sz="2200" dirty="0" smtClean="0"/>
            </a:br>
            <a:r>
              <a:rPr lang="ru-RU" sz="2200" dirty="0" smtClean="0"/>
              <a:t>В обиду её</a:t>
            </a:r>
            <a:br>
              <a:rPr lang="ru-RU" sz="2200" dirty="0" smtClean="0"/>
            </a:br>
            <a:r>
              <a:rPr lang="ru-RU" sz="2200" dirty="0" smtClean="0"/>
              <a:t>Никому не дадим!</a:t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347" b="28347"/>
          <a:stretch>
            <a:fillRect/>
          </a:stretch>
        </p:blipFill>
        <p:spPr>
          <a:xfrm>
            <a:off x="5546780" y="3456066"/>
            <a:ext cx="2993366" cy="2373234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1"/>
          </p:nvPr>
        </p:nvSpPr>
        <p:spPr>
          <a:xfrm>
            <a:off x="8843059" y="3669175"/>
            <a:ext cx="2720050" cy="258115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При изучении времени года «Осень» использовались</a:t>
            </a:r>
          </a:p>
          <a:p>
            <a:r>
              <a:rPr lang="ru-RU" dirty="0" smtClean="0"/>
              <a:t>Разделы:</a:t>
            </a:r>
          </a:p>
          <a:p>
            <a:r>
              <a:rPr lang="ru-RU" dirty="0" smtClean="0"/>
              <a:t>Дары осени</a:t>
            </a:r>
          </a:p>
          <a:p>
            <a:r>
              <a:rPr lang="ru-RU" dirty="0" smtClean="0"/>
              <a:t>Живой мир осенью</a:t>
            </a:r>
          </a:p>
          <a:p>
            <a:r>
              <a:rPr lang="ru-RU" dirty="0" smtClean="0"/>
              <a:t>Календарь погоды</a:t>
            </a:r>
          </a:p>
          <a:p>
            <a:r>
              <a:rPr lang="ru-RU" dirty="0" smtClean="0"/>
              <a:t>Собери </a:t>
            </a:r>
            <a:r>
              <a:rPr lang="ru-RU" dirty="0" err="1" smtClean="0"/>
              <a:t>пазлы</a:t>
            </a:r>
            <a:r>
              <a:rPr lang="ru-RU" dirty="0" smtClean="0"/>
              <a:t>: «Времена года», «Чья тень»</a:t>
            </a:r>
          </a:p>
          <a:p>
            <a:r>
              <a:rPr lang="ru-RU" dirty="0" smtClean="0"/>
              <a:t>Стихи и загадки об осени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8"/>
          </p:nvPr>
        </p:nvSpPr>
        <p:spPr/>
      </p:sp>
      <p:pic>
        <p:nvPicPr>
          <p:cNvPr id="4097" name="Picture 1" descr="C:\Users\1\Desktop\Новая папка (3)\20181114_1827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7023" y="534390"/>
            <a:ext cx="3135085" cy="2244436"/>
          </a:xfrm>
          <a:prstGeom prst="rect">
            <a:avLst/>
          </a:prstGeom>
          <a:noFill/>
        </p:spPr>
      </p:pic>
      <p:pic>
        <p:nvPicPr>
          <p:cNvPr id="13" name="Picture 1" descr="C:\Users\1\Desktop\Новая папка (3)\20181115_081548.jpg"/>
          <p:cNvPicPr>
            <a:picLocks noGrp="1" noChangeAspect="1" noChangeArrowheads="1"/>
          </p:cNvPicPr>
          <p:nvPr>
            <p:ph type="pic" sz="quarter" idx="17"/>
          </p:nvPr>
        </p:nvPicPr>
        <p:blipFill>
          <a:blip r:embed="rId4" cstate="print"/>
          <a:srcRect l="18125" r="18125"/>
          <a:stretch>
            <a:fillRect/>
          </a:stretch>
        </p:blipFill>
        <p:spPr bwMode="auto">
          <a:xfrm rot="-10860000">
            <a:off x="840795" y="1020193"/>
            <a:ext cx="3886200" cy="4572000"/>
          </a:xfrm>
          <a:prstGeom prst="rect">
            <a:avLst/>
          </a:prstGeom>
          <a:noFill/>
          <a:scene3d>
            <a:camera prst="orthographicFront">
              <a:rot lat="298856" lon="21573781" rev="10798855"/>
            </a:camera>
            <a:lightRig rig="threePt" dir="t"/>
          </a:scene3d>
          <a:sp3d z="6350"/>
        </p:spPr>
      </p:pic>
    </p:spTree>
    <p:extLst>
      <p:ext uri="{BB962C8B-B14F-4D97-AF65-F5344CB8AC3E}">
        <p14:creationId xmlns:p14="http://schemas.microsoft.com/office/powerpoint/2010/main" xmlns="" val="740780500"/>
      </p:ext>
    </p:extLst>
  </p:cSld>
  <p:clrMapOvr>
    <a:masterClrMapping/>
  </p:clrMapOvr>
  <p:transition spd="slow" advTm="553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рода 16 х 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03431377.potx" id="{56A48130-F36A-41C3-8C0C-0EF853C6708B}" vid="{0432F83B-7085-406B-BFE7-677E72A6CADA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Презентация, посвященная природе, представленная в альбомной ориентации (широкоэкранный формат)</Template>
  <TotalTime>185</TotalTime>
  <Words>169</Words>
  <Application>Microsoft Office PowerPoint</Application>
  <PresentationFormat>Произвольный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Природа 16 х 9</vt:lpstr>
      <vt:lpstr>Уголок природы во второй младшей группе</vt:lpstr>
      <vt:lpstr>       Мир природы никогда нельзя познать только по картинке. Чтобы ребенок научился понимать окружающий мир, осознавать, что является его частью,  необходимо погрузить ребенка в соответствующую атмосферу. В рамках деятельности дошкольного учреждения это возможно путем создания уголков природы в групповых помещениях. </vt:lpstr>
      <vt:lpstr>Требования к созданию уголка природы:</vt:lpstr>
      <vt:lpstr>Объем знаний детей 2 младшей группы. </vt:lpstr>
      <vt:lpstr>Временные обитатели уголка природы- это объекты, которые вносятся для наблюдений на непродолжительный отрезок времени Осенью: -Букеты осенних цветов в вазах; -Цветущие растения цветника (астры, хризантемы, бархатцы) -Поделки детей из природного материала  Зимой: -Ящики с посадками (лук, овес, бобы и т. д) -Ветки деревьев и кустов в вазах; -Экибаны, поделки детей Весной: -Ветки деревьев и кустарников в вазах; -Ящики с рассадой; -Букеты разноцветущих растений (верба, цветы) Летом: букеты цветов в вазах </vt:lpstr>
      <vt:lpstr>Слайд 6</vt:lpstr>
      <vt:lpstr>      Давайте, ребята, Назло непогодам, Обнимем планету Своим хороводом! Развеем над нею И тучи и дым, В обиду её Никому не дадим!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DEXP</dc:creator>
  <cp:lastModifiedBy>1</cp:lastModifiedBy>
  <cp:revision>24</cp:revision>
  <dcterms:created xsi:type="dcterms:W3CDTF">2017-12-08T19:19:39Z</dcterms:created>
  <dcterms:modified xsi:type="dcterms:W3CDTF">2019-01-07T19:21:59Z</dcterms:modified>
</cp:coreProperties>
</file>