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99" r:id="rId3"/>
    <p:sldId id="300" r:id="rId4"/>
    <p:sldId id="301" r:id="rId5"/>
    <p:sldId id="302" r:id="rId6"/>
    <p:sldId id="303" r:id="rId7"/>
    <p:sldId id="304" r:id="rId8"/>
    <p:sldId id="305" r:id="rId9"/>
    <p:sldId id="307" r:id="rId10"/>
    <p:sldId id="309" r:id="rId11"/>
    <p:sldId id="318" r:id="rId12"/>
    <p:sldId id="310" r:id="rId13"/>
    <p:sldId id="313" r:id="rId14"/>
    <p:sldId id="315" r:id="rId15"/>
    <p:sldId id="316" r:id="rId16"/>
    <p:sldId id="317" r:id="rId17"/>
    <p:sldId id="319" r:id="rId18"/>
    <p:sldId id="281" r:id="rId19"/>
    <p:sldId id="288" r:id="rId20"/>
    <p:sldId id="286" r:id="rId21"/>
    <p:sldId id="285" r:id="rId22"/>
    <p:sldId id="282" r:id="rId23"/>
    <p:sldId id="289" r:id="rId24"/>
    <p:sldId id="320" r:id="rId25"/>
    <p:sldId id="321" r:id="rId26"/>
    <p:sldId id="322" r:id="rId27"/>
    <p:sldId id="283" r:id="rId28"/>
    <p:sldId id="284" r:id="rId29"/>
    <p:sldId id="297" r:id="rId30"/>
    <p:sldId id="292" r:id="rId31"/>
    <p:sldId id="293" r:id="rId32"/>
    <p:sldId id="294" r:id="rId33"/>
    <p:sldId id="295" r:id="rId34"/>
    <p:sldId id="29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4" autoAdjust="0"/>
    <p:restoredTop sz="94366" autoAdjust="0"/>
  </p:normalViewPr>
  <p:slideViewPr>
    <p:cSldViewPr>
      <p:cViewPr varScale="1">
        <p:scale>
          <a:sx n="86" d="100"/>
          <a:sy n="86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5715-7901-47AA-B072-170F97673682}" type="datetimeFigureOut">
              <a:rPr lang="ru-RU" smtClean="0"/>
              <a:pPr/>
              <a:t>19.12.2014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D2A5D-87DC-4D59-BA02-53AE3FD9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5715-7901-47AA-B072-170F97673682}" type="datetimeFigureOut">
              <a:rPr lang="ru-RU" smtClean="0"/>
              <a:pPr/>
              <a:t>19.12.2014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D2A5D-87DC-4D59-BA02-53AE3FD9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5715-7901-47AA-B072-170F97673682}" type="datetimeFigureOut">
              <a:rPr lang="ru-RU" smtClean="0"/>
              <a:pPr/>
              <a:t>19.12.2014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D2A5D-87DC-4D59-BA02-53AE3FD9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5715-7901-47AA-B072-170F97673682}" type="datetimeFigureOut">
              <a:rPr lang="ru-RU" smtClean="0"/>
              <a:pPr/>
              <a:t>19.12.2014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D2A5D-87DC-4D59-BA02-53AE3FD9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5715-7901-47AA-B072-170F97673682}" type="datetimeFigureOut">
              <a:rPr lang="ru-RU" smtClean="0"/>
              <a:pPr/>
              <a:t>19.12.2014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D2A5D-87DC-4D59-BA02-53AE3FD9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5715-7901-47AA-B072-170F97673682}" type="datetimeFigureOut">
              <a:rPr lang="ru-RU" smtClean="0"/>
              <a:pPr/>
              <a:t>19.12.2014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D2A5D-87DC-4D59-BA02-53AE3FD9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5715-7901-47AA-B072-170F97673682}" type="datetimeFigureOut">
              <a:rPr lang="ru-RU" smtClean="0"/>
              <a:pPr/>
              <a:t>19.12.2014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D2A5D-87DC-4D59-BA02-53AE3FD9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5715-7901-47AA-B072-170F97673682}" type="datetimeFigureOut">
              <a:rPr lang="ru-RU" smtClean="0"/>
              <a:pPr/>
              <a:t>19.12.2014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D2A5D-87DC-4D59-BA02-53AE3FD9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5715-7901-47AA-B072-170F97673682}" type="datetimeFigureOut">
              <a:rPr lang="ru-RU" smtClean="0"/>
              <a:pPr/>
              <a:t>19.12.2014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D2A5D-87DC-4D59-BA02-53AE3FD9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5715-7901-47AA-B072-170F97673682}" type="datetimeFigureOut">
              <a:rPr lang="ru-RU" smtClean="0"/>
              <a:pPr/>
              <a:t>19.12.2014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D2A5D-87DC-4D59-BA02-53AE3FD9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5715-7901-47AA-B072-170F97673682}" type="datetimeFigureOut">
              <a:rPr lang="ru-RU" smtClean="0"/>
              <a:pPr/>
              <a:t>19.12.2014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D2A5D-87DC-4D59-BA02-53AE3FD9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4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F5715-7901-47AA-B072-170F97673682}" type="datetimeFigureOut">
              <a:rPr lang="ru-RU" smtClean="0"/>
              <a:pPr/>
              <a:t>19.12.2014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D2A5D-87DC-4D59-BA02-53AE3FD9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857231"/>
            <a:ext cx="7772400" cy="214315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Определение целей и задач урока.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472" y="928670"/>
            <a:ext cx="8072494" cy="471013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Создавая семью, молодые люди часто задают себе вопросы: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Каким родится наш ребенок?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Каков будет его цвет кожи? Цвет глаз и волос?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Кто родится – мальчик или девочка?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3600" b="1" dirty="0" smtClean="0">
                <a:solidFill>
                  <a:srgbClr val="C00000"/>
                </a:solidFill>
              </a:rPr>
              <a:t>Ребята</a:t>
            </a:r>
            <a:r>
              <a:rPr lang="ru-RU" sz="3600" b="1" dirty="0" smtClean="0">
                <a:solidFill>
                  <a:srgbClr val="C00000"/>
                </a:solidFill>
              </a:rPr>
              <a:t>, как вы думаете, о чем пойдет речь на уроке?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ggedImage" descr="C:\Program Files\Physicon\Open Biology 2.5\content\chapter11\section2\paragraph2\images\110202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458787"/>
            <a:ext cx="7786742" cy="60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12738" y="461963"/>
            <a:ext cx="8502650" cy="4699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Схема формирования пола у человека</a:t>
            </a:r>
          </a:p>
        </p:txBody>
      </p:sp>
      <p:sp>
        <p:nvSpPr>
          <p:cNvPr id="258052" name="Text Box 4"/>
          <p:cNvSpPr txBox="1">
            <a:spLocks noChangeArrowheads="1"/>
          </p:cNvSpPr>
          <p:nvPr/>
        </p:nvSpPr>
        <p:spPr bwMode="auto">
          <a:xfrm>
            <a:off x="357158" y="1214422"/>
            <a:ext cx="7191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>
                <a:solidFill>
                  <a:srgbClr val="FF3300"/>
                </a:solidFill>
                <a:latin typeface="Tahoma" pitchFamily="34" charset="0"/>
              </a:rPr>
              <a:t>Р:</a:t>
            </a:r>
          </a:p>
        </p:txBody>
      </p:sp>
      <p:sp>
        <p:nvSpPr>
          <p:cNvPr id="258053" name="Text Box 5"/>
          <p:cNvSpPr txBox="1">
            <a:spLocks noChangeArrowheads="1"/>
          </p:cNvSpPr>
          <p:nvPr/>
        </p:nvSpPr>
        <p:spPr bwMode="auto">
          <a:xfrm>
            <a:off x="1214414" y="1357298"/>
            <a:ext cx="2447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♀44А+ХХ</a:t>
            </a:r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4140200" y="1773238"/>
            <a:ext cx="936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Tahoma" pitchFamily="34" charset="0"/>
            </a:endParaRPr>
          </a:p>
        </p:txBody>
      </p:sp>
      <p:sp>
        <p:nvSpPr>
          <p:cNvPr id="258057" name="Text Box 9"/>
          <p:cNvSpPr txBox="1">
            <a:spLocks noChangeArrowheads="1"/>
          </p:cNvSpPr>
          <p:nvPr/>
        </p:nvSpPr>
        <p:spPr bwMode="auto">
          <a:xfrm>
            <a:off x="5500694" y="1428736"/>
            <a:ext cx="230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♂</a:t>
            </a:r>
            <a:r>
              <a:rPr lang="ru-RU" sz="3600" b="1" dirty="0">
                <a:solidFill>
                  <a:srgbClr val="FF9933"/>
                </a:solidFill>
                <a:latin typeface="Times New Roman" pitchFamily="18" charset="0"/>
              </a:rPr>
              <a:t>44А+ХУ</a:t>
            </a:r>
          </a:p>
        </p:txBody>
      </p:sp>
      <p:sp>
        <p:nvSpPr>
          <p:cNvPr id="258058" name="Line 10"/>
          <p:cNvSpPr>
            <a:spLocks noChangeShapeType="1"/>
          </p:cNvSpPr>
          <p:nvPr/>
        </p:nvSpPr>
        <p:spPr bwMode="auto">
          <a:xfrm flipH="1">
            <a:off x="1571604" y="1928802"/>
            <a:ext cx="287337" cy="28733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8059" name="Line 11"/>
          <p:cNvSpPr>
            <a:spLocks noChangeShapeType="1"/>
          </p:cNvSpPr>
          <p:nvPr/>
        </p:nvSpPr>
        <p:spPr bwMode="auto">
          <a:xfrm>
            <a:off x="3071802" y="1928802"/>
            <a:ext cx="215900" cy="28733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8060" name="Text Box 12"/>
          <p:cNvSpPr txBox="1">
            <a:spLocks noChangeArrowheads="1"/>
          </p:cNvSpPr>
          <p:nvPr/>
        </p:nvSpPr>
        <p:spPr bwMode="auto">
          <a:xfrm>
            <a:off x="571472" y="2357430"/>
            <a:ext cx="172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FF9933"/>
                </a:solidFill>
                <a:latin typeface="Times New Roman" pitchFamily="18" charset="0"/>
              </a:rPr>
              <a:t>22А+Х</a:t>
            </a:r>
          </a:p>
        </p:txBody>
      </p:sp>
      <p:sp>
        <p:nvSpPr>
          <p:cNvPr id="258061" name="Text Box 13"/>
          <p:cNvSpPr txBox="1">
            <a:spLocks noChangeArrowheads="1"/>
          </p:cNvSpPr>
          <p:nvPr/>
        </p:nvSpPr>
        <p:spPr bwMode="auto">
          <a:xfrm>
            <a:off x="2714612" y="2285992"/>
            <a:ext cx="16557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FF9933"/>
                </a:solidFill>
                <a:latin typeface="Times New Roman" pitchFamily="18" charset="0"/>
              </a:rPr>
              <a:t>22А+Х</a:t>
            </a:r>
            <a:endParaRPr lang="ru-RU" sz="3200" dirty="0">
              <a:latin typeface="Times New Roman" pitchFamily="18" charset="0"/>
            </a:endParaRPr>
          </a:p>
        </p:txBody>
      </p:sp>
      <p:sp>
        <p:nvSpPr>
          <p:cNvPr id="258062" name="Line 14"/>
          <p:cNvSpPr>
            <a:spLocks noChangeShapeType="1"/>
          </p:cNvSpPr>
          <p:nvPr/>
        </p:nvSpPr>
        <p:spPr bwMode="auto">
          <a:xfrm flipH="1">
            <a:off x="6072198" y="2000240"/>
            <a:ext cx="287337" cy="28733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8063" name="Text Box 15"/>
          <p:cNvSpPr txBox="1">
            <a:spLocks noChangeArrowheads="1"/>
          </p:cNvSpPr>
          <p:nvPr/>
        </p:nvSpPr>
        <p:spPr bwMode="auto">
          <a:xfrm>
            <a:off x="4857752" y="2428868"/>
            <a:ext cx="19446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FF9933"/>
                </a:solidFill>
                <a:latin typeface="Times New Roman" pitchFamily="18" charset="0"/>
              </a:rPr>
              <a:t>22А+Х</a:t>
            </a:r>
            <a:endParaRPr lang="ru-RU" sz="3200" dirty="0">
              <a:latin typeface="Times New Roman" pitchFamily="18" charset="0"/>
            </a:endParaRPr>
          </a:p>
        </p:txBody>
      </p:sp>
      <p:sp>
        <p:nvSpPr>
          <p:cNvPr id="258064" name="Line 16"/>
          <p:cNvSpPr>
            <a:spLocks noChangeShapeType="1"/>
          </p:cNvSpPr>
          <p:nvPr/>
        </p:nvSpPr>
        <p:spPr bwMode="auto">
          <a:xfrm>
            <a:off x="7215206" y="2000240"/>
            <a:ext cx="215900" cy="28733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8065" name="Text Box 17"/>
          <p:cNvSpPr txBox="1">
            <a:spLocks noChangeArrowheads="1"/>
          </p:cNvSpPr>
          <p:nvPr/>
        </p:nvSpPr>
        <p:spPr bwMode="auto">
          <a:xfrm>
            <a:off x="7000892" y="2357430"/>
            <a:ext cx="15827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FF9933"/>
                </a:solidFill>
                <a:latin typeface="Times New Roman" pitchFamily="18" charset="0"/>
              </a:rPr>
              <a:t>22А+</a:t>
            </a:r>
            <a:r>
              <a:rPr lang="en-US" sz="3200" b="1" dirty="0">
                <a:solidFill>
                  <a:srgbClr val="FF9933"/>
                </a:solidFill>
                <a:latin typeface="Times New Roman" pitchFamily="18" charset="0"/>
              </a:rPr>
              <a:t>Y</a:t>
            </a:r>
            <a:endParaRPr lang="ru-RU" sz="3200" dirty="0">
              <a:latin typeface="Times New Roman" pitchFamily="18" charset="0"/>
            </a:endParaRPr>
          </a:p>
        </p:txBody>
      </p:sp>
      <p:sp>
        <p:nvSpPr>
          <p:cNvPr id="258066" name="Line 18"/>
          <p:cNvSpPr>
            <a:spLocks noChangeShapeType="1"/>
          </p:cNvSpPr>
          <p:nvPr/>
        </p:nvSpPr>
        <p:spPr bwMode="auto">
          <a:xfrm>
            <a:off x="1071538" y="2857497"/>
            <a:ext cx="1357322" cy="1571636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8067" name="Line 19"/>
          <p:cNvSpPr>
            <a:spLocks noChangeShapeType="1"/>
          </p:cNvSpPr>
          <p:nvPr/>
        </p:nvSpPr>
        <p:spPr bwMode="auto">
          <a:xfrm flipH="1">
            <a:off x="2786050" y="2928934"/>
            <a:ext cx="2571768" cy="1571636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8069" name="Text Box 21"/>
          <p:cNvSpPr txBox="1">
            <a:spLocks noChangeArrowheads="1"/>
          </p:cNvSpPr>
          <p:nvPr/>
        </p:nvSpPr>
        <p:spPr bwMode="auto">
          <a:xfrm>
            <a:off x="642910" y="4214818"/>
            <a:ext cx="24495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rgbClr val="FF9933"/>
                </a:solidFill>
                <a:latin typeface="Times New Roman" pitchFamily="18" charset="0"/>
              </a:rPr>
              <a:t>♀44А+ХХ</a:t>
            </a:r>
          </a:p>
        </p:txBody>
      </p:sp>
      <p:sp>
        <p:nvSpPr>
          <p:cNvPr id="258070" name="Line 22"/>
          <p:cNvSpPr>
            <a:spLocks noChangeShapeType="1"/>
          </p:cNvSpPr>
          <p:nvPr/>
        </p:nvSpPr>
        <p:spPr bwMode="auto">
          <a:xfrm>
            <a:off x="3571868" y="2786058"/>
            <a:ext cx="2857520" cy="1714512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8071" name="Line 23"/>
          <p:cNvSpPr>
            <a:spLocks noChangeShapeType="1"/>
          </p:cNvSpPr>
          <p:nvPr/>
        </p:nvSpPr>
        <p:spPr bwMode="auto">
          <a:xfrm flipH="1">
            <a:off x="6929454" y="2786058"/>
            <a:ext cx="928694" cy="1714512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8072" name="Text Box 24"/>
          <p:cNvSpPr txBox="1">
            <a:spLocks noChangeArrowheads="1"/>
          </p:cNvSpPr>
          <p:nvPr/>
        </p:nvSpPr>
        <p:spPr bwMode="auto">
          <a:xfrm>
            <a:off x="5214942" y="4214818"/>
            <a:ext cx="259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rgbClr val="FF9933"/>
                </a:solidFill>
                <a:latin typeface="Times New Roman" pitchFamily="18" charset="0"/>
              </a:rPr>
              <a:t>♂44А+Х</a:t>
            </a:r>
            <a:r>
              <a:rPr lang="en-US" sz="3600" b="1" dirty="0">
                <a:solidFill>
                  <a:srgbClr val="FF9933"/>
                </a:solidFill>
                <a:latin typeface="Times New Roman" pitchFamily="18" charset="0"/>
              </a:rPr>
              <a:t>Y</a:t>
            </a:r>
            <a:endParaRPr lang="ru-RU" sz="3600" b="1" dirty="0">
              <a:solidFill>
                <a:srgbClr val="FF9933"/>
              </a:solidFill>
              <a:latin typeface="Times New Roman" pitchFamily="18" charset="0"/>
            </a:endParaRPr>
          </a:p>
        </p:txBody>
      </p:sp>
      <p:pic>
        <p:nvPicPr>
          <p:cNvPr id="21" name="Picture 12" descr="a_kr_deti_8_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929198"/>
            <a:ext cx="1428760" cy="152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4" descr="schoolbo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5000636"/>
            <a:ext cx="1714512" cy="16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r>
              <a:rPr lang="ru-RU" b="1" dirty="0"/>
              <a:t>Млекопитающие, многие паукообразные, насекомые</a:t>
            </a:r>
            <a:r>
              <a:rPr lang="ru-RU" dirty="0"/>
              <a:t> </a:t>
            </a:r>
          </a:p>
        </p:txBody>
      </p:sp>
      <p:pic>
        <p:nvPicPr>
          <p:cNvPr id="4" name="Содержимое 3" descr="C:\Program Files\Образовательные комплексы\Основы общей биологии, 9 кл.\edu_r75_bio9\data\res\res305B0301-0A01-022A-0078-07D7FB8E6A8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85926"/>
            <a:ext cx="707236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Птицы, бабочки, некоторые рыбы</a:t>
            </a:r>
            <a:r>
              <a:rPr lang="ru-RU" dirty="0"/>
              <a:t> </a:t>
            </a:r>
          </a:p>
        </p:txBody>
      </p:sp>
      <p:pic>
        <p:nvPicPr>
          <p:cNvPr id="4" name="Содержимое 3" descr="C:\Program Files\Образовательные комплексы\Основы общей биологии, 9 кл.\edu_r75_bio9\data\res\res305B030C-0A01-022A-012B-5C109D6F33AA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678661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32650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Кузнечики, тараканы</a:t>
            </a:r>
            <a:r>
              <a:rPr lang="ru-RU" dirty="0"/>
              <a:t> </a:t>
            </a:r>
          </a:p>
        </p:txBody>
      </p:sp>
      <p:pic>
        <p:nvPicPr>
          <p:cNvPr id="4" name="Содержимое 3" descr="C:\Program Files\Образовательные комплексы\Основы общей биологии, 9 кл.\edu_r75_bio9\data\res\res305B02FA-0A01-022A-012F-B4B4065C458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700092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 </a:t>
            </a:r>
            <a:r>
              <a:rPr lang="ru-RU" b="1" dirty="0"/>
              <a:t>Моль</a:t>
            </a:r>
            <a:r>
              <a:rPr lang="ru-RU" dirty="0"/>
              <a:t> </a:t>
            </a:r>
          </a:p>
        </p:txBody>
      </p:sp>
      <p:pic>
        <p:nvPicPr>
          <p:cNvPr id="4" name="Содержимое 3" descr="C:\Program Files\Образовательные комплексы\Основы общей биологии, 9 кл.\edu_r75_bio9\data\res\res305B0306-0A01-022A-0061-45F8F7F5B7C8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750099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spcBef>
                <a:spcPct val="50000"/>
              </a:spcBef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 совокупность  признаков  и  свойств организма, 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обеспечивающих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функцию  воспроизведения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потомства  и  передачу  наследственной информации  за  счет  образования  гамет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Одинаковые по внешнему виду хромосомы в клетках раздельнополых организмов называют 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аутосомами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Пару различающихся хромосом, неодинаковых у самца и самки называют 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половыми хромосомами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Общее число, размер  и форма хромосом-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кариотип</a:t>
            </a:r>
          </a:p>
          <a:p>
            <a:pPr algn="ctr"/>
            <a:endParaRPr lang="ru-RU" sz="1800" b="1" i="1" dirty="0" smtClean="0">
              <a:solidFill>
                <a:srgbClr val="FF0000"/>
              </a:solidFill>
            </a:endParaRPr>
          </a:p>
          <a:p>
            <a:pPr algn="ctr"/>
            <a:endParaRPr lang="ru-RU" sz="1800" b="1" i="1" dirty="0" smtClean="0"/>
          </a:p>
          <a:p>
            <a:pPr algn="ctr"/>
            <a:endParaRPr lang="ru-RU" sz="1800" b="1" i="1" dirty="0" smtClean="0"/>
          </a:p>
          <a:p>
            <a:pPr algn="ctr">
              <a:spcBef>
                <a:spcPct val="50000"/>
              </a:spcBef>
              <a:buNone/>
            </a:pPr>
            <a:endParaRPr lang="ru-RU" sz="1800" dirty="0" smtClean="0">
              <a:latin typeface="Arial Narrow" pitchFamily="34" charset="0"/>
            </a:endParaRPr>
          </a:p>
          <a:p>
            <a:pPr algn="ctr">
              <a:spcBef>
                <a:spcPct val="50000"/>
              </a:spcBef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Найдите соответствия: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Кариотип. </a:t>
            </a:r>
            <a:b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Половые хромосомы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Аутосомы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Гетерогаметный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пол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Гомогаметный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пол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Пара различающихся хромосом, неодинаковых у самца и самки . 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Общее число, размер и форма хромосом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Одинаковые по внешнему виду хромосомы в клетках раздельнополых организмов.         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XХ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XУ</a:t>
            </a:r>
          </a:p>
          <a:p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395288" y="260350"/>
            <a:ext cx="874871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Palatino Linotype" pitchFamily="18" charset="0"/>
              </a:rPr>
              <a:t> </a:t>
            </a:r>
            <a:r>
              <a:rPr lang="ru-RU" sz="2800" b="1" dirty="0">
                <a:latin typeface="Palatino Linotype" pitchFamily="18" charset="0"/>
              </a:rPr>
              <a:t>Наследование </a:t>
            </a:r>
            <a:r>
              <a:rPr lang="ru-RU" sz="2800" b="1" dirty="0" smtClean="0">
                <a:latin typeface="Palatino Linotype" pitchFamily="18" charset="0"/>
              </a:rPr>
              <a:t>признаков, </a:t>
            </a:r>
          </a:p>
          <a:p>
            <a:pPr algn="ctr"/>
            <a:r>
              <a:rPr lang="ru-RU" sz="2800" b="1" dirty="0" smtClean="0">
                <a:latin typeface="Palatino Linotype" pitchFamily="18" charset="0"/>
              </a:rPr>
              <a:t>сцепленных  </a:t>
            </a:r>
            <a:r>
              <a:rPr lang="ru-RU" sz="2800" b="1" dirty="0">
                <a:latin typeface="Palatino Linotype" pitchFamily="18" charset="0"/>
              </a:rPr>
              <a:t>с полом.</a:t>
            </a:r>
            <a:r>
              <a:rPr lang="ru-RU" sz="2800" b="1" dirty="0"/>
              <a:t> </a:t>
            </a:r>
          </a:p>
          <a:p>
            <a:endParaRPr lang="ru-RU" sz="2800" b="1" i="1" u="sng" dirty="0">
              <a:solidFill>
                <a:srgbClr val="FF0000"/>
              </a:solidFill>
              <a:latin typeface="Palatino Linotype" pitchFamily="18" charset="0"/>
            </a:endParaRPr>
          </a:p>
          <a:p>
            <a:endParaRPr lang="ru-RU" sz="2800" b="1" i="1" u="sng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11267" name="Rectangle 7"/>
          <p:cNvSpPr>
            <a:spLocks noChangeArrowheads="1"/>
          </p:cNvSpPr>
          <p:nvPr/>
        </p:nvSpPr>
        <p:spPr bwMode="auto">
          <a:xfrm>
            <a:off x="179388" y="1125538"/>
            <a:ext cx="84963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/>
              <a:t>Гены, находящиеся в половых хромосомах, называют </a:t>
            </a:r>
            <a:r>
              <a:rPr lang="ru-RU" sz="2000" i="1" dirty="0"/>
              <a:t>сцепленными с полом. </a:t>
            </a:r>
          </a:p>
          <a:p>
            <a:r>
              <a:rPr lang="ru-RU" sz="2000" dirty="0"/>
              <a:t>В X-хромосоме имеется участок, для которого в Y- хромосоме нет гомолога.</a:t>
            </a:r>
          </a:p>
          <a:p>
            <a:r>
              <a:rPr lang="ru-RU" sz="2000" dirty="0"/>
              <a:t> Поэтому у особей мужского пола признаки, определяемые генами этого участка, проявляются даже в том случае, если они </a:t>
            </a:r>
            <a:r>
              <a:rPr lang="ru-RU" sz="2000" dirty="0" err="1"/>
              <a:t>рецессивны</a:t>
            </a:r>
            <a:r>
              <a:rPr lang="ru-RU" sz="2000" dirty="0"/>
              <a:t>. </a:t>
            </a:r>
          </a:p>
        </p:txBody>
      </p:sp>
      <p:pic>
        <p:nvPicPr>
          <p:cNvPr id="11268" name="Picture 8" descr="frol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429000"/>
            <a:ext cx="3887788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9"/>
          <p:cNvSpPr>
            <a:spLocks noChangeArrowheads="1"/>
          </p:cNvSpPr>
          <p:nvPr/>
        </p:nvSpPr>
        <p:spPr bwMode="auto">
          <a:xfrm>
            <a:off x="5003800" y="3213100"/>
            <a:ext cx="3490913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Эта особая форма сцепления позволяет объяснить наследование признаков, сцепленных с полом, например, </a:t>
            </a:r>
            <a:r>
              <a:rPr lang="ru-RU" i="1" dirty="0"/>
              <a:t>цветовой слепоты, раннего облысения и гемофилии у человека.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Program Files\Образовательные комплексы\Основы общей биологии, 9 кл.\edu_r75_bio9\data\res\res26BEDD84-0A01-022A-01E2-1F527254907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00108"/>
            <a:ext cx="600079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142852"/>
            <a:ext cx="77867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Гомологичные и негомологичные участки в X и Y хромосомах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714348" y="4714884"/>
            <a:ext cx="750099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половых хромосомах могут находиться гены, не имеющие отношения к половым признакам. Особенно много таких генов в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хромосоме. По сравнению с ней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хромосома генетически инертна. Большинство генов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хромосомы не представлены в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хромосоме. Поэтому наследование признаков, сцепленных с полом особи, может быть по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разному представлено у мужчин и женщин, у особей женского и мужского пола в животном мире.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2243152"/>
          </a:xfrm>
        </p:spPr>
        <p:txBody>
          <a:bodyPr>
            <a:normAutofit/>
          </a:bodyPr>
          <a:lstStyle/>
          <a:p>
            <a:r>
              <a:rPr lang="ru-RU" dirty="0" smtClean="0"/>
              <a:t>Генетика пола. Наследование </a:t>
            </a:r>
            <a:r>
              <a:rPr lang="ru-RU" dirty="0" smtClean="0"/>
              <a:t>признаков, сцепленных с полом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биологии в 9 классе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ChangeArrowheads="1"/>
          </p:cNvSpPr>
          <p:nvPr/>
        </p:nvSpPr>
        <p:spPr bwMode="auto">
          <a:xfrm>
            <a:off x="827088" y="115888"/>
            <a:ext cx="8066087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000" b="1" dirty="0"/>
          </a:p>
          <a:p>
            <a:r>
              <a:rPr lang="ru-RU" sz="2000" i="1" dirty="0">
                <a:solidFill>
                  <a:srgbClr val="660066"/>
                </a:solidFill>
                <a:latin typeface="Palatino Linotype" pitchFamily="18" charset="0"/>
              </a:rPr>
              <a:t>                            </a:t>
            </a:r>
            <a:r>
              <a:rPr lang="ru-RU" sz="2800" b="1" dirty="0">
                <a:latin typeface="Palatino Linotype" pitchFamily="18" charset="0"/>
              </a:rPr>
              <a:t>Молекулярные (генные болезни)</a:t>
            </a:r>
          </a:p>
          <a:p>
            <a:endParaRPr lang="ru-RU" sz="2800" b="1" i="1" u="sng" dirty="0">
              <a:solidFill>
                <a:srgbClr val="FF66FF"/>
              </a:solidFill>
            </a:endParaRPr>
          </a:p>
          <a:p>
            <a:r>
              <a:rPr lang="ru-RU" sz="2000" b="1" i="1" dirty="0">
                <a:solidFill>
                  <a:srgbClr val="FF0000"/>
                </a:solidFill>
              </a:rPr>
              <a:t>Гемофилия</a:t>
            </a: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/>
              <a:t>– сцепленный с полом рецессивный признак, </a:t>
            </a:r>
          </a:p>
          <a:p>
            <a:r>
              <a:rPr lang="ru-RU" sz="2000" b="1" dirty="0"/>
              <a:t>при котором нарушается образование фактора VIII, ускоряющего свертывание крови. </a:t>
            </a:r>
          </a:p>
          <a:p>
            <a:endParaRPr lang="ru-RU" sz="2000" b="1" dirty="0">
              <a:solidFill>
                <a:schemeClr val="bg1"/>
              </a:solidFill>
            </a:endParaRPr>
          </a:p>
          <a:p>
            <a:endParaRPr lang="ru-RU" sz="2000" b="1" dirty="0"/>
          </a:p>
          <a:p>
            <a:endParaRPr lang="ru-RU" sz="2000" b="1" dirty="0"/>
          </a:p>
          <a:p>
            <a:endParaRPr lang="ru-RU" sz="2000" b="1" dirty="0"/>
          </a:p>
          <a:p>
            <a:endParaRPr lang="ru-RU" sz="2000" b="1" dirty="0"/>
          </a:p>
          <a:p>
            <a:endParaRPr lang="ru-RU" sz="2000" b="1" dirty="0"/>
          </a:p>
          <a:p>
            <a:endParaRPr lang="ru-RU" sz="2000" b="1" dirty="0"/>
          </a:p>
          <a:p>
            <a:r>
              <a:rPr lang="ru-RU" sz="2000" b="1" dirty="0"/>
              <a:t>Один из </a:t>
            </a:r>
            <a:r>
              <a:rPr lang="ru-RU" sz="2000" b="1" dirty="0" smtClean="0"/>
              <a:t> </a:t>
            </a:r>
            <a:r>
              <a:rPr lang="ru-RU" sz="2000" b="1" dirty="0"/>
              <a:t>примеров наследования </a:t>
            </a:r>
            <a:r>
              <a:rPr lang="ru-RU" sz="2000" b="1" dirty="0" smtClean="0"/>
              <a:t>гемофилии - родословная </a:t>
            </a:r>
            <a:r>
              <a:rPr lang="ru-RU" sz="2000" b="1" dirty="0"/>
              <a:t>потомков </a:t>
            </a:r>
            <a:r>
              <a:rPr lang="ru-RU" sz="2000" b="1" i="1" dirty="0"/>
              <a:t>английской королевы Виктории</a:t>
            </a:r>
            <a:r>
              <a:rPr lang="ru-RU" sz="2000" b="1" dirty="0"/>
              <a:t>. Предполагают, что ген гемофилии возник в результате мутации у самой королевы Виктории или у одного из ее родителей </a:t>
            </a:r>
          </a:p>
        </p:txBody>
      </p:sp>
      <p:pic>
        <p:nvPicPr>
          <p:cNvPr id="12291" name="Picture 7" descr="11767643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143116"/>
            <a:ext cx="273685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642911" y="476250"/>
            <a:ext cx="7072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Palatino Linotype" pitchFamily="18" charset="0"/>
              </a:rPr>
              <a:t>Генеалогическое древо королевской семьи</a:t>
            </a:r>
          </a:p>
        </p:txBody>
      </p:sp>
      <p:pic>
        <p:nvPicPr>
          <p:cNvPr id="13315" name="Picture 6" descr="lec3_2_3-1"/>
          <p:cNvPicPr>
            <a:picLocks noChangeAspect="1" noChangeArrowheads="1"/>
          </p:cNvPicPr>
          <p:nvPr/>
        </p:nvPicPr>
        <p:blipFill>
          <a:blip r:embed="rId2">
            <a:lum bright="-12000" contrast="36000"/>
          </a:blip>
          <a:srcRect/>
          <a:stretch>
            <a:fillRect/>
          </a:stretch>
        </p:blipFill>
        <p:spPr bwMode="auto">
          <a:xfrm>
            <a:off x="357158" y="1285860"/>
            <a:ext cx="8569325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1403350" y="500043"/>
            <a:ext cx="58113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Варианты наследования гена гемофилии:</a:t>
            </a:r>
          </a:p>
        </p:txBody>
      </p:sp>
      <p:graphicFrame>
        <p:nvGraphicFramePr>
          <p:cNvPr id="5193" name="Group 73"/>
          <p:cNvGraphicFramePr>
            <a:graphicFrameLocks noGrp="1"/>
          </p:cNvGraphicFramePr>
          <p:nvPr/>
        </p:nvGraphicFramePr>
        <p:xfrm>
          <a:off x="611188" y="1412875"/>
          <a:ext cx="8137525" cy="4995863"/>
        </p:xfrm>
        <a:graphic>
          <a:graphicData uri="http://schemas.openxmlformats.org/drawingml/2006/table">
            <a:tbl>
              <a:tblPr/>
              <a:tblGrid>
                <a:gridCol w="2149475"/>
                <a:gridCol w="5988050"/>
              </a:tblGrid>
              <a:tr h="1177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Генотип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Фенотип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ru-RU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ru-RU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Здоровая  женщина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ru-RU" sz="2800" b="1" i="0" u="none" strike="noStrike" cap="none" normalizeH="0" baseline="30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ru-RU" sz="2800" b="1" i="0" u="none" strike="noStrike" cap="none" normalizeH="0" baseline="30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Здоровая  женщина (носитель)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ru-RU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Здоровый  мужчина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ru-RU" sz="2800" b="1" i="0" u="none" strike="noStrike" cap="none" normalizeH="0" baseline="30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Мужчина –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гемофилик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ru-RU" sz="2800" b="1" i="0" u="none" strike="noStrike" cap="none" normalizeH="0" baseline="30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ru-RU" sz="2800" b="1" i="0" u="none" strike="noStrike" cap="none" normalizeH="0" baseline="30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Ген гемофилии в гомозиготном состоянии- летален.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ggedImage" descr="C:\Program Files\Physicon\Open Biology 2.5\content\chapter11\section2\paragraph2\images\11020204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814393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908050"/>
            <a:ext cx="6775450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7"/>
          <p:cNvSpPr txBox="1">
            <a:spLocks noChangeArrowheads="1"/>
          </p:cNvSpPr>
          <p:nvPr/>
        </p:nvSpPr>
        <p:spPr bwMode="auto">
          <a:xfrm>
            <a:off x="2627313" y="260350"/>
            <a:ext cx="304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chemeClr val="bg1"/>
                </a:solidFill>
                <a:latin typeface="Palatino Linotype" pitchFamily="18" charset="0"/>
              </a:rPr>
              <a:t>Семья Николая </a:t>
            </a:r>
            <a:r>
              <a:rPr lang="en-US" sz="2400" b="1" i="1">
                <a:solidFill>
                  <a:schemeClr val="bg1"/>
                </a:solidFill>
                <a:latin typeface="Palatino Linotype" pitchFamily="18" charset="0"/>
              </a:rPr>
              <a:t>II</a:t>
            </a:r>
            <a:endParaRPr lang="ru-RU" sz="2400" b="1" i="1">
              <a:solidFill>
                <a:schemeClr val="bg1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i="1" smtClean="0">
                <a:solidFill>
                  <a:schemeClr val="bg1"/>
                </a:solidFill>
                <a:latin typeface="Palatino Linotype" pitchFamily="18" charset="0"/>
              </a:rPr>
              <a:t>Цесаревич Алексей и царица Александра Федоровна</a:t>
            </a:r>
          </a:p>
        </p:txBody>
      </p:sp>
      <p:pic>
        <p:nvPicPr>
          <p:cNvPr id="15363" name="Picture 4" descr="царевич Алекс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1700213"/>
            <a:ext cx="375285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DSCN24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412875"/>
            <a:ext cx="3771900" cy="503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107950" y="2492375"/>
            <a:ext cx="399513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/>
              <a:t>Вы подумайте немножко</a:t>
            </a:r>
          </a:p>
          <a:p>
            <a:r>
              <a:rPr lang="ru-RU" sz="2400" b="1" dirty="0"/>
              <a:t>Кто я- </a:t>
            </a:r>
          </a:p>
          <a:p>
            <a:r>
              <a:rPr lang="ru-RU" sz="2400" b="1" dirty="0"/>
              <a:t>             Кот?!</a:t>
            </a:r>
          </a:p>
          <a:p>
            <a:r>
              <a:rPr lang="ru-RU" sz="2400" b="1" dirty="0"/>
              <a:t>                  А может кошка? </a:t>
            </a:r>
          </a:p>
        </p:txBody>
      </p:sp>
      <p:sp>
        <p:nvSpPr>
          <p:cNvPr id="20484" name="Text Box 6"/>
          <p:cNvSpPr txBox="1">
            <a:spLocks noChangeArrowheads="1"/>
          </p:cNvSpPr>
          <p:nvPr/>
        </p:nvSpPr>
        <p:spPr bwMode="auto">
          <a:xfrm>
            <a:off x="2843213" y="333375"/>
            <a:ext cx="3981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FF3300"/>
                </a:solidFill>
              </a:rPr>
              <a:t>Решим задачу.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5"/>
          <p:cNvSpPr txBox="1">
            <a:spLocks noChangeArrowheads="1"/>
          </p:cNvSpPr>
          <p:nvPr/>
        </p:nvSpPr>
        <p:spPr bwMode="auto">
          <a:xfrm>
            <a:off x="2824163" y="19367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07" name="Text Box 7"/>
          <p:cNvSpPr txBox="1">
            <a:spLocks noChangeArrowheads="1"/>
          </p:cNvSpPr>
          <p:nvPr/>
        </p:nvSpPr>
        <p:spPr bwMode="auto">
          <a:xfrm>
            <a:off x="1835150" y="765175"/>
            <a:ext cx="57086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dirty="0"/>
              <a:t>Х</a:t>
            </a:r>
            <a:r>
              <a:rPr lang="ru-RU" sz="4000" baseline="30000" dirty="0"/>
              <a:t>В</a:t>
            </a:r>
            <a:r>
              <a:rPr lang="ru-RU" sz="4000" dirty="0"/>
              <a:t>Х</a:t>
            </a:r>
            <a:r>
              <a:rPr lang="ru-RU" sz="4000" baseline="30000" dirty="0"/>
              <a:t>В- </a:t>
            </a:r>
            <a:r>
              <a:rPr lang="ru-RU" sz="4000" dirty="0"/>
              <a:t>черная </a:t>
            </a:r>
            <a:r>
              <a:rPr lang="ru-RU" sz="4000" baseline="30000" dirty="0"/>
              <a:t> </a:t>
            </a:r>
            <a:r>
              <a:rPr lang="ru-RU" sz="4000" dirty="0"/>
              <a:t>кошка 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Х</a:t>
            </a:r>
            <a:r>
              <a:rPr lang="ru-RU" sz="4000" i="1" baseline="30000" dirty="0" err="1"/>
              <a:t>в</a:t>
            </a:r>
            <a:r>
              <a:rPr lang="ru-RU" sz="4000" dirty="0" err="1"/>
              <a:t>Х</a:t>
            </a:r>
            <a:r>
              <a:rPr lang="ru-RU" sz="4000" i="1" baseline="30000" dirty="0" err="1"/>
              <a:t>в</a:t>
            </a:r>
            <a:r>
              <a:rPr lang="ru-RU" sz="4000" baseline="30000" dirty="0"/>
              <a:t> –</a:t>
            </a:r>
            <a:r>
              <a:rPr lang="ru-RU" sz="4000" dirty="0"/>
              <a:t>рыжая  кошка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/>
              <a:t>Х</a:t>
            </a:r>
            <a:r>
              <a:rPr lang="ru-RU" sz="4000" baseline="30000" dirty="0"/>
              <a:t>В</a:t>
            </a:r>
            <a:r>
              <a:rPr lang="ru-RU" sz="4000" dirty="0"/>
              <a:t>У- черный  кот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Х</a:t>
            </a:r>
            <a:r>
              <a:rPr lang="ru-RU" sz="4000" i="1" baseline="30000" dirty="0" err="1"/>
              <a:t>в</a:t>
            </a:r>
            <a:r>
              <a:rPr lang="ru-RU" sz="4000" dirty="0" err="1"/>
              <a:t>У</a:t>
            </a:r>
            <a:r>
              <a:rPr lang="ru-RU" sz="4000" dirty="0"/>
              <a:t>- рыжий кот </a:t>
            </a:r>
          </a:p>
          <a:p>
            <a:pPr algn="ctr"/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6948488" y="2492375"/>
            <a:ext cx="792162" cy="7921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5651500" y="2420938"/>
            <a:ext cx="792163" cy="792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3348038" y="2492375"/>
            <a:ext cx="792162" cy="7921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2411413" y="2492375"/>
            <a:ext cx="792162" cy="7921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  <a:p>
            <a:pPr algn="ctr"/>
            <a:endParaRPr lang="ru-RU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11188" y="836613"/>
            <a:ext cx="7920037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/>
              <a:t>Р  </a:t>
            </a:r>
            <a:r>
              <a:rPr lang="ru-RU" sz="3600" dirty="0" smtClean="0"/>
              <a:t>         </a:t>
            </a:r>
            <a:r>
              <a:rPr lang="ru-RU" sz="3600" dirty="0"/>
              <a:t>Х</a:t>
            </a:r>
            <a:r>
              <a:rPr lang="ru-RU" sz="3600" baseline="30000" dirty="0"/>
              <a:t>В</a:t>
            </a:r>
            <a:r>
              <a:rPr lang="ru-RU" sz="3600" dirty="0"/>
              <a:t>Х</a:t>
            </a:r>
            <a:r>
              <a:rPr lang="ru-RU" sz="3600" baseline="30000" dirty="0"/>
              <a:t>В                                               </a:t>
            </a:r>
            <a:r>
              <a:rPr lang="ru-RU" sz="3600" dirty="0" err="1"/>
              <a:t>Х</a:t>
            </a:r>
            <a:r>
              <a:rPr lang="ru-RU" sz="3600" i="1" baseline="30000" dirty="0" err="1"/>
              <a:t>в</a:t>
            </a:r>
            <a:r>
              <a:rPr lang="ru-RU" sz="3600" dirty="0" err="1"/>
              <a:t>У</a:t>
            </a:r>
            <a:endParaRPr lang="ru-RU" sz="3600" dirty="0"/>
          </a:p>
          <a:p>
            <a:r>
              <a:rPr lang="ru-RU" sz="3600" dirty="0" smtClean="0"/>
              <a:t>    Черная</a:t>
            </a:r>
            <a:r>
              <a:rPr lang="ru-RU" sz="3600" dirty="0" smtClean="0">
                <a:solidFill>
                  <a:srgbClr val="CC6600"/>
                </a:solidFill>
              </a:rPr>
              <a:t> </a:t>
            </a:r>
            <a:r>
              <a:rPr lang="ru-RU" sz="3600" dirty="0" smtClean="0"/>
              <a:t> </a:t>
            </a:r>
            <a:r>
              <a:rPr lang="ru-RU" sz="3600" dirty="0"/>
              <a:t>кошка     Х   </a:t>
            </a:r>
            <a:r>
              <a:rPr lang="ru-RU" sz="3600" dirty="0" smtClean="0"/>
              <a:t>     </a:t>
            </a:r>
            <a:r>
              <a:rPr lang="ru-RU" sz="3600" dirty="0">
                <a:solidFill>
                  <a:srgbClr val="FF6600"/>
                </a:solidFill>
              </a:rPr>
              <a:t>Рыжий</a:t>
            </a:r>
            <a:r>
              <a:rPr lang="ru-RU" sz="3600" dirty="0"/>
              <a:t>  </a:t>
            </a:r>
            <a:r>
              <a:rPr lang="ru-RU" sz="3600" dirty="0">
                <a:solidFill>
                  <a:srgbClr val="CC6600"/>
                </a:solidFill>
              </a:rPr>
              <a:t>кот</a:t>
            </a:r>
          </a:p>
          <a:p>
            <a:endParaRPr lang="ru-RU" sz="3600" dirty="0"/>
          </a:p>
          <a:p>
            <a:r>
              <a:rPr lang="ru-RU" sz="2800" dirty="0"/>
              <a:t>Гаметы</a:t>
            </a:r>
            <a:r>
              <a:rPr lang="ru-RU" sz="3600" dirty="0"/>
              <a:t>  </a:t>
            </a:r>
            <a:r>
              <a:rPr lang="ru-RU" sz="3600" dirty="0" smtClean="0"/>
              <a:t>    </a:t>
            </a:r>
            <a:r>
              <a:rPr lang="ru-RU" sz="3600" dirty="0"/>
              <a:t>Х</a:t>
            </a:r>
            <a:r>
              <a:rPr lang="ru-RU" sz="3600" baseline="30000" dirty="0"/>
              <a:t>В   </a:t>
            </a:r>
            <a:r>
              <a:rPr lang="ru-RU" sz="3600" baseline="30000" dirty="0" smtClean="0"/>
              <a:t>   </a:t>
            </a:r>
            <a:r>
              <a:rPr lang="ru-RU" sz="3600" dirty="0" smtClean="0"/>
              <a:t>Х</a:t>
            </a:r>
            <a:r>
              <a:rPr lang="ru-RU" sz="3600" baseline="30000" dirty="0" smtClean="0"/>
              <a:t>В                         </a:t>
            </a:r>
            <a:r>
              <a:rPr lang="ru-RU" sz="3600" dirty="0" err="1"/>
              <a:t>Х</a:t>
            </a:r>
            <a:r>
              <a:rPr lang="ru-RU" sz="3600" i="1" baseline="30000" dirty="0" err="1"/>
              <a:t>в</a:t>
            </a:r>
            <a:r>
              <a:rPr lang="ru-RU" sz="3600" baseline="30000" dirty="0"/>
              <a:t>      </a:t>
            </a:r>
            <a:r>
              <a:rPr lang="ru-RU" sz="3600" baseline="30000" dirty="0" smtClean="0"/>
              <a:t>     </a:t>
            </a:r>
            <a:r>
              <a:rPr lang="ru-RU" sz="3600" dirty="0"/>
              <a:t>У</a:t>
            </a:r>
            <a:endParaRPr lang="ru-RU" sz="3600" baseline="30000" dirty="0"/>
          </a:p>
          <a:p>
            <a:r>
              <a:rPr lang="ru-RU" sz="3600" dirty="0"/>
              <a:t>                                        </a:t>
            </a:r>
          </a:p>
          <a:p>
            <a:r>
              <a:rPr lang="en-US" sz="3600" dirty="0"/>
              <a:t>F</a:t>
            </a:r>
            <a:r>
              <a:rPr lang="en-US" sz="3600" baseline="-25000" dirty="0"/>
              <a:t>1        </a:t>
            </a:r>
            <a:r>
              <a:rPr lang="ru-RU" sz="3600" dirty="0"/>
              <a:t>        </a:t>
            </a:r>
            <a:r>
              <a:rPr lang="ru-RU" sz="3600" dirty="0" smtClean="0"/>
              <a:t>          </a:t>
            </a:r>
            <a:r>
              <a:rPr lang="ru-RU" sz="3600" dirty="0" err="1"/>
              <a:t>Х</a:t>
            </a:r>
            <a:r>
              <a:rPr lang="ru-RU" sz="3600" baseline="30000" dirty="0" err="1"/>
              <a:t>В</a:t>
            </a:r>
            <a:r>
              <a:rPr lang="ru-RU" sz="3600" dirty="0" err="1"/>
              <a:t>Х</a:t>
            </a:r>
            <a:r>
              <a:rPr lang="ru-RU" sz="3600" i="1" baseline="30000" dirty="0" err="1"/>
              <a:t>в</a:t>
            </a:r>
            <a:r>
              <a:rPr lang="ru-RU" sz="3600" baseline="30000" dirty="0"/>
              <a:t>            </a:t>
            </a:r>
            <a:r>
              <a:rPr lang="ru-RU" sz="3600" dirty="0"/>
              <a:t>Х</a:t>
            </a:r>
            <a:r>
              <a:rPr lang="ru-RU" sz="3600" baseline="30000" dirty="0"/>
              <a:t>В</a:t>
            </a:r>
            <a:r>
              <a:rPr lang="ru-RU" sz="3600" dirty="0"/>
              <a:t>У    </a:t>
            </a: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H="1">
            <a:off x="2843213" y="1916113"/>
            <a:ext cx="36195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3203575" y="1844675"/>
            <a:ext cx="5048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H="1">
            <a:off x="6227763" y="1916113"/>
            <a:ext cx="433387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6659563" y="1916113"/>
            <a:ext cx="576262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2965450" y="4149725"/>
            <a:ext cx="1735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663300"/>
                </a:solidFill>
              </a:rPr>
              <a:t>Черепаховая </a:t>
            </a:r>
          </a:p>
          <a:p>
            <a:pPr algn="ctr"/>
            <a:r>
              <a:rPr lang="ru-RU" b="1"/>
              <a:t>кошка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5222875" y="4149725"/>
            <a:ext cx="1085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/>
              <a:t>Черный</a:t>
            </a:r>
          </a:p>
          <a:p>
            <a:pPr algn="ctr"/>
            <a:r>
              <a:rPr lang="ru-RU" b="1"/>
              <a:t>Кот </a:t>
            </a:r>
          </a:p>
        </p:txBody>
      </p:sp>
      <p:pic>
        <p:nvPicPr>
          <p:cNvPr id="13" name="Picture 23"/>
          <p:cNvPicPr>
            <a:picLocks noChangeAspect="1" noChangeArrowheads="1"/>
          </p:cNvPicPr>
          <p:nvPr/>
        </p:nvPicPr>
        <p:blipFill>
          <a:blip r:embed="rId2"/>
          <a:srcRect r="79346" b="62344"/>
          <a:stretch>
            <a:fillRect/>
          </a:stretch>
        </p:blipFill>
        <p:spPr bwMode="auto">
          <a:xfrm>
            <a:off x="7715272" y="214290"/>
            <a:ext cx="1166799" cy="1368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2" descr="черн"/>
          <p:cNvPicPr>
            <a:picLocks noChangeAspect="1" noChangeArrowheads="1"/>
          </p:cNvPicPr>
          <p:nvPr/>
        </p:nvPicPr>
        <p:blipFill>
          <a:blip r:embed="rId3" cstate="print"/>
          <a:srcRect r="45244" b="10521"/>
          <a:stretch>
            <a:fillRect/>
          </a:stretch>
        </p:blipFill>
        <p:spPr bwMode="auto">
          <a:xfrm>
            <a:off x="3428992" y="214290"/>
            <a:ext cx="1228396" cy="129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9"/>
          <p:cNvPicPr>
            <a:picLocks noChangeAspect="1" noChangeArrowheads="1"/>
          </p:cNvPicPr>
          <p:nvPr/>
        </p:nvPicPr>
        <p:blipFill>
          <a:blip r:embed="rId4"/>
          <a:srcRect r="19850" b="17944"/>
          <a:stretch>
            <a:fillRect/>
          </a:stretch>
        </p:blipFill>
        <p:spPr bwMode="auto">
          <a:xfrm>
            <a:off x="6000760" y="4786322"/>
            <a:ext cx="227697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Решение задач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РЕФЛЕКСИЯ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72164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1. 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знаю, почему иногда рождаются мальчики, а иногда девочки</a:t>
            </a:r>
          </a:p>
          <a:p>
            <a:pPr lvl="0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2. 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могу назвать доминантные и рецессивные признаки человека</a:t>
            </a:r>
          </a:p>
          <a:p>
            <a:pPr lvl="0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3. 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могу рассказать о характере наследования болезней человека</a:t>
            </a:r>
          </a:p>
          <a:p>
            <a:pPr lvl="0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4. 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знаю, какие заболевания у человека передаются  через половые хромосомы, т.е. сцеплено с полом.</a:t>
            </a:r>
          </a:p>
          <a:p>
            <a:pPr lvl="0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5. 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могу рассказать о характере наследования болезней человека </a:t>
            </a:r>
          </a:p>
          <a:p>
            <a:pPr lvl="0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6. 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умею решать задачи на наследование признаков сцепленных с полом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714356"/>
            <a:ext cx="77153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Какова вероятность рождения больных сыновей, если отец здоров, а мать носительница гемофилии (рецессивный ген 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вызывающий гемофилию, локализован в Х хромосоме).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14282" y="642918"/>
            <a:ext cx="814393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из детей будет дальтоником, если мать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носительница гена цветовой слепоты, а отец не страдает цветовой слепотой (рецессивный ген 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вызывающий дальтонизм, локализован в Х хромосоме).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57158" y="285728"/>
            <a:ext cx="827890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из детей будет иметь гипертрихоз (повышенная волосатость ушной раковины), если у отца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гипертрихоз (рецессивный ген, вызывающий гипертрихоз , локализован в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хромосоме).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785786" y="642918"/>
            <a:ext cx="793559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кошек рыжая окраска (В) доминирует над черной (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у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гетерозигот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(В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черепаховая (трехцветная окраска) шерсти. Ген окраски локализован в Х хромосоме. Какое потомство можно ожидать от скрещивания  рыжей кошки и черного кота.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28596" y="142853"/>
            <a:ext cx="785818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дрозофилы доминантный ген красной окраски глаз (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и рецессивный ген белой окраски (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находятся в Х хромосоме .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Белоглазая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самка скрещивалась с красноглазым самцом. Какой цвет глаз  будет у самцов и самок  в первом и втором поколении.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Какими способами будем достигать перечисленные вами  цели?</a:t>
            </a:r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lvl="0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Делать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схематические рисунки, обозначать элементы рисунка, используя термины.</a:t>
            </a:r>
          </a:p>
          <a:p>
            <a:pPr lvl="0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Находить и анализировать информацию в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учебнике.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Изучать новые понятия.</a:t>
            </a:r>
          </a:p>
          <a:p>
            <a:pPr lvl="0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Задавать вопросы учителю.</a:t>
            </a:r>
          </a:p>
          <a:p>
            <a:pPr lvl="0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Размышлять, высказывать предположения, делать выводы.</a:t>
            </a:r>
          </a:p>
          <a:p>
            <a:pPr lvl="0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Решать генетические задачи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Диктант </a:t>
            </a:r>
            <a:r>
              <a:rPr lang="ru-RU" sz="2800" b="1" i="1" dirty="0" smtClean="0">
                <a:solidFill>
                  <a:srgbClr val="C00000"/>
                </a:solidFill>
              </a:rPr>
              <a:t>по генетической терминологии</a:t>
            </a:r>
            <a:r>
              <a:rPr lang="ru-RU" sz="2800" dirty="0" smtClean="0">
                <a:solidFill>
                  <a:srgbClr val="C00000"/>
                </a:solidFill>
              </a:rPr>
              <a:t>: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86478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  </a:t>
            </a:r>
            <a:br>
              <a:rPr lang="ru-RU" sz="2000" dirty="0" smtClean="0"/>
            </a:b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1.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совокупность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внешних и внутренних признаков </a:t>
            </a:r>
            <a:b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2.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совокупность генов, которую организм получает от родителей </a:t>
            </a:r>
            <a:b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3.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способность передавать признаки от родителей потомству </a:t>
            </a:r>
            <a:b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4.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преобладающий признак </a:t>
            </a:r>
            <a:b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5.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временно исчезающий признак </a:t>
            </a:r>
            <a:endParaRPr lang="ru-RU" sz="3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6.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особи, которые не обнаруживают в потомстве расщепления </a:t>
            </a:r>
            <a:b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7.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особи, дающие в потомстве расщепление </a:t>
            </a:r>
            <a:b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8.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Хромосомы, сходные по строению и несущие одинаковый набор аллельных генов </a:t>
            </a:r>
            <a:r>
              <a:rPr lang="ru-RU" sz="3000" b="1" dirty="0" smtClean="0"/>
              <a:t/>
            </a:r>
            <a:br>
              <a:rPr lang="ru-RU" sz="3000" b="1" dirty="0" smtClean="0"/>
            </a:br>
            <a:endParaRPr lang="ru-RU" sz="3000" b="1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Ответы на диктант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1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фенотип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2.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генотип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3.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наследственность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4.доминантный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5.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Рецессивный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6. </a:t>
            </a:r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</a:rPr>
              <a:t>гомозиготы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7. </a:t>
            </a:r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</a:rPr>
              <a:t>гетерозиготы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8.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гомологичные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составьте </a:t>
            </a:r>
            <a:r>
              <a:rPr lang="ru-RU" sz="3600" b="1" i="1" dirty="0" smtClean="0">
                <a:solidFill>
                  <a:srgbClr val="C00000"/>
                </a:solidFill>
              </a:rPr>
              <a:t>задачи</a:t>
            </a:r>
            <a:r>
              <a:rPr lang="ru-RU" sz="3600" i="1" dirty="0" smtClean="0">
                <a:solidFill>
                  <a:srgbClr val="C00000"/>
                </a:solidFill>
              </a:rPr>
              <a:t>  по</a:t>
            </a:r>
            <a:r>
              <a:rPr lang="ru-RU" sz="3600" dirty="0" smtClean="0">
                <a:solidFill>
                  <a:srgbClr val="C00000"/>
                </a:solidFill>
              </a:rPr>
              <a:t> схемам, пользуясь таблицей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4000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Наследование признаков человека»</a:t>
            </a:r>
          </a:p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группа: Р  </a:t>
            </a: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Аавв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ааВв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группа: Р    </a:t>
            </a: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аавв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АаВв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группа:  Р    </a:t>
            </a: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АаВв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ААвв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группа:  Р     ААВВ  </a:t>
            </a: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АаВВ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Проанализируйте информацию и сделайте вывод: в каком соотношении идет расщепление признаков?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         </a:t>
            </a:r>
            <a:r>
              <a:rPr lang="ru-RU" b="1" dirty="0" smtClean="0">
                <a:solidFill>
                  <a:srgbClr val="C00000"/>
                </a:solidFill>
              </a:rPr>
              <a:t>Мужской </a:t>
            </a:r>
            <a:r>
              <a:rPr lang="ru-RU" b="1" dirty="0" smtClean="0">
                <a:solidFill>
                  <a:srgbClr val="C00000"/>
                </a:solidFill>
              </a:rPr>
              <a:t>пол        </a:t>
            </a:r>
            <a:r>
              <a:rPr lang="ru-RU" b="1" dirty="0" smtClean="0">
                <a:solidFill>
                  <a:srgbClr val="C00000"/>
                </a:solidFill>
              </a:rPr>
              <a:t>Женский </a:t>
            </a:r>
            <a:r>
              <a:rPr lang="ru-RU" b="1" dirty="0" smtClean="0">
                <a:solidFill>
                  <a:srgbClr val="C00000"/>
                </a:solidFill>
              </a:rPr>
              <a:t>пол</a:t>
            </a:r>
          </a:p>
          <a:p>
            <a:pPr>
              <a:buNone/>
            </a:pPr>
            <a:r>
              <a:rPr lang="ru-RU" b="1" dirty="0" smtClean="0"/>
              <a:t>Человек           51                             49</a:t>
            </a:r>
          </a:p>
          <a:p>
            <a:pPr>
              <a:buNone/>
            </a:pPr>
            <a:r>
              <a:rPr lang="ru-RU" b="1" dirty="0" smtClean="0"/>
              <a:t>Лошадь            52                              48</a:t>
            </a:r>
          </a:p>
          <a:p>
            <a:pPr>
              <a:buNone/>
            </a:pPr>
            <a:r>
              <a:rPr lang="ru-RU" b="1" dirty="0" smtClean="0"/>
              <a:t>Овца                  49                              51</a:t>
            </a:r>
          </a:p>
          <a:p>
            <a:pPr>
              <a:buNone/>
            </a:pPr>
            <a:r>
              <a:rPr lang="ru-RU" b="1" dirty="0" smtClean="0"/>
              <a:t>Мышь         </a:t>
            </a:r>
            <a:r>
              <a:rPr lang="ru-RU" b="1" dirty="0" smtClean="0"/>
              <a:t> </a:t>
            </a:r>
            <a:r>
              <a:rPr lang="ru-RU" b="1" dirty="0" smtClean="0"/>
              <a:t>     50                             50</a:t>
            </a:r>
          </a:p>
          <a:p>
            <a:pPr>
              <a:buNone/>
            </a:pPr>
            <a:r>
              <a:rPr lang="ru-RU" b="1" dirty="0" smtClean="0"/>
              <a:t>Курица             49                              51</a:t>
            </a:r>
          </a:p>
          <a:p>
            <a:pPr>
              <a:buNone/>
            </a:pPr>
            <a:r>
              <a:rPr lang="ru-RU" b="1" dirty="0" smtClean="0"/>
              <a:t>Голубь</a:t>
            </a:r>
            <a:r>
              <a:rPr lang="ru-RU" b="1" dirty="0" smtClean="0"/>
              <a:t>              50                              50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>
                <a:solidFill>
                  <a:srgbClr val="FF3300"/>
                </a:solidFill>
              </a:rPr>
              <a:t>Схема расщепления по признаку пола у дрозофилы</a:t>
            </a:r>
          </a:p>
        </p:txBody>
      </p:sp>
      <p:pic>
        <p:nvPicPr>
          <p:cNvPr id="82948" name="Picture 4" descr="сканирование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lum bright="-18000" contrast="42000"/>
          </a:blip>
          <a:srcRect/>
          <a:stretch>
            <a:fillRect/>
          </a:stretch>
        </p:blipFill>
        <p:spPr>
          <a:xfrm>
            <a:off x="1219200" y="2438400"/>
            <a:ext cx="6705600" cy="3505200"/>
          </a:xfrm>
          <a:noFill/>
          <a:ln/>
        </p:spPr>
      </p:pic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2895600" y="2057400"/>
            <a:ext cx="2805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chemeClr val="bg2"/>
                </a:solidFill>
              </a:rPr>
              <a:t>Гомогаметный пол</a:t>
            </a:r>
            <a:r>
              <a:rPr lang="ru-RU"/>
              <a:t>   </a:t>
            </a:r>
          </a:p>
        </p:txBody>
      </p:sp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2971800" y="6019800"/>
            <a:ext cx="2884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chemeClr val="bg2"/>
                </a:solidFill>
              </a:rPr>
              <a:t>Гетерогаметный пол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29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9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829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</TotalTime>
  <Words>694</Words>
  <Application>Microsoft Office PowerPoint</Application>
  <PresentationFormat>Экран (4:3)</PresentationFormat>
  <Paragraphs>140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Определение целей и задач урока.  </vt:lpstr>
      <vt:lpstr>Генетика пола. Наследование признаков, сцепленных с полом</vt:lpstr>
      <vt:lpstr>РЕФЛЕКСИЯ</vt:lpstr>
      <vt:lpstr>Какими способами будем достигать перечисленные вами  цели? </vt:lpstr>
      <vt:lpstr>Диктант по генетической терминологии:</vt:lpstr>
      <vt:lpstr>Ответы на диктант</vt:lpstr>
      <vt:lpstr>составьте задачи  по схемам, пользуясь таблицей</vt:lpstr>
      <vt:lpstr>Проанализируйте информацию и сделайте вывод: в каком соотношении идет расщепление признаков? </vt:lpstr>
      <vt:lpstr>Схема расщепления по признаку пола у дрозофилы</vt:lpstr>
      <vt:lpstr>Слайд 10</vt:lpstr>
      <vt:lpstr>Схема формирования пола у человека</vt:lpstr>
      <vt:lpstr> Млекопитающие, многие паукообразные, насекомые </vt:lpstr>
      <vt:lpstr>Птицы, бабочки, некоторые рыбы </vt:lpstr>
      <vt:lpstr>Кузнечики, тараканы </vt:lpstr>
      <vt:lpstr> Моль </vt:lpstr>
      <vt:lpstr>Слайд 16</vt:lpstr>
      <vt:lpstr>Найдите соответствия: 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Цесаревич Алексей и царица Александра Федоровна</vt:lpstr>
      <vt:lpstr>Слайд 26</vt:lpstr>
      <vt:lpstr>Слайд 27</vt:lpstr>
      <vt:lpstr>Слайд 28</vt:lpstr>
      <vt:lpstr>Решение задач</vt:lpstr>
      <vt:lpstr>Слайд 30</vt:lpstr>
      <vt:lpstr>Слайд 31</vt:lpstr>
      <vt:lpstr>Слайд 32</vt:lpstr>
      <vt:lpstr>Слайд 33</vt:lpstr>
      <vt:lpstr>Слайд 34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пола и наследование признаков, сцепленных с полом</dc:title>
  <dc:creator>Zver</dc:creator>
  <cp:lastModifiedBy>-</cp:lastModifiedBy>
  <cp:revision>43</cp:revision>
  <dcterms:created xsi:type="dcterms:W3CDTF">2008-12-01T16:53:01Z</dcterms:created>
  <dcterms:modified xsi:type="dcterms:W3CDTF">2014-12-19T00:29:28Z</dcterms:modified>
</cp:coreProperties>
</file>