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2.xml" ContentType="application/vnd.openxmlformats-officedocument.drawingml.chartshape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76" r:id="rId1"/>
  </p:sldMasterIdLst>
  <p:notesMasterIdLst>
    <p:notesMasterId r:id="rId44"/>
  </p:notesMasterIdLst>
  <p:sldIdLst>
    <p:sldId id="322" r:id="rId2"/>
    <p:sldId id="313" r:id="rId3"/>
    <p:sldId id="261" r:id="rId4"/>
    <p:sldId id="299" r:id="rId5"/>
    <p:sldId id="300" r:id="rId6"/>
    <p:sldId id="283" r:id="rId7"/>
    <p:sldId id="302" r:id="rId8"/>
    <p:sldId id="282" r:id="rId9"/>
    <p:sldId id="347" r:id="rId10"/>
    <p:sldId id="328" r:id="rId11"/>
    <p:sldId id="327" r:id="rId12"/>
    <p:sldId id="329" r:id="rId13"/>
    <p:sldId id="352" r:id="rId14"/>
    <p:sldId id="351" r:id="rId15"/>
    <p:sldId id="330" r:id="rId16"/>
    <p:sldId id="335" r:id="rId17"/>
    <p:sldId id="333" r:id="rId18"/>
    <p:sldId id="334" r:id="rId19"/>
    <p:sldId id="348" r:id="rId20"/>
    <p:sldId id="341" r:id="rId21"/>
    <p:sldId id="331" r:id="rId22"/>
    <p:sldId id="344" r:id="rId23"/>
    <p:sldId id="350" r:id="rId24"/>
    <p:sldId id="340" r:id="rId25"/>
    <p:sldId id="354" r:id="rId26"/>
    <p:sldId id="336" r:id="rId27"/>
    <p:sldId id="349" r:id="rId28"/>
    <p:sldId id="337" r:id="rId29"/>
    <p:sldId id="339" r:id="rId30"/>
    <p:sldId id="324" r:id="rId31"/>
    <p:sldId id="332" r:id="rId32"/>
    <p:sldId id="342" r:id="rId33"/>
    <p:sldId id="343" r:id="rId34"/>
    <p:sldId id="345" r:id="rId35"/>
    <p:sldId id="320" r:id="rId36"/>
    <p:sldId id="321" r:id="rId37"/>
    <p:sldId id="317" r:id="rId38"/>
    <p:sldId id="323" r:id="rId39"/>
    <p:sldId id="290" r:id="rId40"/>
    <p:sldId id="310" r:id="rId41"/>
    <p:sldId id="346" r:id="rId42"/>
    <p:sldId id="353" r:id="rId43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20306"/>
    <a:srgbClr val="000066"/>
    <a:srgbClr val="2DA2BF"/>
    <a:srgbClr val="3333CC"/>
    <a:srgbClr val="EFF9FB"/>
    <a:srgbClr val="1057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310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7.1713965058116738E-2"/>
          <c:y val="4.2630183947815446E-2"/>
          <c:w val="0.9140042805151507"/>
          <c:h val="0.85955865810891285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в</c:v>
                </c:pt>
              </c:strCache>
            </c:strRef>
          </c:tx>
          <c:spPr>
            <a:solidFill>
              <a:srgbClr val="00B050"/>
            </a:solidFill>
          </c:spPr>
          <c:dLbls>
            <c:dLbl>
              <c:idx val="0"/>
              <c:layout>
                <c:manualLayout>
                  <c:x val="-1.2710227964088665E-4"/>
                  <c:y val="8.492253695167689E-3"/>
                </c:manualLayout>
              </c:layout>
              <c:spPr/>
              <c:txPr>
                <a:bodyPr/>
                <a:lstStyle/>
                <a:p>
                  <a:pPr>
                    <a:defRPr b="1">
                      <a:solidFill>
                        <a:schemeClr val="accent3">
                          <a:lumMod val="50000"/>
                        </a:schemeClr>
                      </a:solidFill>
                    </a:defRPr>
                  </a:pPr>
                  <a:endParaRPr lang="ru-RU"/>
                </a:p>
              </c:txPr>
              <c:showVal val="1"/>
            </c:dLbl>
            <c:dLbl>
              <c:idx val="1"/>
              <c:layout>
                <c:manualLayout>
                  <c:x val="2.733558705117432E-3"/>
                  <c:y val="-2.3741976515081194E-2"/>
                </c:manualLayout>
              </c:layout>
              <c:spPr/>
              <c:txPr>
                <a:bodyPr/>
                <a:lstStyle/>
                <a:p>
                  <a:pPr>
                    <a:defRPr b="1">
                      <a:solidFill>
                        <a:schemeClr val="accent3">
                          <a:lumMod val="50000"/>
                        </a:schemeClr>
                      </a:solidFill>
                    </a:defRPr>
                  </a:pPr>
                  <a:endParaRPr lang="ru-RU"/>
                </a:p>
              </c:txPr>
              <c:showVal val="1"/>
            </c:dLbl>
            <c:dLbl>
              <c:idx val="2"/>
              <c:layout>
                <c:manualLayout>
                  <c:x val="8.0808080808080808E-3"/>
                  <c:y val="0.41723361968805611"/>
                </c:manualLayout>
              </c:layout>
              <c:spPr/>
              <c:txPr>
                <a:bodyPr/>
                <a:lstStyle/>
                <a:p>
                  <a:pPr>
                    <a:defRPr b="1">
                      <a:solidFill>
                        <a:schemeClr val="accent3">
                          <a:lumMod val="50000"/>
                        </a:schemeClr>
                      </a:solidFill>
                    </a:defRPr>
                  </a:pPr>
                  <a:endParaRPr lang="ru-RU"/>
                </a:p>
              </c:txPr>
              <c:showVal val="1"/>
            </c:dLbl>
            <c:dLbl>
              <c:idx val="3"/>
              <c:layout>
                <c:manualLayout>
                  <c:x val="-6.067223415254952E-3"/>
                  <c:y val="0.56930663228620004"/>
                </c:manualLayout>
              </c:layout>
              <c:spPr/>
              <c:txPr>
                <a:bodyPr/>
                <a:lstStyle/>
                <a:p>
                  <a:pPr>
                    <a:defRPr b="1">
                      <a:solidFill>
                        <a:schemeClr val="accent3">
                          <a:lumMod val="50000"/>
                        </a:schemeClr>
                      </a:solidFill>
                    </a:defRPr>
                  </a:pPr>
                  <a:endParaRPr lang="ru-RU"/>
                </a:p>
              </c:txPr>
              <c:showVal val="1"/>
            </c:dLbl>
            <c:delete val="1"/>
          </c:dLbls>
          <c:cat>
            <c:strRef>
              <c:f>Лист1!$A$2:$A$5</c:f>
              <c:strCache>
                <c:ptCount val="1"/>
                <c:pt idx="0">
                  <c:v>14-15 н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</c:v>
                </c:pt>
              </c:strCache>
            </c:strRef>
          </c:tx>
          <c:spPr>
            <a:solidFill>
              <a:srgbClr val="0070C0"/>
            </a:solidFill>
          </c:spPr>
          <c:dLbls>
            <c:dLbl>
              <c:idx val="0"/>
              <c:layout>
                <c:manualLayout>
                  <c:x val="9.3792488665280973E-3"/>
                  <c:y val="-1.8836625862432604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Val val="1"/>
            </c:dLbl>
            <c:dLbl>
              <c:idx val="1"/>
              <c:layout>
                <c:manualLayout>
                  <c:x val="4.6957654107740582E-3"/>
                  <c:y val="-2.6615523445240812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Val val="1"/>
            </c:dLbl>
            <c:dLbl>
              <c:idx val="2"/>
              <c:layout>
                <c:manualLayout>
                  <c:x val="3.5555555555555611E-2"/>
                  <c:y val="0.27936511926939511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Val val="1"/>
            </c:dLbl>
            <c:dLbl>
              <c:idx val="3"/>
              <c:layout>
                <c:manualLayout>
                  <c:x val="3.3912670007158204E-2"/>
                  <c:y val="0.15316287652084581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Val val="1"/>
            </c:dLbl>
            <c:delete val="1"/>
          </c:dLbls>
          <c:cat>
            <c:strRef>
              <c:f>Лист1!$A$2:$A$5</c:f>
              <c:strCache>
                <c:ptCount val="1"/>
                <c:pt idx="0">
                  <c:v>14-15 н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58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</c:v>
                </c:pt>
              </c:strCache>
            </c:strRef>
          </c:tx>
          <c:spPr>
            <a:solidFill>
              <a:srgbClr val="FF0000"/>
            </a:solidFill>
          </c:spPr>
          <c:dLbls>
            <c:dLbl>
              <c:idx val="0"/>
              <c:layout>
                <c:manualLayout>
                  <c:x val="7.1408650905034525E-3"/>
                  <c:y val="-7.1987466245247303E-3"/>
                </c:manualLayout>
              </c:layout>
              <c:spPr/>
              <c:txPr>
                <a:bodyPr/>
                <a:lstStyle/>
                <a:p>
                  <a:pPr>
                    <a:defRPr>
                      <a:solidFill>
                        <a:srgbClr val="FF0000"/>
                      </a:solidFill>
                    </a:defRPr>
                  </a:pPr>
                  <a:endParaRPr lang="ru-RU"/>
                </a:p>
              </c:txPr>
              <c:showVal val="1"/>
            </c:dLbl>
            <c:dLbl>
              <c:idx val="1"/>
              <c:layout>
                <c:manualLayout>
                  <c:x val="1.5083906021024119E-2"/>
                  <c:y val="-1.9800804445764604E-2"/>
                </c:manualLayout>
              </c:layout>
              <c:spPr/>
              <c:txPr>
                <a:bodyPr/>
                <a:lstStyle/>
                <a:p>
                  <a:pPr>
                    <a:defRPr>
                      <a:solidFill>
                        <a:srgbClr val="FF0000"/>
                      </a:solidFill>
                    </a:defRPr>
                  </a:pPr>
                  <a:endParaRPr lang="ru-RU"/>
                </a:p>
              </c:txPr>
              <c:showVal val="1"/>
            </c:dLbl>
            <c:dLbl>
              <c:idx val="2"/>
              <c:layout>
                <c:manualLayout>
                  <c:x val="2.9090909090909143E-2"/>
                  <c:y val="0.13786850041866192"/>
                </c:manualLayout>
              </c:layout>
              <c:spPr/>
              <c:txPr>
                <a:bodyPr/>
                <a:lstStyle/>
                <a:p>
                  <a:pPr>
                    <a:defRPr>
                      <a:solidFill>
                        <a:srgbClr val="FF0000"/>
                      </a:solidFill>
                    </a:defRPr>
                  </a:pPr>
                  <a:endParaRPr lang="ru-RU"/>
                </a:p>
              </c:txPr>
              <c:showVal val="1"/>
            </c:dLbl>
            <c:dLbl>
              <c:idx val="3"/>
              <c:layout>
                <c:manualLayout>
                  <c:x val="5.2644364908932033E-2"/>
                  <c:y val="7.9485218559854173E-2"/>
                </c:manualLayout>
              </c:layout>
              <c:spPr/>
              <c:txPr>
                <a:bodyPr/>
                <a:lstStyle/>
                <a:p>
                  <a:pPr>
                    <a:defRPr>
                      <a:solidFill>
                        <a:srgbClr val="FF0000"/>
                      </a:solidFill>
                    </a:defRPr>
                  </a:pPr>
                  <a:endParaRPr lang="ru-RU"/>
                </a:p>
              </c:txPr>
              <c:showVal val="1"/>
            </c:dLbl>
            <c:delete val="1"/>
          </c:dLbls>
          <c:cat>
            <c:strRef>
              <c:f>Лист1!$A$2:$A$5</c:f>
              <c:strCache>
                <c:ptCount val="1"/>
                <c:pt idx="0">
                  <c:v>14-15 н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26</c:v>
                </c:pt>
              </c:numCache>
            </c:numRef>
          </c:val>
        </c:ser>
        <c:axId val="151354368"/>
        <c:axId val="151360256"/>
      </c:barChart>
      <c:catAx>
        <c:axId val="151354368"/>
        <c:scaling>
          <c:orientation val="minMax"/>
        </c:scaling>
        <c:delete val="1"/>
        <c:axPos val="b"/>
        <c:tickLblPos val="none"/>
        <c:crossAx val="151360256"/>
        <c:crosses val="autoZero"/>
        <c:auto val="1"/>
        <c:lblAlgn val="ctr"/>
        <c:lblOffset val="100"/>
      </c:catAx>
      <c:valAx>
        <c:axId val="151360256"/>
        <c:scaling>
          <c:orientation val="minMax"/>
          <c:max val="100"/>
        </c:scaling>
        <c:axPos val="l"/>
        <c:majorGridlines/>
        <c:minorGridlines/>
        <c:numFmt formatCode="#,##0" sourceLinked="0"/>
        <c:tickLblPos val="nextTo"/>
        <c:crossAx val="151354368"/>
        <c:crosses val="autoZero"/>
        <c:crossBetween val="between"/>
        <c:majorUnit val="20"/>
      </c:valAx>
    </c:plotArea>
    <c:plotVisOnly val="1"/>
    <c:dispBlanksAs val="gap"/>
  </c:chart>
  <c:txPr>
    <a:bodyPr/>
    <a:lstStyle/>
    <a:p>
      <a:pPr>
        <a:defRPr sz="1919"/>
      </a:pPr>
      <a:endParaRPr lang="ru-RU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7.1713965058116697E-2"/>
          <c:y val="4.2630183947815439E-2"/>
          <c:w val="0.9140042805151507"/>
          <c:h val="0.85955865810891285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в</c:v>
                </c:pt>
              </c:strCache>
            </c:strRef>
          </c:tx>
          <c:spPr>
            <a:solidFill>
              <a:srgbClr val="00B050"/>
            </a:solidFill>
          </c:spPr>
          <c:dLbls>
            <c:dLbl>
              <c:idx val="0"/>
              <c:layout>
                <c:manualLayout>
                  <c:x val="-1.2710227964088651E-4"/>
                  <c:y val="8.4922536951676768E-3"/>
                </c:manualLayout>
              </c:layout>
              <c:spPr/>
              <c:txPr>
                <a:bodyPr/>
                <a:lstStyle/>
                <a:p>
                  <a:pPr>
                    <a:defRPr b="1">
                      <a:solidFill>
                        <a:schemeClr val="accent3">
                          <a:lumMod val="50000"/>
                        </a:schemeClr>
                      </a:solidFill>
                    </a:defRPr>
                  </a:pPr>
                  <a:endParaRPr lang="ru-RU"/>
                </a:p>
              </c:txPr>
              <c:showVal val="1"/>
            </c:dLbl>
            <c:dLbl>
              <c:idx val="1"/>
              <c:layout>
                <c:manualLayout>
                  <c:x val="2.733558705117432E-3"/>
                  <c:y val="-2.3741976515081191E-2"/>
                </c:manualLayout>
              </c:layout>
              <c:spPr/>
              <c:txPr>
                <a:bodyPr/>
                <a:lstStyle/>
                <a:p>
                  <a:pPr>
                    <a:defRPr b="1">
                      <a:solidFill>
                        <a:schemeClr val="accent3">
                          <a:lumMod val="50000"/>
                        </a:schemeClr>
                      </a:solidFill>
                    </a:defRPr>
                  </a:pPr>
                  <a:endParaRPr lang="ru-RU"/>
                </a:p>
              </c:txPr>
              <c:showVal val="1"/>
            </c:dLbl>
            <c:dLbl>
              <c:idx val="2"/>
              <c:layout>
                <c:manualLayout>
                  <c:x val="8.0808080808080808E-3"/>
                  <c:y val="0.41723361968805611"/>
                </c:manualLayout>
              </c:layout>
              <c:spPr/>
              <c:txPr>
                <a:bodyPr/>
                <a:lstStyle/>
                <a:p>
                  <a:pPr>
                    <a:defRPr b="1">
                      <a:solidFill>
                        <a:schemeClr val="accent3">
                          <a:lumMod val="50000"/>
                        </a:schemeClr>
                      </a:solidFill>
                    </a:defRPr>
                  </a:pPr>
                  <a:endParaRPr lang="ru-RU"/>
                </a:p>
              </c:txPr>
              <c:showVal val="1"/>
            </c:dLbl>
            <c:dLbl>
              <c:idx val="3"/>
              <c:layout>
                <c:manualLayout>
                  <c:x val="-6.0672234152549511E-3"/>
                  <c:y val="0.56930663228620004"/>
                </c:manualLayout>
              </c:layout>
              <c:spPr/>
              <c:txPr>
                <a:bodyPr/>
                <a:lstStyle/>
                <a:p>
                  <a:pPr>
                    <a:defRPr b="1">
                      <a:solidFill>
                        <a:schemeClr val="accent3">
                          <a:lumMod val="50000"/>
                        </a:schemeClr>
                      </a:solidFill>
                    </a:defRPr>
                  </a:pPr>
                  <a:endParaRPr lang="ru-RU"/>
                </a:p>
              </c:txPr>
              <c:showVal val="1"/>
            </c:dLbl>
            <c:delete val="1"/>
          </c:dLbls>
          <c:cat>
            <c:strRef>
              <c:f>Лист1!$A$2:$A$5</c:f>
              <c:strCache>
                <c:ptCount val="2"/>
                <c:pt idx="0">
                  <c:v>14-15к</c:v>
                </c:pt>
                <c:pt idx="1">
                  <c:v>14-15 к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16</c:v>
                </c:pt>
                <c:pt idx="1">
                  <c:v>73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</c:v>
                </c:pt>
              </c:strCache>
            </c:strRef>
          </c:tx>
          <c:spPr>
            <a:solidFill>
              <a:srgbClr val="0070C0"/>
            </a:solidFill>
          </c:spPr>
          <c:dLbls>
            <c:dLbl>
              <c:idx val="0"/>
              <c:layout>
                <c:manualLayout>
                  <c:x val="9.3792488665280956E-3"/>
                  <c:y val="-1.8836625862432593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Val val="1"/>
            </c:dLbl>
            <c:dLbl>
              <c:idx val="1"/>
              <c:layout>
                <c:manualLayout>
                  <c:x val="4.6957654107740582E-3"/>
                  <c:y val="-2.6615523445240801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Val val="1"/>
            </c:dLbl>
            <c:dLbl>
              <c:idx val="2"/>
              <c:layout>
                <c:manualLayout>
                  <c:x val="3.5555555555555604E-2"/>
                  <c:y val="0.27936511926939511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Val val="1"/>
            </c:dLbl>
            <c:dLbl>
              <c:idx val="3"/>
              <c:layout>
                <c:manualLayout>
                  <c:x val="3.3912670007158204E-2"/>
                  <c:y val="0.15316287652084581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Val val="1"/>
            </c:dLbl>
            <c:delete val="1"/>
          </c:dLbls>
          <c:cat>
            <c:strRef>
              <c:f>Лист1!$A$2:$A$5</c:f>
              <c:strCache>
                <c:ptCount val="2"/>
                <c:pt idx="0">
                  <c:v>14-15к</c:v>
                </c:pt>
                <c:pt idx="1">
                  <c:v>14-15 к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58</c:v>
                </c:pt>
                <c:pt idx="1">
                  <c:v>14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</c:v>
                </c:pt>
              </c:strCache>
            </c:strRef>
          </c:tx>
          <c:spPr>
            <a:solidFill>
              <a:srgbClr val="FF0000"/>
            </a:solidFill>
          </c:spPr>
          <c:dLbls>
            <c:dLbl>
              <c:idx val="0"/>
              <c:layout>
                <c:manualLayout>
                  <c:x val="7.1408650905034491E-3"/>
                  <c:y val="-7.198746624524726E-3"/>
                </c:manualLayout>
              </c:layout>
              <c:spPr/>
              <c:txPr>
                <a:bodyPr/>
                <a:lstStyle/>
                <a:p>
                  <a:pPr>
                    <a:defRPr>
                      <a:solidFill>
                        <a:srgbClr val="FF0000"/>
                      </a:solidFill>
                    </a:defRPr>
                  </a:pPr>
                  <a:endParaRPr lang="ru-RU"/>
                </a:p>
              </c:txPr>
              <c:showVal val="1"/>
            </c:dLbl>
            <c:dLbl>
              <c:idx val="1"/>
              <c:layout>
                <c:manualLayout>
                  <c:x val="1.5083906021024118E-2"/>
                  <c:y val="-1.9800804445764607E-2"/>
                </c:manualLayout>
              </c:layout>
              <c:spPr/>
              <c:txPr>
                <a:bodyPr/>
                <a:lstStyle/>
                <a:p>
                  <a:pPr>
                    <a:defRPr>
                      <a:solidFill>
                        <a:srgbClr val="FF0000"/>
                      </a:solidFill>
                    </a:defRPr>
                  </a:pPr>
                  <a:endParaRPr lang="ru-RU"/>
                </a:p>
              </c:txPr>
              <c:showVal val="1"/>
            </c:dLbl>
            <c:dLbl>
              <c:idx val="2"/>
              <c:layout>
                <c:manualLayout>
                  <c:x val="2.9090909090909112E-2"/>
                  <c:y val="0.13786850041866192"/>
                </c:manualLayout>
              </c:layout>
              <c:spPr/>
              <c:txPr>
                <a:bodyPr/>
                <a:lstStyle/>
                <a:p>
                  <a:pPr>
                    <a:defRPr>
                      <a:solidFill>
                        <a:srgbClr val="FF0000"/>
                      </a:solidFill>
                    </a:defRPr>
                  </a:pPr>
                  <a:endParaRPr lang="ru-RU"/>
                </a:p>
              </c:txPr>
              <c:showVal val="1"/>
            </c:dLbl>
            <c:dLbl>
              <c:idx val="3"/>
              <c:layout>
                <c:manualLayout>
                  <c:x val="5.2644364908932033E-2"/>
                  <c:y val="7.9485218559854173E-2"/>
                </c:manualLayout>
              </c:layout>
              <c:spPr/>
              <c:txPr>
                <a:bodyPr/>
                <a:lstStyle/>
                <a:p>
                  <a:pPr>
                    <a:defRPr>
                      <a:solidFill>
                        <a:srgbClr val="FF0000"/>
                      </a:solidFill>
                    </a:defRPr>
                  </a:pPr>
                  <a:endParaRPr lang="ru-RU"/>
                </a:p>
              </c:txPr>
              <c:showVal val="1"/>
            </c:dLbl>
            <c:delete val="1"/>
          </c:dLbls>
          <c:cat>
            <c:strRef>
              <c:f>Лист1!$A$2:$A$5</c:f>
              <c:strCache>
                <c:ptCount val="2"/>
                <c:pt idx="0">
                  <c:v>14-15к</c:v>
                </c:pt>
                <c:pt idx="1">
                  <c:v>14-15 к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26</c:v>
                </c:pt>
                <c:pt idx="1">
                  <c:v>13</c:v>
                </c:pt>
              </c:numCache>
            </c:numRef>
          </c:val>
        </c:ser>
        <c:axId val="193304832"/>
        <c:axId val="193314816"/>
      </c:barChart>
      <c:catAx>
        <c:axId val="193304832"/>
        <c:scaling>
          <c:orientation val="minMax"/>
        </c:scaling>
        <c:delete val="1"/>
        <c:axPos val="b"/>
        <c:tickLblPos val="none"/>
        <c:crossAx val="193314816"/>
        <c:crosses val="autoZero"/>
        <c:auto val="1"/>
        <c:lblAlgn val="ctr"/>
        <c:lblOffset val="100"/>
      </c:catAx>
      <c:valAx>
        <c:axId val="193314816"/>
        <c:scaling>
          <c:orientation val="minMax"/>
          <c:max val="100"/>
        </c:scaling>
        <c:axPos val="l"/>
        <c:majorGridlines/>
        <c:minorGridlines/>
        <c:numFmt formatCode="#,##0" sourceLinked="0"/>
        <c:tickLblPos val="nextTo"/>
        <c:crossAx val="193304832"/>
        <c:crosses val="autoZero"/>
        <c:crossBetween val="between"/>
        <c:majorUnit val="20"/>
      </c:valAx>
    </c:plotArea>
    <c:plotVisOnly val="1"/>
    <c:dispBlanksAs val="gap"/>
  </c:chart>
  <c:txPr>
    <a:bodyPr/>
    <a:lstStyle/>
    <a:p>
      <a:pPr>
        <a:defRPr sz="1919"/>
      </a:pPr>
      <a:endParaRPr lang="ru-RU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0.16256</cdr:x>
      <cdr:y>0.88153</cdr:y>
    </cdr:from>
    <cdr:to>
      <cdr:x>0.43731</cdr:x>
      <cdr:y>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808686" y="2531066"/>
          <a:ext cx="1366824" cy="3401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400" dirty="0" smtClean="0"/>
            <a:t>сентябрь 2017</a:t>
          </a:r>
          <a:endParaRPr lang="ru-RU" sz="11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0.1404</cdr:x>
      <cdr:y>0.90411</cdr:y>
    </cdr:from>
    <cdr:to>
      <cdr:x>0.41251</cdr:x>
      <cdr:y>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833846" y="2659903"/>
          <a:ext cx="1615983" cy="27532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400" dirty="0" smtClean="0"/>
            <a:t>сентябрь 2017г. - март</a:t>
          </a:r>
          <a:r>
            <a:rPr lang="ru-RU" sz="1400" baseline="0" dirty="0" smtClean="0"/>
            <a:t> </a:t>
          </a:r>
          <a:r>
            <a:rPr lang="ru-RU" sz="1400" dirty="0"/>
            <a:t> </a:t>
          </a:r>
          <a:r>
            <a:rPr lang="ru-RU" sz="1400" dirty="0" smtClean="0"/>
            <a:t>2018</a:t>
          </a:r>
          <a:r>
            <a:rPr lang="ru-RU" sz="1400" baseline="0" dirty="0" smtClean="0"/>
            <a:t>г.</a:t>
          </a:r>
          <a:endParaRPr lang="ru-RU" sz="11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6E635418-2552-44A6-8BFF-C3E58C27A650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3823CB5C-537D-45A1-856D-A3CC78B13E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3B1E1B9-E97F-418B-A43B-EED27E2A0473}" type="slidenum">
              <a:rPr lang="ru-RU" altLang="ru-RU" smtClean="0"/>
              <a:pPr/>
              <a:t>3</a:t>
            </a:fld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11" name="Скругленный прямоугольник 10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12" name="Скругленный прямоугольник 11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Прямоугольник 13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Прямоугольник 14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Прямоугольник 15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934B62B2-C67C-4962-A523-BE541D18AE13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E9948E-6A9F-428F-BA39-B48074DC4373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E4FD1E-5953-4DDB-A269-42D85D0D5FDD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5C925D-8A7B-4B96-B645-6F4E250C08D2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C46074-45EB-41BA-937E-F7F0E77AA89C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4DE8D3-B7C2-44B3-900F-349D3760B08E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21C9CCA-5BBA-4091-9D51-6D63975B22F2}" type="slidenum">
              <a:rPr lang="es-ES"/>
              <a:pPr>
                <a:defRPr/>
              </a:pPr>
              <a:t>‹#›</a:t>
            </a:fld>
            <a:endParaRPr lang="es-ES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B1361B-881C-4FC7-A2B2-7F33F9275D8C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D541F9-99CC-477D-9FC6-8A766B9700CB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26DB16-B590-4468-AC1E-D41A43645F9A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FD915E-5421-4BCC-8823-6B9375BCFA33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4111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4112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FE375D4-E6C9-4F53-81BC-5D212BE08654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21" r:id="rId1"/>
    <p:sldLayoutId id="2147484813" r:id="rId2"/>
    <p:sldLayoutId id="2147484814" r:id="rId3"/>
    <p:sldLayoutId id="2147484815" r:id="rId4"/>
    <p:sldLayoutId id="2147484822" r:id="rId5"/>
    <p:sldLayoutId id="2147484823" r:id="rId6"/>
    <p:sldLayoutId id="2147484816" r:id="rId7"/>
    <p:sldLayoutId id="2147484817" r:id="rId8"/>
    <p:sldLayoutId id="2147484818" r:id="rId9"/>
    <p:sldLayoutId id="2147484819" r:id="rId10"/>
    <p:sldLayoutId id="214748482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E5F5D7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E5F5D7"/>
        </a:buClr>
        <a:buFont typeface="Georgia" pitchFamily="18" charset="0"/>
        <a:buChar char="▫"/>
        <a:defRPr sz="2000" kern="1200">
          <a:solidFill>
            <a:srgbClr val="E5F5D7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0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7.jpeg"/><Relationship Id="rId4" Type="http://schemas.openxmlformats.org/officeDocument/2006/relationships/image" Target="../media/image66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iro.nnov.ru/" TargetMode="External"/><Relationship Id="rId7" Type="http://schemas.openxmlformats.org/officeDocument/2006/relationships/hyperlink" Target="http://nsportal.ru/" TargetMode="External"/><Relationship Id="rId2" Type="http://schemas.openxmlformats.org/officeDocument/2006/relationships/hyperlink" Target="http://www.aspirantura.spb.ru/dissers/poddiakov.rar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dohcolonoc.ru/" TargetMode="External"/><Relationship Id="rId5" Type="http://schemas.openxmlformats.org/officeDocument/2006/relationships/hyperlink" Target="http://doshkolnik.ru/" TargetMode="External"/><Relationship Id="rId4" Type="http://schemas.openxmlformats.org/officeDocument/2006/relationships/hyperlink" Target="http://festival.1september.ru/" TargetMode="Externa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&#1074;&#1080;&#1076;&#1099;%20&#1087;&#1088;&#1086;&#1077;&#1082;&#1090;&#1086;&#1074;.ppt" TargetMode="External"/><Relationship Id="rId3" Type="http://schemas.openxmlformats.org/officeDocument/2006/relationships/image" Target="../media/image12.pn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11" Type="http://schemas.openxmlformats.org/officeDocument/2006/relationships/image" Target="../media/image18.jpeg"/><Relationship Id="rId5" Type="http://schemas.openxmlformats.org/officeDocument/2006/relationships/image" Target="../media/image14.jpeg"/><Relationship Id="rId10" Type="http://schemas.openxmlformats.org/officeDocument/2006/relationships/image" Target="../media/image17.jpeg"/><Relationship Id="rId4" Type="http://schemas.openxmlformats.org/officeDocument/2006/relationships/image" Target="../media/image13.jpeg"/><Relationship Id="rId9" Type="http://schemas.openxmlformats.org/officeDocument/2006/relationships/hyperlink" Target="&#1087;&#1086;&#1079;&#1085;&#1072;&#1074;&#1072;&#1090;&#1077;&#1083;&#1100;&#1085;&#1072;&#1103;%20&#1072;&#1082;&#1090;&#1080;&#1074;&#1085;&#1086;&#1089;&#1090;&#1100;.ppt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0" y="-261611"/>
            <a:ext cx="9144000" cy="6217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0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</a:t>
            </a:r>
            <a:r>
              <a:rPr lang="ru-RU" b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Нижневартовск,  МБДОУ детский сад №67 «УМКА»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Проектная деятельность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средство развития познавательной активности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детей старшего дошкольного возраста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40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</a:t>
            </a:r>
            <a:r>
              <a:rPr kumimoji="0" lang="ru-RU" sz="36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(опыт работы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воспитателя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Мамедовой Е.А.)</a:t>
            </a:r>
            <a:endParaRPr kumimoji="0" lang="ru-RU" sz="3200" b="1" i="0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7890" name="Picture 2" descr="C:\Users\acer\Desktop\Дети\20180307_153432.jpg"/>
          <p:cNvPicPr>
            <a:picLocks noChangeAspect="1" noChangeArrowheads="1"/>
          </p:cNvPicPr>
          <p:nvPr/>
        </p:nvPicPr>
        <p:blipFill>
          <a:blip r:embed="rId2" cstate="email">
            <a:lum contrast="30000"/>
          </a:blip>
          <a:srcRect/>
          <a:stretch>
            <a:fillRect/>
          </a:stretch>
        </p:blipFill>
        <p:spPr bwMode="auto">
          <a:xfrm>
            <a:off x="467544" y="3320988"/>
            <a:ext cx="4392488" cy="3294366"/>
          </a:xfrm>
          <a:prstGeom prst="ellipse">
            <a:avLst/>
          </a:prstGeom>
          <a:ln>
            <a:noFill/>
          </a:ln>
          <a:effectLst>
            <a:glow rad="139700">
              <a:schemeClr val="accent6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AutoShape 4"/>
          <p:cNvSpPr>
            <a:spLocks noChangeArrowheads="1"/>
          </p:cNvSpPr>
          <p:nvPr/>
        </p:nvSpPr>
        <p:spPr bwMode="auto">
          <a:xfrm>
            <a:off x="0" y="0"/>
            <a:ext cx="9144000" cy="452437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chemeClr val="accent4">
                  <a:lumMod val="40000"/>
                  <a:lumOff val="60000"/>
                </a:schemeClr>
              </a:gs>
              <a:gs pos="100000">
                <a:srgbClr val="B8CCE4"/>
              </a:gs>
            </a:gsLst>
            <a:lin ang="5400000" scaled="1"/>
          </a:gradFill>
          <a:ln w="12700">
            <a:solidFill>
              <a:schemeClr val="accent4">
                <a:lumMod val="60000"/>
                <a:lumOff val="40000"/>
              </a:schemeClr>
            </a:solidFill>
            <a:round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1000"/>
              </a:spcAft>
              <a:defRPr/>
            </a:pPr>
            <a:r>
              <a:rPr lang="ru-RU" b="1" u="sng" dirty="0" smtClean="0">
                <a:solidFill>
                  <a:srgbClr val="020306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Информационно – познавательный, творческий проект «</a:t>
            </a:r>
            <a:r>
              <a:rPr lang="ru-RU" b="1" u="sng" dirty="0" err="1" smtClean="0">
                <a:solidFill>
                  <a:srgbClr val="020306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Весна-Красна</a:t>
            </a:r>
            <a:r>
              <a:rPr lang="ru-RU" b="1" u="sng" dirty="0" smtClean="0">
                <a:solidFill>
                  <a:srgbClr val="020306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»</a:t>
            </a:r>
            <a:endParaRPr lang="ru-RU" b="1" dirty="0">
              <a:solidFill>
                <a:srgbClr val="002060"/>
              </a:solidFill>
              <a:latin typeface="+mj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27651" name="Picture 3" descr="C:\Users\acer\Desktop\Дети\20180315_09420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5233637" y="1039171"/>
            <a:ext cx="3347864" cy="25108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2" name="Picture 4" descr="C:\Users\acer\Desktop\Дети\20180316_09390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3568" y="512676"/>
            <a:ext cx="4248472" cy="31863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3" name="Picture 5" descr="C:\Users\acer\Pictures\дети\20170329_09542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3697436"/>
            <a:ext cx="5148064" cy="31605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7105" name="Picture 1" descr="C:\Users\acer\Desktop\ПРоектирование\IMG-b36a1fdb9ac5bff3951c28ce4834a991-V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932040" y="3699030"/>
            <a:ext cx="4211960" cy="31589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AutoShape 4"/>
          <p:cNvSpPr>
            <a:spLocks noChangeArrowheads="1"/>
          </p:cNvSpPr>
          <p:nvPr/>
        </p:nvSpPr>
        <p:spPr bwMode="auto">
          <a:xfrm>
            <a:off x="0" y="0"/>
            <a:ext cx="9144000" cy="452437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chemeClr val="accent4">
                  <a:lumMod val="40000"/>
                  <a:lumOff val="60000"/>
                </a:schemeClr>
              </a:gs>
              <a:gs pos="100000">
                <a:srgbClr val="B8CCE4"/>
              </a:gs>
            </a:gsLst>
            <a:lin ang="5400000" scaled="1"/>
          </a:gradFill>
          <a:ln w="12700">
            <a:solidFill>
              <a:schemeClr val="accent4">
                <a:lumMod val="60000"/>
                <a:lumOff val="40000"/>
              </a:schemeClr>
            </a:solidFill>
            <a:round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1000"/>
              </a:spcAft>
              <a:defRPr/>
            </a:pPr>
            <a:r>
              <a:rPr lang="ru-RU" sz="2000" b="1" dirty="0" err="1" smtClean="0">
                <a:solidFill>
                  <a:srgbClr val="02030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Исследовательско</a:t>
            </a:r>
            <a:r>
              <a:rPr lang="ru-RU" sz="2000" b="1" dirty="0" smtClean="0">
                <a:solidFill>
                  <a:srgbClr val="02030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 – творческий проект «Транспорт»</a:t>
            </a:r>
            <a:endParaRPr lang="ru-RU" sz="2000" b="1" dirty="0">
              <a:solidFill>
                <a:srgbClr val="002060"/>
              </a:solidFill>
              <a:latin typeface="+mj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27650" name="Picture 2" descr="C:\Users\acer\Desktop\Дети\20180226_10231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60032" y="593304"/>
            <a:ext cx="4032448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5" name="Picture 7" descr="C:\Users\acer\Pictures\фото дети\осень 2017\20171017_09421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476672"/>
            <a:ext cx="4283968" cy="32129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7" name="Picture 9" descr="C:\Users\acer\Pictures\дети\Разное из телефона\Camera\Ca\20170118_09155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3645024"/>
            <a:ext cx="6228184" cy="32129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8" name="Picture 10" descr="C:\Users\acer\Pictures\дети\Разное из телефона\Camera\Ca\20170120_09541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5400000">
            <a:off x="5944716" y="3865612"/>
            <a:ext cx="3419872" cy="25649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5"/>
          <p:cNvSpPr>
            <a:spLocks noChangeArrowheads="1"/>
          </p:cNvSpPr>
          <p:nvPr/>
        </p:nvSpPr>
        <p:spPr bwMode="auto">
          <a:xfrm>
            <a:off x="0" y="0"/>
            <a:ext cx="9144000" cy="332656"/>
          </a:xfrm>
          <a:prstGeom prst="roundRect">
            <a:avLst>
              <a:gd name="adj" fmla="val 16667"/>
            </a:avLst>
          </a:prstGeom>
          <a:solidFill>
            <a:schemeClr val="accent4">
              <a:lumMod val="40000"/>
              <a:lumOff val="60000"/>
            </a:schemeClr>
          </a:solidFill>
          <a:ln w="12700">
            <a:solidFill>
              <a:schemeClr val="accent6">
                <a:lumMod val="75000"/>
              </a:schemeClr>
            </a:solidFill>
            <a:round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1000"/>
              </a:spcAft>
              <a:defRPr/>
            </a:pPr>
            <a:r>
              <a:rPr lang="ru-RU" sz="2000" b="1" dirty="0" smtClean="0">
                <a:solidFill>
                  <a:srgbClr val="020306"/>
                </a:solidFill>
              </a:rPr>
              <a:t>Познавательно - творческий проект «Все</a:t>
            </a:r>
            <a:r>
              <a:rPr lang="ru-RU" sz="2000" dirty="0" smtClean="0">
                <a:solidFill>
                  <a:srgbClr val="020306"/>
                </a:solidFill>
              </a:rPr>
              <a:t> </a:t>
            </a:r>
            <a:r>
              <a:rPr lang="ru-RU" sz="2000" b="1" dirty="0" smtClean="0">
                <a:solidFill>
                  <a:srgbClr val="020306"/>
                </a:solidFill>
              </a:rPr>
              <a:t>профессии нужны»</a:t>
            </a:r>
            <a:endParaRPr lang="ru-RU" sz="2000" b="1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26627" name="Picture 3" descr="C:\Users\acer\Desktop\Дети\IMG-a27769913a45580934a1f2910bc5991d-V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70643" y="541100"/>
            <a:ext cx="3689789" cy="2815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28" name="Picture 4" descr="C:\Users\acer\Pictures\дети\дети--\20170413_15474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3861048"/>
            <a:ext cx="3475154" cy="29969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33" name="Picture 9" descr="C:\Users\acer\Pictures\дети\ф\20170411_16150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1520" y="548680"/>
            <a:ext cx="4320480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34" name="Picture 10" descr="C:\Users\acer\Pictures\дети\ф\20170411_16464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067339" y="3401162"/>
            <a:ext cx="4609117" cy="34568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2" descr="C:\Users\acer\Desktop\Разное из телефона\Camera\20170407_19084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21271436">
            <a:off x="1826489" y="3534142"/>
            <a:ext cx="5291831" cy="30783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Picture 3" descr="C:\Users\acer\Pictures\дети\Разное из телефона\Camera\20170407_190858.jpg"/>
          <p:cNvPicPr>
            <a:picLocks noChangeAspect="1" noChangeArrowheads="1"/>
          </p:cNvPicPr>
          <p:nvPr/>
        </p:nvPicPr>
        <p:blipFill>
          <a:blip r:embed="rId3" cstate="email">
            <a:lum bright="30000" contrast="40000"/>
          </a:blip>
          <a:srcRect/>
          <a:stretch>
            <a:fillRect/>
          </a:stretch>
        </p:blipFill>
        <p:spPr bwMode="auto">
          <a:xfrm rot="649785">
            <a:off x="4431424" y="864077"/>
            <a:ext cx="4439317" cy="33294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4" descr="C:\Users\acer\Pictures\дети\Разное из телефона\Camera\20170407_190910.jpg"/>
          <p:cNvPicPr>
            <a:picLocks noChangeAspect="1" noChangeArrowheads="1"/>
          </p:cNvPicPr>
          <p:nvPr/>
        </p:nvPicPr>
        <p:blipFill>
          <a:blip r:embed="rId4" cstate="email">
            <a:lum bright="40000" contrast="40000"/>
          </a:blip>
          <a:srcRect/>
          <a:stretch>
            <a:fillRect/>
          </a:stretch>
        </p:blipFill>
        <p:spPr bwMode="auto">
          <a:xfrm rot="20926014">
            <a:off x="273784" y="865817"/>
            <a:ext cx="4313458" cy="32350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0" y="6211669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2550" indent="-82550" algn="ctr"/>
            <a:r>
              <a:rPr lang="ru-RU" b="1" i="1" dirty="0" smtClean="0">
                <a:solidFill>
                  <a:srgbClr val="020306"/>
                </a:solidFill>
              </a:rPr>
              <a:t>Итоговое мероприятие</a:t>
            </a:r>
            <a:r>
              <a:rPr lang="ru-RU" b="1" dirty="0" smtClean="0">
                <a:solidFill>
                  <a:srgbClr val="020306"/>
                </a:solidFill>
              </a:rPr>
              <a:t> -  </a:t>
            </a:r>
          </a:p>
          <a:p>
            <a:pPr marL="82550" indent="-82550" algn="ctr"/>
            <a:r>
              <a:rPr lang="ru-RU" b="1" dirty="0" smtClean="0">
                <a:solidFill>
                  <a:srgbClr val="020306"/>
                </a:solidFill>
              </a:rPr>
              <a:t>оформление альбома «Профессии наших родителей»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20306"/>
                </a:solidFill>
              </a:rPr>
              <a:t>Познавательно - творческий проект «Все</a:t>
            </a:r>
            <a:r>
              <a:rPr lang="ru-RU" sz="2000" dirty="0" smtClean="0">
                <a:solidFill>
                  <a:srgbClr val="020306"/>
                </a:solidFill>
              </a:rPr>
              <a:t> </a:t>
            </a:r>
            <a:r>
              <a:rPr lang="ru-RU" sz="2000" b="1" dirty="0" smtClean="0">
                <a:solidFill>
                  <a:srgbClr val="020306"/>
                </a:solidFill>
              </a:rPr>
              <a:t>профессии нужны»</a:t>
            </a:r>
            <a:endParaRPr lang="ru-RU" sz="20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acer\Desktop\Дети\20171127_165532.jpg"/>
          <p:cNvPicPr>
            <a:picLocks noChangeAspect="1" noChangeArrowheads="1"/>
          </p:cNvPicPr>
          <p:nvPr/>
        </p:nvPicPr>
        <p:blipFill>
          <a:blip r:embed="rId2" cstate="email">
            <a:lum contrast="30000"/>
          </a:blip>
          <a:srcRect/>
          <a:stretch>
            <a:fillRect/>
          </a:stretch>
        </p:blipFill>
        <p:spPr bwMode="auto">
          <a:xfrm>
            <a:off x="395535" y="260649"/>
            <a:ext cx="7920881" cy="63163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20306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Информационно-творческий проект «Мамин день»</a:t>
            </a: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6488668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020306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Итоговое мероприятие</a:t>
            </a:r>
            <a:r>
              <a:rPr lang="ru-RU" b="1" dirty="0" smtClean="0">
                <a:solidFill>
                  <a:srgbClr val="020306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-  стенгазета «Для любимых мамочек»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0" y="166568"/>
            <a:ext cx="9144000" cy="65248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90488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</a:t>
            </a:r>
          </a:p>
          <a:p>
            <a:pPr marL="0" marR="0" lvl="0" indent="90488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Проект «Мебель вокруг нас»</a:t>
            </a:r>
          </a:p>
          <a:p>
            <a:pPr marL="0" marR="0" lvl="0" indent="90488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Тип проекта: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информационно-творческий, групповой.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20306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Участники проекта: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дети старшей группы, воспитатель, родители.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20306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Срок реализации проекта: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краткосрочный 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20306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Цель проекта: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расширять и систематизировать представления детей о предметах мебели и их значении.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20306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Задачи проекта: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20306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- уточнить и расширить представление о предметах мебели, сформировать понятие-мебель;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20306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- познакомить с историей создания стола и стула, с профессией столяра;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20306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- развивать познавательный интерес и логическое мышление;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20306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- активизировать словарь </a:t>
            </a: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детей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: мебель, шкаф, кровать, буфет, сервант, диван, кресло, тахта, комод, стол, стул, полка, тумба, табурет, подлокотник, спинка, сиденье, ножка.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20306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- воспитывать бережное отношение к вещам, сделанным руками людей.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20306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Ожидаемые результаты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20306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- расширение кругозора детей о мебели;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20306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- обогащение словаря детей;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20306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- составление рассказа по картинкам и рассказа -описания.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2030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0" y="292388"/>
            <a:ext cx="9144000" cy="6278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90488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Этапы реализации проекта: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20306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1 этап -Подготовительный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20306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Разработка проекта.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20306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Подбор и изучение методической литературы.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20306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Подготовка художественной литературы, загадок, пословиц, дидактических игр по теме, иллюстраций.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20306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Составление календарно-тематического плана.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20306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2 этап - Основной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20306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«Познавательное развитие»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20306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Беседы: 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«Из чего делают мебель?»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, 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«Кто изготавливает мебель?»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, 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«Мебель в вашем доме»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20306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1. Тема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: 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«Как появилась мебель»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20306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Цель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: закреплять знания о мебели, различных материалах, из которых изготавливают мебель; учить фантазировать, придумывать новые качества для мебели.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20306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2. Тема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: 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«Дом, в котором мы живем»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20306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Цель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: закреплять представления о помещениях в квартире, предметах мебели, бытовых приборах, их назначении.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20306"/>
              </a:solidFill>
              <a:effectLst/>
              <a:latin typeface="Arial" pitchFamily="34" charset="0"/>
              <a:cs typeface="Arial" pitchFamily="34" charset="0"/>
            </a:endParaRPr>
          </a:p>
          <a:p>
            <a:r>
              <a:rPr lang="ru-RU" b="1" i="1" dirty="0" smtClean="0"/>
              <a:t> </a:t>
            </a:r>
            <a:r>
              <a:rPr lang="ru-RU" dirty="0" smtClean="0">
                <a:solidFill>
                  <a:srgbClr val="020306"/>
                </a:solidFill>
              </a:rPr>
              <a:t>3. Опытническая работа «Мебель делают из разных материалов» (образцы различных материалов: пластик, дерево, ДСП, мебельная ткань и т.д.). </a:t>
            </a:r>
          </a:p>
          <a:p>
            <a:r>
              <a:rPr lang="ru-RU" dirty="0" smtClean="0">
                <a:solidFill>
                  <a:srgbClr val="020306"/>
                </a:solidFill>
              </a:rPr>
              <a:t>4. Игра «Чудесный мешочек» (определить на ощупь разные виды материалов – металл, стекло, дерево, пластмасса, кожа, мех и т.д.)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rgbClr val="020306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acer\Desktop\ПРоектирование\20180323_15401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476672"/>
            <a:ext cx="4499992" cy="33749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C:\Users\acer\Desktop\ПРоектирование\20180323_15410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6016" y="3537012"/>
            <a:ext cx="4427984" cy="33209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 descr="C:\Users\acer\Desktop\ПРоектирование\20180323_15425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3528" y="3779658"/>
            <a:ext cx="4104456" cy="30783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 descr="C:\Users\acer\Desktop\ПРоектирование\20180323_15435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967536" y="485292"/>
            <a:ext cx="3924944" cy="29437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0" y="0"/>
            <a:ext cx="91440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/>
              <a:t>Опытническая работа «Мебель делают из разных материалов» </a:t>
            </a:r>
            <a:endParaRPr lang="ru-RU" sz="2200" b="1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C:\Users\acer\Desktop\ПРоектирование\IMG-4b6975b7cf8a03feeecd86d75521627c-V.jpg"/>
          <p:cNvPicPr>
            <a:picLocks noChangeAspect="1" noChangeArrowheads="1"/>
          </p:cNvPicPr>
          <p:nvPr/>
        </p:nvPicPr>
        <p:blipFill>
          <a:blip r:embed="rId2" cstate="email">
            <a:lum bright="20000" contrast="20000"/>
          </a:blip>
          <a:srcRect/>
          <a:stretch>
            <a:fillRect/>
          </a:stretch>
        </p:blipFill>
        <p:spPr bwMode="auto">
          <a:xfrm>
            <a:off x="323528" y="476672"/>
            <a:ext cx="4638874" cy="61851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5076056" y="1556792"/>
            <a:ext cx="381642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Игра </a:t>
            </a:r>
          </a:p>
          <a:p>
            <a:pPr algn="ctr"/>
            <a:r>
              <a:rPr lang="ru-RU" sz="3200" b="1" dirty="0" smtClean="0"/>
              <a:t>«Чудесный мешочек»</a:t>
            </a:r>
          </a:p>
          <a:p>
            <a:endParaRPr lang="ru-RU" sz="2800" dirty="0" smtClean="0"/>
          </a:p>
          <a:p>
            <a:pPr algn="ctr"/>
            <a:r>
              <a:rPr lang="ru-RU" sz="2800" dirty="0" smtClean="0">
                <a:solidFill>
                  <a:srgbClr val="020306"/>
                </a:solidFill>
              </a:rPr>
              <a:t>(определение на ощупь разных видов материалов для изготовления мебели)</a:t>
            </a:r>
            <a:endParaRPr lang="ru-RU" sz="2800" dirty="0">
              <a:solidFill>
                <a:srgbClr val="020306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04664"/>
            <a:ext cx="856895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90488" eaLnBrk="0" hangingPunct="0"/>
            <a:r>
              <a:rPr lang="ru-RU" sz="3200" b="1" i="1" dirty="0" smtClean="0">
                <a:solidFill>
                  <a:srgbClr val="020306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«Речевое развитие»</a:t>
            </a:r>
          </a:p>
          <a:p>
            <a:pPr lvl="0" indent="90488" eaLnBrk="0" hangingPunct="0"/>
            <a:endParaRPr lang="ru-RU" sz="3200" dirty="0" smtClean="0">
              <a:solidFill>
                <a:srgbClr val="020306"/>
              </a:solidFill>
              <a:latin typeface="Arial" pitchFamily="34" charset="0"/>
              <a:cs typeface="Arial" pitchFamily="34" charset="0"/>
            </a:endParaRPr>
          </a:p>
          <a:p>
            <a:pPr lvl="0" indent="90488" eaLnBrk="0" hangingPunct="0"/>
            <a:r>
              <a:rPr lang="ru-RU" sz="3200" u="sng" dirty="0" smtClean="0">
                <a:solidFill>
                  <a:srgbClr val="020306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1. Тема</a:t>
            </a:r>
            <a:r>
              <a:rPr lang="ru-RU" sz="3200" dirty="0" smtClean="0">
                <a:solidFill>
                  <a:srgbClr val="020306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: </a:t>
            </a:r>
            <a:r>
              <a:rPr lang="ru-RU" sz="3200" i="1" dirty="0" smtClean="0">
                <a:solidFill>
                  <a:srgbClr val="020306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«Посылка из </a:t>
            </a:r>
            <a:r>
              <a:rPr lang="ru-RU" sz="3200" i="1" dirty="0" err="1" smtClean="0">
                <a:solidFill>
                  <a:srgbClr val="020306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Простоквашино</a:t>
            </a:r>
            <a:r>
              <a:rPr lang="ru-RU" sz="3200" i="1" dirty="0" smtClean="0">
                <a:solidFill>
                  <a:srgbClr val="020306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»</a:t>
            </a:r>
            <a:endParaRPr lang="ru-RU" sz="3200" dirty="0" smtClean="0">
              <a:solidFill>
                <a:srgbClr val="020306"/>
              </a:solidFill>
              <a:latin typeface="Arial" pitchFamily="34" charset="0"/>
              <a:cs typeface="Arial" pitchFamily="34" charset="0"/>
            </a:endParaRPr>
          </a:p>
          <a:p>
            <a:pPr lvl="0" indent="90488" eaLnBrk="0" hangingPunct="0"/>
            <a:r>
              <a:rPr lang="ru-RU" sz="3200" i="1" dirty="0" smtClean="0">
                <a:solidFill>
                  <a:srgbClr val="020306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(Рассматривание предметов и составление рассказов)</a:t>
            </a:r>
            <a:r>
              <a:rPr lang="ru-RU" sz="3200" dirty="0" smtClean="0">
                <a:solidFill>
                  <a:srgbClr val="020306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. </a:t>
            </a:r>
          </a:p>
          <a:p>
            <a:pPr indent="90488" eaLnBrk="0" hangingPunct="0"/>
            <a:r>
              <a:rPr lang="ru-RU" sz="3200" dirty="0" smtClean="0">
                <a:solidFill>
                  <a:srgbClr val="020306"/>
                </a:solidFill>
              </a:rPr>
              <a:t>2. Выставка картинок из серии «Кухонная мебель» (для самостоятельного рассматривания). </a:t>
            </a:r>
          </a:p>
          <a:p>
            <a:pPr lvl="0" indent="90488" eaLnBrk="0" hangingPunct="0"/>
            <a:r>
              <a:rPr lang="ru-RU" sz="3200" dirty="0" smtClean="0">
                <a:solidFill>
                  <a:srgbClr val="020306"/>
                </a:solidFill>
              </a:rPr>
              <a:t>3. Составление рассказа «Мебель» по мнемосхеме</a:t>
            </a:r>
            <a:endParaRPr lang="ru-RU" sz="3200" dirty="0" smtClean="0">
              <a:solidFill>
                <a:srgbClr val="020306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player.myshared.ru/940723/data/images/img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88" y="3000375"/>
            <a:ext cx="9525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4" descr="http://create.chitai-gorod.ru/upload/iblock/b9f/b9ff8688dff1068427d4436a5fe1930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50" y="1357313"/>
            <a:ext cx="989013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6" descr="http://antropovskayask.ucoz.ru/novosi5/80482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88" y="4857750"/>
            <a:ext cx="928687" cy="137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8" name="Прямоугольник 7"/>
          <p:cNvSpPr>
            <a:spLocks noChangeArrowheads="1"/>
          </p:cNvSpPr>
          <p:nvPr/>
        </p:nvSpPr>
        <p:spPr bwMode="auto">
          <a:xfrm>
            <a:off x="2000250" y="5000625"/>
            <a:ext cx="2643188" cy="1200150"/>
          </a:xfrm>
          <a:prstGeom prst="rect">
            <a:avLst/>
          </a:prstGeom>
          <a:noFill/>
          <a:ln w="9525">
            <a:solidFill>
              <a:schemeClr val="tx1">
                <a:lumMod val="40000"/>
                <a:lumOff val="60000"/>
              </a:schemeClr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Требования к современному педагогу дошкольного образования</a:t>
            </a:r>
          </a:p>
        </p:txBody>
      </p:sp>
      <p:sp>
        <p:nvSpPr>
          <p:cNvPr id="13319" name="Прямоугольник 8"/>
          <p:cNvSpPr>
            <a:spLocks noChangeArrowheads="1"/>
          </p:cNvSpPr>
          <p:nvPr/>
        </p:nvSpPr>
        <p:spPr bwMode="auto">
          <a:xfrm>
            <a:off x="1928813" y="3103563"/>
            <a:ext cx="2928937" cy="1754187"/>
          </a:xfrm>
          <a:prstGeom prst="rect">
            <a:avLst/>
          </a:prstGeom>
          <a:noFill/>
          <a:ln w="9525">
            <a:solidFill>
              <a:schemeClr val="tx1">
                <a:lumMod val="40000"/>
                <a:lumOff val="60000"/>
              </a:schemeClr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Требования к структуре образовательной Программы ДОУ, условиям ее реализации и результатам освоения Программы</a:t>
            </a:r>
          </a:p>
        </p:txBody>
      </p:sp>
      <p:sp>
        <p:nvSpPr>
          <p:cNvPr id="11271" name="Прямоугольник 3"/>
          <p:cNvSpPr>
            <a:spLocks noChangeArrowheads="1"/>
          </p:cNvSpPr>
          <p:nvPr/>
        </p:nvSpPr>
        <p:spPr bwMode="auto">
          <a:xfrm>
            <a:off x="5000625" y="642938"/>
            <a:ext cx="3786188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ФГОС ДО: </a:t>
            </a:r>
          </a:p>
          <a:p>
            <a:pPr algn="ctr"/>
            <a:r>
              <a:rPr lang="ru-RU" b="1" u="sng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Задача:</a:t>
            </a:r>
            <a:r>
              <a:rPr lang="ru-RU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формирование познавательных интересов и познавательных действий ребенка в различных видах деятельности</a:t>
            </a:r>
          </a:p>
        </p:txBody>
      </p:sp>
      <p:sp>
        <p:nvSpPr>
          <p:cNvPr id="11272" name="Прямоугольник 11"/>
          <p:cNvSpPr>
            <a:spLocks noChangeArrowheads="1"/>
          </p:cNvSpPr>
          <p:nvPr/>
        </p:nvSpPr>
        <p:spPr bwMode="auto">
          <a:xfrm>
            <a:off x="5143500" y="5670550"/>
            <a:ext cx="371475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u="sng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Решение:</a:t>
            </a:r>
          </a:p>
          <a:p>
            <a:pPr algn="ctr"/>
            <a:r>
              <a:rPr lang="ru-RU" sz="2400" b="1" u="sng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Проектная деятельность</a:t>
            </a:r>
          </a:p>
        </p:txBody>
      </p:sp>
      <p:sp>
        <p:nvSpPr>
          <p:cNvPr id="13" name="Правая фигурная скобка 12"/>
          <p:cNvSpPr/>
          <p:nvPr/>
        </p:nvSpPr>
        <p:spPr>
          <a:xfrm>
            <a:off x="1285875" y="1285875"/>
            <a:ext cx="571500" cy="5000625"/>
          </a:xfrm>
          <a:prstGeom prst="rightBrac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000066"/>
              </a:solidFill>
            </a:endParaRPr>
          </a:p>
        </p:txBody>
      </p:sp>
      <p:sp>
        <p:nvSpPr>
          <p:cNvPr id="13323" name="Прямоугольник 13"/>
          <p:cNvSpPr>
            <a:spLocks noChangeArrowheads="1"/>
          </p:cNvSpPr>
          <p:nvPr/>
        </p:nvSpPr>
        <p:spPr bwMode="auto">
          <a:xfrm>
            <a:off x="1785938" y="1246188"/>
            <a:ext cx="2857500" cy="1754187"/>
          </a:xfrm>
          <a:prstGeom prst="rect">
            <a:avLst/>
          </a:prstGeom>
          <a:noFill/>
          <a:ln w="9525">
            <a:solidFill>
              <a:schemeClr val="tx1">
                <a:lumMod val="40000"/>
                <a:lumOff val="60000"/>
              </a:schemeClr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Повышение статуса дошкольного образования в системе образования в целом</a:t>
            </a:r>
          </a:p>
          <a:p>
            <a:pPr algn="ctr">
              <a:defRPr/>
            </a:pPr>
            <a:endParaRPr lang="ru-RU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повышение требований:</a:t>
            </a:r>
          </a:p>
        </p:txBody>
      </p:sp>
      <p:sp>
        <p:nvSpPr>
          <p:cNvPr id="15" name="Правая фигурная скобка 14"/>
          <p:cNvSpPr/>
          <p:nvPr/>
        </p:nvSpPr>
        <p:spPr>
          <a:xfrm>
            <a:off x="4714875" y="1357313"/>
            <a:ext cx="500063" cy="5000625"/>
          </a:xfrm>
          <a:prstGeom prst="rightBrac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000066"/>
              </a:solidFill>
            </a:endParaRPr>
          </a:p>
        </p:txBody>
      </p:sp>
      <p:sp>
        <p:nvSpPr>
          <p:cNvPr id="11276" name="Прямоугольник 3"/>
          <p:cNvSpPr>
            <a:spLocks noChangeArrowheads="1"/>
          </p:cNvSpPr>
          <p:nvPr/>
        </p:nvSpPr>
        <p:spPr bwMode="auto">
          <a:xfrm>
            <a:off x="5072063" y="2763838"/>
            <a:ext cx="371475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u="sng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Противоречие: </a:t>
            </a:r>
          </a:p>
          <a:p>
            <a:pPr algn="ctr"/>
            <a:r>
              <a:rPr lang="ru-RU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Снижение уровня познавательной активности детей дошкольного возраста/</a:t>
            </a:r>
          </a:p>
          <a:p>
            <a:pPr algn="ctr"/>
            <a:r>
              <a:rPr lang="ru-RU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смещение акцентов в образовании от «знаниевой» системы к личностному развитию</a:t>
            </a:r>
          </a:p>
        </p:txBody>
      </p:sp>
      <p:sp>
        <p:nvSpPr>
          <p:cNvPr id="20" name="Стрелка вправо 19"/>
          <p:cNvSpPr/>
          <p:nvPr/>
        </p:nvSpPr>
        <p:spPr>
          <a:xfrm rot="5400000">
            <a:off x="6643688" y="2500313"/>
            <a:ext cx="500062" cy="2143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000066"/>
              </a:solidFill>
            </a:endParaRPr>
          </a:p>
        </p:txBody>
      </p:sp>
      <p:sp>
        <p:nvSpPr>
          <p:cNvPr id="21" name="Стрелка вправо 20"/>
          <p:cNvSpPr/>
          <p:nvPr/>
        </p:nvSpPr>
        <p:spPr>
          <a:xfrm rot="5400000">
            <a:off x="6715126" y="5214937"/>
            <a:ext cx="500062" cy="2143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000066"/>
              </a:solidFill>
            </a:endParaRPr>
          </a:p>
        </p:txBody>
      </p:sp>
      <p:sp>
        <p:nvSpPr>
          <p:cNvPr id="16" name="Стрелка вниз 15"/>
          <p:cNvSpPr/>
          <p:nvPr/>
        </p:nvSpPr>
        <p:spPr>
          <a:xfrm>
            <a:off x="3071813" y="2428875"/>
            <a:ext cx="214312" cy="2857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000066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150878" y="285728"/>
            <a:ext cx="3945054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Актуальность 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опыта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5" descr="C:\Users\acer\Desktop\ПРоектирование\20180323_183355.jpg"/>
          <p:cNvPicPr>
            <a:picLocks noChangeAspect="1" noChangeArrowheads="1"/>
          </p:cNvPicPr>
          <p:nvPr/>
        </p:nvPicPr>
        <p:blipFill>
          <a:blip r:embed="rId2" cstate="email">
            <a:lum contrast="20000"/>
          </a:blip>
          <a:srcRect/>
          <a:stretch>
            <a:fillRect/>
          </a:stretch>
        </p:blipFill>
        <p:spPr bwMode="auto">
          <a:xfrm>
            <a:off x="267374" y="260648"/>
            <a:ext cx="4504892" cy="6597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16" descr="C:\Users\acer\Desktop\ПРоектирование\20180323_183404.jpg"/>
          <p:cNvPicPr>
            <a:picLocks noChangeAspect="1" noChangeArrowheads="1"/>
          </p:cNvPicPr>
          <p:nvPr/>
        </p:nvPicPr>
        <p:blipFill>
          <a:blip r:embed="rId3" cstate="email">
            <a:lum bright="-10000" contrast="20000"/>
          </a:blip>
          <a:srcRect/>
          <a:stretch>
            <a:fillRect/>
          </a:stretch>
        </p:blipFill>
        <p:spPr bwMode="auto">
          <a:xfrm>
            <a:off x="4499992" y="769170"/>
            <a:ext cx="4392488" cy="60888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20306"/>
                </a:solidFill>
              </a:rPr>
              <a:t>Составление рассказа «Мебель» по мнемосхеме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33137"/>
            <a:ext cx="914400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90488" eaLnBrk="0" hangingPunct="0"/>
            <a:r>
              <a:rPr lang="ru-RU" sz="2800" b="1" i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rgbClr val="020306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«Социально-коммуникативное развитие»</a:t>
            </a:r>
          </a:p>
          <a:p>
            <a:pPr lvl="0" indent="90488" eaLnBrk="0" hangingPunct="0"/>
            <a:endParaRPr lang="ru-RU" sz="2800" dirty="0" smtClean="0">
              <a:solidFill>
                <a:srgbClr val="020306"/>
              </a:solidFill>
              <a:latin typeface="Arial" pitchFamily="34" charset="0"/>
              <a:cs typeface="Arial" pitchFamily="34" charset="0"/>
            </a:endParaRPr>
          </a:p>
          <a:p>
            <a:pPr lvl="0" indent="90488" eaLnBrk="0" hangingPunct="0"/>
            <a:r>
              <a:rPr lang="ru-RU" sz="2800" dirty="0" smtClean="0">
                <a:solidFill>
                  <a:srgbClr val="020306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1. Беседа </a:t>
            </a:r>
            <a:r>
              <a:rPr lang="ru-RU" sz="2800" i="1" dirty="0" smtClean="0">
                <a:solidFill>
                  <a:srgbClr val="020306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«Безопасное поведение в группе»</a:t>
            </a:r>
            <a:r>
              <a:rPr lang="ru-RU" sz="2800" dirty="0" smtClean="0">
                <a:solidFill>
                  <a:srgbClr val="020306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lvl="0" indent="90488" eaLnBrk="0" hangingPunct="0"/>
            <a:r>
              <a:rPr lang="ru-RU" sz="2800" dirty="0" smtClean="0">
                <a:solidFill>
                  <a:srgbClr val="020306"/>
                </a:solidFill>
              </a:rPr>
              <a:t>2.  Беседа  о бережном отношении к мебели и о значении мебели для человека (это удобство и функциональность и т.д.). ситуативный разговор о профессии плотник (столяр)</a:t>
            </a:r>
            <a:endParaRPr lang="ru-RU" sz="2800" dirty="0" smtClean="0">
              <a:solidFill>
                <a:srgbClr val="020306"/>
              </a:solidFill>
              <a:latin typeface="Arial" pitchFamily="34" charset="0"/>
              <a:cs typeface="Arial" pitchFamily="34" charset="0"/>
            </a:endParaRPr>
          </a:p>
          <a:p>
            <a:pPr lvl="0" indent="90488" eaLnBrk="0" hangingPunct="0"/>
            <a:r>
              <a:rPr lang="ru-RU" sz="2800" dirty="0" smtClean="0">
                <a:solidFill>
                  <a:srgbClr val="020306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3. </a:t>
            </a:r>
            <a:r>
              <a:rPr lang="ru-RU" sz="2800" dirty="0" err="1" smtClean="0">
                <a:solidFill>
                  <a:srgbClr val="020306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Дид</a:t>
            </a:r>
            <a:r>
              <a:rPr lang="ru-RU" sz="2800" dirty="0" smtClean="0">
                <a:solidFill>
                  <a:srgbClr val="020306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/игры:  </a:t>
            </a:r>
            <a:r>
              <a:rPr lang="ru-RU" sz="2800" i="1" dirty="0" smtClean="0">
                <a:solidFill>
                  <a:srgbClr val="020306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«Профессии»</a:t>
            </a:r>
            <a:r>
              <a:rPr lang="ru-RU" sz="2800" dirty="0" smtClean="0">
                <a:solidFill>
                  <a:srgbClr val="020306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, </a:t>
            </a:r>
            <a:r>
              <a:rPr lang="ru-RU" sz="2800" i="1" dirty="0" smtClean="0">
                <a:solidFill>
                  <a:srgbClr val="020306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«Кукольный домик»</a:t>
            </a:r>
            <a:r>
              <a:rPr lang="ru-RU" sz="2800" dirty="0" smtClean="0">
                <a:solidFill>
                  <a:srgbClr val="020306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, </a:t>
            </a:r>
            <a:r>
              <a:rPr lang="ru-RU" sz="2800" i="1" dirty="0" smtClean="0">
                <a:solidFill>
                  <a:srgbClr val="020306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«Обставим квартиру»</a:t>
            </a:r>
            <a:r>
              <a:rPr lang="ru-RU" sz="2800" dirty="0" smtClean="0">
                <a:solidFill>
                  <a:srgbClr val="020306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, </a:t>
            </a:r>
            <a:r>
              <a:rPr lang="ru-RU" sz="2800" i="1" dirty="0" smtClean="0">
                <a:solidFill>
                  <a:srgbClr val="020306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«Большой - маленький»</a:t>
            </a:r>
            <a:r>
              <a:rPr lang="ru-RU" sz="2800" dirty="0" smtClean="0">
                <a:solidFill>
                  <a:srgbClr val="020306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, </a:t>
            </a:r>
            <a:r>
              <a:rPr lang="ru-RU" sz="2800" i="1" dirty="0" smtClean="0">
                <a:solidFill>
                  <a:srgbClr val="020306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«Один-много»</a:t>
            </a:r>
            <a:r>
              <a:rPr lang="ru-RU" sz="2800" dirty="0" smtClean="0">
                <a:solidFill>
                  <a:srgbClr val="020306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, </a:t>
            </a:r>
            <a:r>
              <a:rPr lang="ru-RU" sz="2800" i="1" dirty="0" smtClean="0">
                <a:solidFill>
                  <a:srgbClr val="020306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«Из чего сделано?»</a:t>
            </a:r>
            <a:r>
              <a:rPr lang="ru-RU" sz="2800" dirty="0" smtClean="0">
                <a:solidFill>
                  <a:srgbClr val="020306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, </a:t>
            </a:r>
            <a:r>
              <a:rPr lang="ru-RU" sz="2800" i="1" dirty="0" smtClean="0">
                <a:solidFill>
                  <a:srgbClr val="020306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«Что лишнее»</a:t>
            </a:r>
            <a:r>
              <a:rPr lang="ru-RU" sz="2800" dirty="0" smtClean="0">
                <a:solidFill>
                  <a:srgbClr val="020306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, </a:t>
            </a:r>
            <a:r>
              <a:rPr lang="ru-RU" sz="2800" i="1" dirty="0" smtClean="0">
                <a:solidFill>
                  <a:srgbClr val="020306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«Сосчитай»</a:t>
            </a:r>
            <a:r>
              <a:rPr lang="ru-RU" sz="2800" dirty="0" smtClean="0">
                <a:solidFill>
                  <a:srgbClr val="020306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, </a:t>
            </a:r>
            <a:r>
              <a:rPr lang="ru-RU" sz="2800" i="1" dirty="0" smtClean="0">
                <a:solidFill>
                  <a:srgbClr val="020306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«Подскажи словечко»</a:t>
            </a:r>
            <a:r>
              <a:rPr lang="ru-RU" sz="2800" dirty="0" smtClean="0">
                <a:solidFill>
                  <a:srgbClr val="020306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2800" dirty="0" smtClean="0">
              <a:solidFill>
                <a:srgbClr val="020306"/>
              </a:solidFill>
              <a:latin typeface="Arial" pitchFamily="34" charset="0"/>
              <a:cs typeface="Arial" pitchFamily="34" charset="0"/>
            </a:endParaRPr>
          </a:p>
          <a:p>
            <a:pPr lvl="0" indent="90488" eaLnBrk="0" hangingPunct="0"/>
            <a:r>
              <a:rPr lang="ru-RU" sz="2800" dirty="0" smtClean="0">
                <a:solidFill>
                  <a:srgbClr val="020306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4. Сюжетно-ролевые игры:  </a:t>
            </a:r>
            <a:r>
              <a:rPr lang="ru-RU" sz="2800" i="1" dirty="0" smtClean="0">
                <a:solidFill>
                  <a:srgbClr val="020306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«Салон мебели»</a:t>
            </a:r>
            <a:r>
              <a:rPr lang="ru-RU" sz="2800" dirty="0" smtClean="0">
                <a:solidFill>
                  <a:srgbClr val="020306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, </a:t>
            </a:r>
          </a:p>
          <a:p>
            <a:pPr lvl="0" indent="90488" eaLnBrk="0" hangingPunct="0"/>
            <a:r>
              <a:rPr lang="ru-RU" sz="2800" i="1" dirty="0" smtClean="0">
                <a:solidFill>
                  <a:srgbClr val="020306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«Семья»</a:t>
            </a:r>
            <a:r>
              <a:rPr lang="ru-RU" sz="2800" dirty="0" smtClean="0">
                <a:solidFill>
                  <a:srgbClr val="020306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, «Кукольный домик», «Обставим квартиру»</a:t>
            </a:r>
          </a:p>
          <a:p>
            <a:pPr lvl="0" indent="90488" eaLnBrk="0" hangingPunct="0"/>
            <a:endParaRPr lang="ru-RU" sz="1600" dirty="0" smtClean="0">
              <a:solidFill>
                <a:srgbClr val="020306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cer\Desktop\ПРоектирование\20170417_15442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32656"/>
            <a:ext cx="5700125" cy="42750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6322" name="Picture 2" descr="C:\Users\acer\Desktop\ПРоектирование\20171228_16091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65669" y="2636912"/>
            <a:ext cx="4178331" cy="42210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0" y="4653136"/>
            <a:ext cx="496753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20306"/>
                </a:solidFill>
              </a:rPr>
              <a:t>Сюжетно-ролевые игры:</a:t>
            </a:r>
          </a:p>
          <a:p>
            <a:endParaRPr lang="ru-RU" sz="2800" b="1" dirty="0" smtClean="0">
              <a:solidFill>
                <a:srgbClr val="020306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020306"/>
                </a:solidFill>
              </a:rPr>
              <a:t> «Кукольный домик», 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020306"/>
                </a:solidFill>
              </a:rPr>
              <a:t>«Обставим квартиру» </a:t>
            </a:r>
            <a:endParaRPr lang="ru-RU" sz="2800" dirty="0">
              <a:solidFill>
                <a:srgbClr val="020306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>
            <a:spLocks noChangeArrowheads="1"/>
          </p:cNvSpPr>
          <p:nvPr/>
        </p:nvSpPr>
        <p:spPr bwMode="auto">
          <a:xfrm>
            <a:off x="0" y="-313194"/>
            <a:ext cx="9144000" cy="7171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904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904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Художественно-эстетическое развитие»</a:t>
            </a:r>
          </a:p>
          <a:p>
            <a:pPr marL="0" marR="0" lvl="0" indent="904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Рисование</a:t>
            </a: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20306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sng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Тема: 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«Скатерть –самобранка на столе»</a:t>
            </a:r>
            <a:r>
              <a:rPr kumimoji="0" lang="ru-RU" sz="2400" b="0" i="0" u="sng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20306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sng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Цель: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формировать умение детей рисовать  акварелью, делать набросок простым карандашом, располагать рисунок по всему листу.</a:t>
            </a:r>
            <a:r>
              <a:rPr kumimoji="0" lang="ru-RU" sz="2400" b="0" i="0" u="sng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20306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2. Рисование по замыслу.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20306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sng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Цель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: развивать умение детей задумывать содержание своего рисунка и доводить замысел до конца. Развивать творчество, образные представления.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20306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Работа с раскрасками (раскрашивание предметов мебели)</a:t>
            </a: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Лепка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20306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sng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Тема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: 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«Мебель для кукольного домика»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20306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sng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Цель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: формировать умения лепить кукольную мебель из пластилина.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20306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020306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3" descr="C:\Users\acer\Desktop\ПРоектирование\IMG-dac52f9cdbe8b37e729e0611e75b0630-V.jpg"/>
          <p:cNvPicPr>
            <a:picLocks noChangeAspect="1" noChangeArrowheads="1"/>
          </p:cNvPicPr>
          <p:nvPr/>
        </p:nvPicPr>
        <p:blipFill>
          <a:blip r:embed="rId2" cstate="email">
            <a:lum bright="20000" contrast="10000"/>
          </a:blip>
          <a:srcRect/>
          <a:stretch>
            <a:fillRect/>
          </a:stretch>
        </p:blipFill>
        <p:spPr bwMode="auto">
          <a:xfrm>
            <a:off x="251520" y="548680"/>
            <a:ext cx="6012160" cy="33212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14" descr="C:\Users\acer\Desktop\ПРоектирование\20180323_182202.jpg"/>
          <p:cNvPicPr>
            <a:picLocks noChangeAspect="1" noChangeArrowheads="1"/>
          </p:cNvPicPr>
          <p:nvPr/>
        </p:nvPicPr>
        <p:blipFill>
          <a:blip r:embed="rId3" cstate="email">
            <a:lum bright="-10000" contrast="20000"/>
          </a:blip>
          <a:srcRect/>
          <a:stretch>
            <a:fillRect/>
          </a:stretch>
        </p:blipFill>
        <p:spPr bwMode="auto">
          <a:xfrm>
            <a:off x="4416710" y="3789040"/>
            <a:ext cx="4727290" cy="30689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3251" name="Rectangle 3"/>
          <p:cNvSpPr>
            <a:spLocks noChangeArrowheads="1"/>
          </p:cNvSpPr>
          <p:nvPr/>
        </p:nvSpPr>
        <p:spPr bwMode="auto">
          <a:xfrm>
            <a:off x="6228184" y="836712"/>
            <a:ext cx="2664296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904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Лепка</a:t>
            </a: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904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Тема:</a:t>
            </a:r>
          </a:p>
          <a:p>
            <a:pPr marL="0" marR="0" lvl="0" indent="904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«Мебель </a:t>
            </a:r>
          </a:p>
          <a:p>
            <a:pPr marL="0" marR="0" lvl="0" indent="904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для кукольного</a:t>
            </a:r>
          </a:p>
          <a:p>
            <a:pPr marL="0" marR="0" lvl="0" indent="904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домика»</a:t>
            </a:r>
            <a:endParaRPr kumimoji="0" lang="ru-RU" sz="2400" b="1" u="none" strike="noStrike" cap="none" normalizeH="0" baseline="0" dirty="0" smtClean="0">
              <a:ln>
                <a:noFill/>
              </a:ln>
              <a:solidFill>
                <a:srgbClr val="02030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4581128"/>
            <a:ext cx="3825599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20306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sz="2400" b="1" i="1" dirty="0" smtClean="0">
                <a:solidFill>
                  <a:srgbClr val="020306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Рисовани</a:t>
            </a:r>
            <a:r>
              <a:rPr lang="ru-RU" sz="2400" b="1" dirty="0" smtClean="0">
                <a:solidFill>
                  <a:srgbClr val="020306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е </a:t>
            </a:r>
          </a:p>
          <a:p>
            <a:r>
              <a:rPr lang="ru-RU" sz="2400" b="1" dirty="0" smtClean="0">
                <a:solidFill>
                  <a:srgbClr val="020306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Тема: </a:t>
            </a:r>
          </a:p>
          <a:p>
            <a:r>
              <a:rPr lang="ru-RU" sz="2400" b="1" dirty="0" smtClean="0">
                <a:solidFill>
                  <a:srgbClr val="020306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«Скатерть –самобранка</a:t>
            </a:r>
          </a:p>
          <a:p>
            <a:r>
              <a:rPr lang="ru-RU" sz="2400" b="1" dirty="0" smtClean="0">
                <a:solidFill>
                  <a:srgbClr val="020306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 на столе»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>
            <a:spLocks noChangeArrowheads="1"/>
          </p:cNvSpPr>
          <p:nvPr/>
        </p:nvSpPr>
        <p:spPr bwMode="auto">
          <a:xfrm>
            <a:off x="0" y="582068"/>
            <a:ext cx="9144000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020306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«Чтение художественной литературы»</a:t>
            </a: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20306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sng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Рассказы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: </a:t>
            </a: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Житков Б. С. 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«Как я ловил человечков»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, </a:t>
            </a: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Нищева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Н. 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«Мебель бывает разная»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,</a:t>
            </a: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О. В.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Дыбина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«Что было до.»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20306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sng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Сказки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:</a:t>
            </a: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Оле-Лукойе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 (Перевод с датского А.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Ганзен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, русская народная сказка 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«Три медведя»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,</a:t>
            </a: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«Маша и мышка»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 и др.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20306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20306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Загадки и стихи о мебели.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2030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 descr="C:\Users\acer\Desktop\ПРоектирование\20180323_160713.jpg"/>
          <p:cNvPicPr>
            <a:picLocks noChangeAspect="1" noChangeArrowheads="1"/>
          </p:cNvPicPr>
          <p:nvPr/>
        </p:nvPicPr>
        <p:blipFill>
          <a:blip r:embed="rId2" cstate="email">
            <a:lum contrast="30000"/>
          </a:blip>
          <a:srcRect/>
          <a:stretch>
            <a:fillRect/>
          </a:stretch>
        </p:blipFill>
        <p:spPr bwMode="auto">
          <a:xfrm>
            <a:off x="539552" y="548680"/>
            <a:ext cx="8064896" cy="60486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20306"/>
                </a:solidFill>
              </a:rPr>
              <a:t>Драматизация русской народной сказки </a:t>
            </a:r>
            <a:r>
              <a:rPr lang="ru-RU" sz="2400" b="1" i="1" dirty="0" smtClean="0">
                <a:solidFill>
                  <a:srgbClr val="020306"/>
                </a:solidFill>
              </a:rPr>
              <a:t>«Три медведя»</a:t>
            </a:r>
            <a:r>
              <a:rPr lang="ru-RU" sz="2400" b="1" dirty="0" smtClean="0">
                <a:solidFill>
                  <a:srgbClr val="020306"/>
                </a:solidFill>
              </a:rPr>
              <a:t> </a:t>
            </a:r>
            <a:endParaRPr lang="ru-RU" sz="2400" b="1" dirty="0">
              <a:solidFill>
                <a:srgbClr val="020306"/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412776"/>
            <a:ext cx="784887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90488" eaLnBrk="0" hangingPunct="0"/>
            <a:r>
              <a:rPr lang="ru-RU" sz="4000" b="1" i="1" dirty="0" smtClean="0">
                <a:solidFill>
                  <a:srgbClr val="020306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Конструирование</a:t>
            </a:r>
          </a:p>
          <a:p>
            <a:pPr lvl="0" indent="90488" eaLnBrk="0" hangingPunct="0"/>
            <a:endParaRPr lang="ru-RU" sz="4000" i="1" dirty="0" smtClean="0">
              <a:solidFill>
                <a:srgbClr val="020306"/>
              </a:solidFill>
              <a:latin typeface="Arial" pitchFamily="34" charset="0"/>
              <a:cs typeface="Arial" pitchFamily="34" charset="0"/>
            </a:endParaRPr>
          </a:p>
          <a:p>
            <a:pPr lvl="0" indent="90488" eaLnBrk="0" hangingPunct="0"/>
            <a:r>
              <a:rPr lang="ru-RU" sz="4000" dirty="0" smtClean="0">
                <a:solidFill>
                  <a:srgbClr val="020306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Постройка мебели из конструктора, мягких модулей,  кубиков, геометрических фигур, палочек.</a:t>
            </a:r>
            <a:endParaRPr lang="ru-RU" sz="4000" dirty="0" smtClean="0">
              <a:solidFill>
                <a:srgbClr val="020306"/>
              </a:solidFill>
              <a:latin typeface="Arial" pitchFamily="34" charset="0"/>
              <a:cs typeface="Arial" pitchFamily="34" charset="0"/>
            </a:endParaRPr>
          </a:p>
          <a:p>
            <a:pPr lvl="0" indent="90488" eaLnBrk="0" hangingPunct="0"/>
            <a:endParaRPr lang="ru-RU" sz="3200" b="1" i="1" dirty="0" smtClean="0">
              <a:solidFill>
                <a:srgbClr val="020306"/>
              </a:solidFill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lvl="0" indent="90488" eaLnBrk="0" hangingPunct="0"/>
            <a:endParaRPr lang="ru-RU" dirty="0" smtClean="0">
              <a:solidFill>
                <a:srgbClr val="020306"/>
              </a:solidFill>
              <a:latin typeface="Arial" pitchFamily="34" charset="0"/>
              <a:cs typeface="Times New Roman" pitchFamily="18" charset="0"/>
            </a:endParaRPr>
          </a:p>
          <a:p>
            <a:pPr lvl="0" indent="90488" eaLnBrk="0" hangingPunct="0"/>
            <a:endParaRPr lang="ru-RU" dirty="0" smtClean="0">
              <a:solidFill>
                <a:srgbClr val="020306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C:\Users\acer\Desktop\ПРоектирование\20180323_15495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104964"/>
            <a:ext cx="5004048" cy="37530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8" descr="C:\Users\acer\Desktop\ПРоектирование\20180323_15541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476672"/>
            <a:ext cx="4298644" cy="32239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9" descr="C:\Users\acer\Desktop\ПРоектирование\20180323_15564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5536" y="332656"/>
            <a:ext cx="3995936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10" descr="C:\Users\acer\Desktop\ПРоектирование\20180323_15565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52053" y="3789040"/>
            <a:ext cx="3821382" cy="30689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323528" y="0"/>
            <a:ext cx="85689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Построение мебели из конструктора, мягких модулей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oShape 4"/>
          <p:cNvSpPr>
            <a:spLocks noChangeArrowheads="1"/>
          </p:cNvSpPr>
          <p:nvPr/>
        </p:nvSpPr>
        <p:spPr bwMode="auto">
          <a:xfrm>
            <a:off x="1475656" y="0"/>
            <a:ext cx="6552728" cy="404664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6200000" scaled="1"/>
            <a:tileRect/>
          </a:gradFill>
          <a:ln w="12700">
            <a:solidFill>
              <a:srgbClr val="FFFF00"/>
            </a:solidFill>
            <a:round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1000"/>
              </a:spcAft>
              <a:defRPr/>
            </a:pPr>
            <a:r>
              <a:rPr lang="ru-RU" b="1" dirty="0">
                <a:solidFill>
                  <a:srgbClr val="002060"/>
                </a:solidFill>
                <a:latin typeface="+mj-lt"/>
              </a:rPr>
              <a:t>Социальное партнерство с семьями </a:t>
            </a:r>
            <a:r>
              <a:rPr lang="ru-RU" b="1" dirty="0" smtClean="0">
                <a:solidFill>
                  <a:srgbClr val="002060"/>
                </a:solidFill>
                <a:latin typeface="+mj-lt"/>
              </a:rPr>
              <a:t>воспитанников</a:t>
            </a:r>
            <a:endParaRPr lang="ru-RU" sz="2400" dirty="0">
              <a:latin typeface="+mj-lt"/>
            </a:endParaRPr>
          </a:p>
        </p:txBody>
      </p:sp>
      <p:pic>
        <p:nvPicPr>
          <p:cNvPr id="38923" name="Picture 11" descr="C:\Users\acer\Desktop\ПРоектирование\20170519_17422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9507" y="764704"/>
            <a:ext cx="4532623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2" descr="C:\Users\acer\Desktop\ПРоектирование\IMG_20161027_18470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4048" y="650111"/>
            <a:ext cx="3888432" cy="33588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8" descr="C:\Users\acer\Desktop\Дети\20171116_180842.jpg"/>
          <p:cNvPicPr>
            <a:picLocks noChangeAspect="1" noChangeArrowheads="1"/>
          </p:cNvPicPr>
          <p:nvPr/>
        </p:nvPicPr>
        <p:blipFill>
          <a:blip r:embed="rId4" cstate="email">
            <a:lum bright="20000" contrast="30000"/>
          </a:blip>
          <a:srcRect/>
          <a:stretch>
            <a:fillRect/>
          </a:stretch>
        </p:blipFill>
        <p:spPr bwMode="auto">
          <a:xfrm>
            <a:off x="683568" y="3976401"/>
            <a:ext cx="7560840" cy="26548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692696"/>
            <a:ext cx="8820472" cy="550920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§"/>
              <a:defRPr/>
            </a:pPr>
            <a:r>
              <a:rPr lang="ru-RU" sz="2200" b="1" dirty="0">
                <a:ln w="1905"/>
                <a:solidFill>
                  <a:srgbClr val="02030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Изучить и проанализировать источники, подобрать методические материалы к планированию и организации проектной деятельности в работе по познавательному развитию детей старшего дошкольного возраста; исследовать начальный </a:t>
            </a:r>
            <a:r>
              <a:rPr lang="ru-RU" sz="2200" b="1" dirty="0" smtClean="0">
                <a:ln w="1905"/>
                <a:solidFill>
                  <a:srgbClr val="02030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уровень </a:t>
            </a:r>
            <a:r>
              <a:rPr lang="ru-RU" sz="2200" b="1" dirty="0">
                <a:ln w="1905"/>
                <a:solidFill>
                  <a:srgbClr val="02030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развития у детей познавательной активности</a:t>
            </a:r>
            <a:r>
              <a:rPr lang="ru-RU" sz="2200" b="1" dirty="0" smtClean="0">
                <a:ln w="1905"/>
                <a:solidFill>
                  <a:srgbClr val="02030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285750" indent="-285750">
              <a:buFont typeface="Wingdings" pitchFamily="2" charset="2"/>
              <a:buChar char="§"/>
              <a:defRPr/>
            </a:pPr>
            <a:endParaRPr lang="ru-RU" sz="2200" b="1" dirty="0">
              <a:ln w="1905"/>
              <a:solidFill>
                <a:srgbClr val="020306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§"/>
              <a:defRPr/>
            </a:pPr>
            <a:r>
              <a:rPr lang="ru-RU" sz="2200" b="1" dirty="0">
                <a:ln w="1905"/>
                <a:solidFill>
                  <a:srgbClr val="02030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Реализовать перспективно-тематическое планирование использования проектной деятельности в работе с детьми старшего дошкольного возраста в рамках освоения образовательной программы по направлению </a:t>
            </a:r>
            <a:r>
              <a:rPr lang="ru-RU" sz="2200" b="1" dirty="0" smtClean="0">
                <a:ln w="1905"/>
                <a:solidFill>
                  <a:srgbClr val="02030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«Познавательное развитие»</a:t>
            </a:r>
          </a:p>
          <a:p>
            <a:pPr marL="285750" indent="-285750">
              <a:buFont typeface="Wingdings" pitchFamily="2" charset="2"/>
              <a:buChar char="§"/>
              <a:defRPr/>
            </a:pPr>
            <a:endParaRPr lang="ru-RU" sz="2200" b="1" dirty="0">
              <a:ln w="1905"/>
              <a:solidFill>
                <a:srgbClr val="020306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§"/>
              <a:defRPr/>
            </a:pPr>
            <a:r>
              <a:rPr lang="ru-RU" sz="2200" b="1" dirty="0">
                <a:ln w="1905"/>
                <a:solidFill>
                  <a:srgbClr val="02030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Оценить результативность применения метода проектной деятельности в развитии познавательной активности     дошкольников и успешности освоения </a:t>
            </a:r>
            <a:r>
              <a:rPr lang="ru-RU" sz="2200" b="1" dirty="0" smtClean="0">
                <a:ln w="1905"/>
                <a:solidFill>
                  <a:srgbClr val="02030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образовательной </a:t>
            </a:r>
            <a:r>
              <a:rPr lang="ru-RU" sz="2200" b="1" dirty="0">
                <a:ln w="1905"/>
                <a:solidFill>
                  <a:srgbClr val="02030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программы в направлении </a:t>
            </a:r>
            <a:r>
              <a:rPr lang="ru-RU" sz="2200" b="1" dirty="0" smtClean="0">
                <a:ln w="1905"/>
                <a:solidFill>
                  <a:srgbClr val="02030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«Познавательное развитие».</a:t>
            </a:r>
            <a:endParaRPr lang="ru-RU" sz="2200" b="1" dirty="0">
              <a:ln w="1905"/>
              <a:solidFill>
                <a:srgbClr val="020306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491880" y="260648"/>
            <a:ext cx="1570430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Задачи: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8" name="Picture 6" descr="C:\Users\acer\Pictures\2017\IMG_297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87624" y="3789039"/>
            <a:ext cx="6471260" cy="30689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8922" name="Picture 10" descr="C:\Users\acer\Desktop\Дети\IMG-53a36e025e3dfe1ce6b944cc4c183ad5-V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875326"/>
            <a:ext cx="4644008" cy="28417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AutoShape 4"/>
          <p:cNvSpPr>
            <a:spLocks noChangeArrowheads="1"/>
          </p:cNvSpPr>
          <p:nvPr/>
        </p:nvSpPr>
        <p:spPr bwMode="auto">
          <a:xfrm>
            <a:off x="1475656" y="0"/>
            <a:ext cx="6552728" cy="404664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6200000" scaled="1"/>
            <a:tileRect/>
          </a:gradFill>
          <a:ln w="12700">
            <a:solidFill>
              <a:srgbClr val="FFFF00"/>
            </a:solidFill>
            <a:round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1000"/>
              </a:spcAft>
              <a:defRPr/>
            </a:pPr>
            <a:r>
              <a:rPr lang="ru-RU" b="1" dirty="0">
                <a:solidFill>
                  <a:srgbClr val="002060"/>
                </a:solidFill>
                <a:latin typeface="+mj-lt"/>
              </a:rPr>
              <a:t>Социальное партнерство с семьями </a:t>
            </a:r>
            <a:r>
              <a:rPr lang="ru-RU" b="1" dirty="0" smtClean="0">
                <a:solidFill>
                  <a:srgbClr val="002060"/>
                </a:solidFill>
                <a:latin typeface="+mj-lt"/>
              </a:rPr>
              <a:t>воспитанников</a:t>
            </a:r>
            <a:endParaRPr lang="ru-RU" sz="2400" dirty="0">
              <a:latin typeface="+mj-lt"/>
            </a:endParaRPr>
          </a:p>
        </p:txBody>
      </p:sp>
      <p:pic>
        <p:nvPicPr>
          <p:cNvPr id="38919" name="Picture 7" descr="C:\Users\acer\Pictures\разн\20170519_17410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29210" y="836712"/>
            <a:ext cx="4514791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04664"/>
            <a:ext cx="8892480" cy="64017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u="sng" dirty="0" smtClean="0">
                <a:solidFill>
                  <a:srgbClr val="020306"/>
                </a:solidFill>
              </a:rPr>
              <a:t>Работа с родителями</a:t>
            </a:r>
            <a:r>
              <a:rPr lang="ru-RU" sz="2800" b="1" dirty="0" smtClean="0">
                <a:solidFill>
                  <a:srgbClr val="020306"/>
                </a:solidFill>
              </a:rPr>
              <a:t>:</a:t>
            </a:r>
            <a:endParaRPr lang="ru-RU" sz="2800" dirty="0" smtClean="0">
              <a:solidFill>
                <a:srgbClr val="020306"/>
              </a:solidFill>
            </a:endParaRPr>
          </a:p>
          <a:p>
            <a:r>
              <a:rPr lang="ru-RU" sz="2800" dirty="0" smtClean="0">
                <a:solidFill>
                  <a:srgbClr val="020306"/>
                </a:solidFill>
              </a:rPr>
              <a:t>выполнение домашнего задания «Путешествие по дому» для детей и родителей:  </a:t>
            </a:r>
          </a:p>
          <a:p>
            <a:r>
              <a:rPr lang="ru-RU" sz="2800" dirty="0" smtClean="0">
                <a:solidFill>
                  <a:srgbClr val="020306"/>
                </a:solidFill>
              </a:rPr>
              <a:t>- рассказать детям о домашней мебели, </a:t>
            </a:r>
          </a:p>
          <a:p>
            <a:r>
              <a:rPr lang="ru-RU" sz="2800" dirty="0" smtClean="0">
                <a:solidFill>
                  <a:srgbClr val="020306"/>
                </a:solidFill>
              </a:rPr>
              <a:t>- принести фотографии, </a:t>
            </a:r>
          </a:p>
          <a:p>
            <a:r>
              <a:rPr lang="ru-RU" sz="2800" dirty="0" smtClean="0">
                <a:solidFill>
                  <a:srgbClr val="020306"/>
                </a:solidFill>
              </a:rPr>
              <a:t>- нарисовать свою комнату, </a:t>
            </a:r>
          </a:p>
          <a:p>
            <a:r>
              <a:rPr lang="ru-RU" sz="2800" dirty="0" smtClean="0">
                <a:solidFill>
                  <a:srgbClr val="020306"/>
                </a:solidFill>
              </a:rPr>
              <a:t>- составить рассказ «Мебель в моей комнате».</a:t>
            </a:r>
          </a:p>
          <a:p>
            <a:r>
              <a:rPr lang="ru-RU" sz="2800" dirty="0" smtClean="0">
                <a:solidFill>
                  <a:srgbClr val="020306"/>
                </a:solidFill>
              </a:rPr>
              <a:t>- прочитать детям стихи, загадки, художественную литературу про мебель.</a:t>
            </a:r>
            <a:endParaRPr lang="ru-RU" sz="2800" b="1" dirty="0" smtClean="0">
              <a:solidFill>
                <a:srgbClr val="020306"/>
              </a:solidFill>
            </a:endParaRPr>
          </a:p>
          <a:p>
            <a:endParaRPr lang="ru-RU" sz="2800" b="1" dirty="0" smtClean="0">
              <a:solidFill>
                <a:srgbClr val="020306"/>
              </a:solidFill>
            </a:endParaRPr>
          </a:p>
          <a:p>
            <a:r>
              <a:rPr lang="ru-RU" sz="2800" b="1" dirty="0" smtClean="0">
                <a:solidFill>
                  <a:srgbClr val="020306"/>
                </a:solidFill>
              </a:rPr>
              <a:t>3 этап – Заключительный</a:t>
            </a:r>
            <a:endParaRPr lang="ru-RU" sz="2800" dirty="0" smtClean="0">
              <a:solidFill>
                <a:srgbClr val="020306"/>
              </a:solidFill>
            </a:endParaRPr>
          </a:p>
          <a:p>
            <a:r>
              <a:rPr lang="ru-RU" sz="2800" dirty="0" smtClean="0">
                <a:solidFill>
                  <a:srgbClr val="020306"/>
                </a:solidFill>
              </a:rPr>
              <a:t>Создание книжки-самоделки «Мебель»</a:t>
            </a:r>
          </a:p>
          <a:p>
            <a:r>
              <a:rPr lang="ru-RU" sz="2800" dirty="0" smtClean="0">
                <a:solidFill>
                  <a:srgbClr val="020306"/>
                </a:solidFill>
              </a:rPr>
              <a:t>Выставка детского творчества.</a:t>
            </a:r>
          </a:p>
          <a:p>
            <a:r>
              <a:rPr lang="ru-RU" sz="2800" dirty="0" smtClean="0">
                <a:solidFill>
                  <a:srgbClr val="020306"/>
                </a:solidFill>
              </a:rPr>
              <a:t>Консультация для родителей.</a:t>
            </a:r>
          </a:p>
          <a:p>
            <a:pPr lvl="0" indent="90488" eaLnBrk="0" hangingPunct="0"/>
            <a:endParaRPr lang="ru-RU" dirty="0" smtClean="0">
              <a:solidFill>
                <a:srgbClr val="020306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7" descr="C:\Users\acer\Desktop\ПРоектирование\20180323_182511.jpg"/>
          <p:cNvPicPr>
            <a:picLocks noChangeAspect="1" noChangeArrowheads="1"/>
          </p:cNvPicPr>
          <p:nvPr/>
        </p:nvPicPr>
        <p:blipFill>
          <a:blip r:embed="rId2" cstate="email">
            <a:lum bright="10000" contrast="10000"/>
          </a:blip>
          <a:srcRect/>
          <a:stretch>
            <a:fillRect/>
          </a:stretch>
        </p:blipFill>
        <p:spPr bwMode="auto">
          <a:xfrm>
            <a:off x="251520" y="620688"/>
            <a:ext cx="4773036" cy="59955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8369" name="Rectangle 1"/>
          <p:cNvSpPr>
            <a:spLocks noChangeArrowheads="1"/>
          </p:cNvSpPr>
          <p:nvPr/>
        </p:nvSpPr>
        <p:spPr bwMode="auto">
          <a:xfrm>
            <a:off x="5004048" y="1381417"/>
            <a:ext cx="4139952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90488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Домашнее задание </a:t>
            </a:r>
          </a:p>
          <a:p>
            <a:pPr marL="0" marR="0" lvl="0" indent="90488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для детей </a:t>
            </a:r>
          </a:p>
          <a:p>
            <a:pPr marL="0" marR="0" lvl="0" indent="90488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и родителей </a:t>
            </a:r>
          </a:p>
          <a:p>
            <a:pPr marL="0" marR="0" lvl="0" indent="904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904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«Путешествие по дому»</a:t>
            </a:r>
          </a:p>
          <a:p>
            <a:pPr marL="0" marR="0" lvl="0" indent="904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 - рассказать</a:t>
            </a:r>
            <a:r>
              <a:rPr kumimoji="0" lang="ru-RU" sz="240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детям </a:t>
            </a:r>
          </a:p>
          <a:p>
            <a:pPr marL="0" marR="0" lvl="0" indent="904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о домашней мебели, принести фотографии, нарисовать, составить рассказ «Мебель в моей комнате».</a:t>
            </a:r>
            <a:endParaRPr kumimoji="0" lang="ru-RU" sz="24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8" descr="C:\Users\acer\Desktop\ПРоектирование\20180323_182756.jpg"/>
          <p:cNvPicPr>
            <a:picLocks noChangeAspect="1" noChangeArrowheads="1"/>
          </p:cNvPicPr>
          <p:nvPr/>
        </p:nvPicPr>
        <p:blipFill>
          <a:blip r:embed="rId2" cstate="email">
            <a:lum contrast="40000"/>
          </a:blip>
          <a:srcRect/>
          <a:stretch>
            <a:fillRect/>
          </a:stretch>
        </p:blipFill>
        <p:spPr bwMode="auto">
          <a:xfrm>
            <a:off x="226104" y="404664"/>
            <a:ext cx="5572404" cy="6453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7345" name="Rectangle 1"/>
          <p:cNvSpPr>
            <a:spLocks noChangeArrowheads="1"/>
          </p:cNvSpPr>
          <p:nvPr/>
        </p:nvSpPr>
        <p:spPr bwMode="auto">
          <a:xfrm>
            <a:off x="5436096" y="2348880"/>
            <a:ext cx="3347864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90488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solidFill>
                  <a:srgbClr val="020306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К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нижки-самоделки «Мебель»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2030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acer\Desktop\ПРоектирование\20180323_183003.jpg"/>
          <p:cNvPicPr>
            <a:picLocks noChangeAspect="1" noChangeArrowheads="1"/>
          </p:cNvPicPr>
          <p:nvPr/>
        </p:nvPicPr>
        <p:blipFill>
          <a:blip r:embed="rId2" cstate="email">
            <a:lum contrast="40000"/>
          </a:blip>
          <a:srcRect/>
          <a:stretch>
            <a:fillRect/>
          </a:stretch>
        </p:blipFill>
        <p:spPr bwMode="auto">
          <a:xfrm>
            <a:off x="611560" y="368660"/>
            <a:ext cx="7488832" cy="56166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23528" y="5949280"/>
            <a:ext cx="849694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90488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solidFill>
                  <a:srgbClr val="020306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К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нижки-самоделки «Мебель»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2030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5"/>
          <p:cNvSpPr>
            <a:spLocks noChangeArrowheads="1"/>
          </p:cNvSpPr>
          <p:nvPr/>
        </p:nvSpPr>
        <p:spPr bwMode="auto">
          <a:xfrm>
            <a:off x="1835696" y="0"/>
            <a:ext cx="5400675" cy="357187"/>
          </a:xfrm>
          <a:prstGeom prst="roundRect">
            <a:avLst>
              <a:gd name="adj" fmla="val 16667"/>
            </a:avLst>
          </a:prstGeom>
          <a:solidFill>
            <a:schemeClr val="accent4">
              <a:lumMod val="40000"/>
              <a:lumOff val="60000"/>
            </a:schemeClr>
          </a:solidFill>
          <a:ln w="12700">
            <a:solidFill>
              <a:schemeClr val="accent6">
                <a:lumMod val="75000"/>
              </a:schemeClr>
            </a:solidFill>
            <a:round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1000"/>
              </a:spcAft>
              <a:defRPr/>
            </a:pPr>
            <a:r>
              <a:rPr lang="ru-RU" b="1" dirty="0">
                <a:solidFill>
                  <a:srgbClr val="002060"/>
                </a:solidFill>
                <a:latin typeface="+mj-lt"/>
              </a:rPr>
              <a:t>Самостоятельная деятельность детей</a:t>
            </a:r>
          </a:p>
        </p:txBody>
      </p:sp>
      <p:pic>
        <p:nvPicPr>
          <p:cNvPr id="26629" name="Picture 5" descr="C:\Users\acer\Pictures\дети\дети--\20170414_07325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803538" y="4097649"/>
            <a:ext cx="2996952" cy="25237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30" name="Picture 6" descr="C:\Users\acer\Pictures\дети\ф\20170411_15360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2812" y="548680"/>
            <a:ext cx="3675026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31" name="Picture 7" descr="C:\Users\acer\Pictures\дети\ф\20170411_15402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3915054"/>
            <a:ext cx="3923928" cy="29429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32" name="Picture 8" descr="C:\Users\acer\Pictures\дети\ф\20170411_15493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11960" y="692696"/>
            <a:ext cx="4345088" cy="32588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0"/>
            <a:ext cx="8172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Методика «Древо желаний» (по В.С. Юркевич)</a:t>
            </a:r>
            <a:endParaRPr lang="ru-RU" b="1" dirty="0"/>
          </a:p>
        </p:txBody>
      </p:sp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0" y="302359"/>
            <a:ext cx="9144000" cy="655564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Цель</a:t>
            </a:r>
            <a:r>
              <a:rPr kumimoji="0" lang="ru-RU" sz="15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: изучение познавательной активности детей (используются картинки и словесные ситуации)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1. Волшебник может исполнить 5 твоих желаний. Чтобы ты у него попросил? (6 мин.)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2. Мудрец может ответить на любые твои вопросы. О чем бы ты спросил у него? (регистрируются первые 5 ответов) – 6 мин.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3. Ковер-самолет в мгновение ока доставит тебя куда ты захочешь. Куда бы ты хотел слетать? (регистрируются первые 5 ответов) – 6 мин.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4. Чудо-машина умеет все на свете: шить, печь пироги, мыть посуду, делать любые игрушки. Что должна сделать чудо-машина по твоему приказанию? – 5 мин.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5. Главная книга страны </a:t>
            </a:r>
            <a:r>
              <a:rPr kumimoji="0" lang="ru-RU" sz="15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Вообразилии</a:t>
            </a:r>
            <a:r>
              <a:rPr kumimoji="0" lang="ru-RU" sz="15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. В ней любые истории обо всем на свете. О чем бы ты хотел узнать из этой книги? – 5 мин.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6. Ты очутился вместе с мамой в таком месте, где все разрешается. Ты можешь делать все, что твоей душе угодно. Придумай, что бы ты в таком случае делал? – (регистрируются первые 5 ответов) – 4 мин.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Из ответов выбираются ответы познавательного характера.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Высокий уровень</a:t>
            </a:r>
            <a:r>
              <a:rPr kumimoji="0" lang="ru-RU" sz="15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 познавательной потребности – 9 ответов и выше.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Средний уровень</a:t>
            </a:r>
            <a:r>
              <a:rPr kumimoji="0" lang="ru-RU" sz="15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 познавательной потребности – от 3 до 8 ответов.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Низкий уровень</a:t>
            </a:r>
            <a:r>
              <a:rPr kumimoji="0" lang="ru-RU" sz="15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 познавательной потребности – 2 и меньше ответов.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Качественный анализ:</a:t>
            </a:r>
            <a:endParaRPr kumimoji="0" lang="ru-RU" sz="15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Высокий уровень – стремление проникнуть в причинно-следственные связи явлений, отчетливо проявляется исследовательский интерес к миру.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Средний уровень – потребность в знаниях имеется, но привлекает только конкретная информация, причем достаточно поверхностная.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Низкий уровень – дети удовлетворяются односложной информацией, например их интересует реальность услышанной когда-то сказки, легенды и т.д.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Все эти суждения носят познавательный характер, но различаются разным уровнем сложности.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Ответы «потребительского» содержания – иметь игрушки, проводить досуг без познавательных целей.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Креативные</a:t>
            </a:r>
            <a:r>
              <a:rPr kumimoji="0" lang="ru-RU" sz="15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ситуации – 2, 3, 4, 5.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1" name="TextBox 13"/>
          <p:cNvSpPr txBox="1">
            <a:spLocks noChangeArrowheads="1"/>
          </p:cNvSpPr>
          <p:nvPr/>
        </p:nvSpPr>
        <p:spPr bwMode="auto">
          <a:xfrm>
            <a:off x="1763688" y="5877272"/>
            <a:ext cx="374441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rgbClr val="020306"/>
                </a:solidFill>
              </a:rPr>
              <a:t>старшая группа (5-6 </a:t>
            </a:r>
            <a:r>
              <a:rPr lang="ru-RU" sz="1600" dirty="0">
                <a:solidFill>
                  <a:srgbClr val="020306"/>
                </a:solidFill>
              </a:rPr>
              <a:t>лет)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683568" y="476672"/>
            <a:ext cx="792088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Результативность </a:t>
            </a:r>
            <a:endParaRPr lang="ru-RU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>
              <a:defRPr/>
            </a:pP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педагогического опыта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pSp>
        <p:nvGrpSpPr>
          <p:cNvPr id="2054" name="Группа 22"/>
          <p:cNvGrpSpPr>
            <a:grpSpLocks/>
          </p:cNvGrpSpPr>
          <p:nvPr/>
        </p:nvGrpSpPr>
        <p:grpSpPr bwMode="auto">
          <a:xfrm>
            <a:off x="5940152" y="3212977"/>
            <a:ext cx="3523475" cy="1747357"/>
            <a:chOff x="7429513" y="4857760"/>
            <a:chExt cx="4478207" cy="891064"/>
          </a:xfrm>
        </p:grpSpPr>
        <p:sp>
          <p:nvSpPr>
            <p:cNvPr id="15" name="Прямоугольник 14"/>
            <p:cNvSpPr/>
            <p:nvPr/>
          </p:nvSpPr>
          <p:spPr bwMode="auto">
            <a:xfrm>
              <a:off x="7429513" y="5224965"/>
              <a:ext cx="366078" cy="146882"/>
            </a:xfrm>
            <a:prstGeom prst="rect">
              <a:avLst/>
            </a:prstGeom>
            <a:solidFill>
              <a:schemeClr val="tx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8" name="Прямоугольник 17"/>
            <p:cNvSpPr/>
            <p:nvPr/>
          </p:nvSpPr>
          <p:spPr bwMode="auto">
            <a:xfrm>
              <a:off x="7429513" y="4967921"/>
              <a:ext cx="366078" cy="146882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9" name="Прямоугольник 18"/>
            <p:cNvSpPr/>
            <p:nvPr/>
          </p:nvSpPr>
          <p:spPr bwMode="auto">
            <a:xfrm>
              <a:off x="7429513" y="5482008"/>
              <a:ext cx="366078" cy="142842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058" name="TextBox 16"/>
            <p:cNvSpPr txBox="1">
              <a:spLocks noChangeArrowheads="1"/>
            </p:cNvSpPr>
            <p:nvPr/>
          </p:nvSpPr>
          <p:spPr bwMode="auto">
            <a:xfrm>
              <a:off x="8001024" y="4857760"/>
              <a:ext cx="3500461" cy="2668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1400" b="1" dirty="0" smtClean="0">
                  <a:latin typeface="Times New Roman" pitchFamily="18" charset="0"/>
                  <a:cs typeface="Times New Roman" pitchFamily="18" charset="0"/>
                </a:rPr>
                <a:t>Высокая познавательная потребность</a:t>
              </a:r>
              <a:endParaRPr lang="ru-RU" sz="14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59" name="TextBox 17"/>
            <p:cNvSpPr txBox="1">
              <a:spLocks noChangeArrowheads="1"/>
            </p:cNvSpPr>
            <p:nvPr/>
          </p:nvSpPr>
          <p:spPr bwMode="auto">
            <a:xfrm>
              <a:off x="8070150" y="5188244"/>
              <a:ext cx="3000396" cy="2668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1400" b="1" dirty="0" smtClean="0">
                  <a:latin typeface="Times New Roman" pitchFamily="18" charset="0"/>
                  <a:cs typeface="Times New Roman" pitchFamily="18" charset="0"/>
                </a:rPr>
                <a:t>Средняя познавательная потребность</a:t>
              </a:r>
              <a:endParaRPr lang="ru-RU" sz="14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60" name="TextBox 18"/>
            <p:cNvSpPr txBox="1">
              <a:spLocks noChangeArrowheads="1"/>
            </p:cNvSpPr>
            <p:nvPr/>
          </p:nvSpPr>
          <p:spPr bwMode="auto">
            <a:xfrm>
              <a:off x="7978630" y="5482008"/>
              <a:ext cx="3929090" cy="2668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1400" b="1" dirty="0" smtClean="0">
                  <a:latin typeface="Times New Roman" pitchFamily="18" charset="0"/>
                  <a:cs typeface="Times New Roman" pitchFamily="18" charset="0"/>
                </a:rPr>
                <a:t>Низкая познавательная потребность</a:t>
              </a:r>
              <a:endParaRPr lang="ru-RU" sz="14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4" name="Прямоугольник 13"/>
          <p:cNvSpPr/>
          <p:nvPr/>
        </p:nvSpPr>
        <p:spPr>
          <a:xfrm>
            <a:off x="827584" y="1340768"/>
            <a:ext cx="7101816" cy="147732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b="1" dirty="0">
                <a:ln w="1905"/>
                <a:solidFill>
                  <a:srgbClr val="02030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Динамика </a:t>
            </a:r>
            <a:endParaRPr lang="ru-RU" b="1" dirty="0" smtClean="0">
              <a:ln w="1905"/>
              <a:solidFill>
                <a:srgbClr val="020306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>
              <a:defRPr/>
            </a:pPr>
            <a:r>
              <a:rPr lang="ru-RU" b="1" dirty="0" smtClean="0">
                <a:ln w="1905"/>
                <a:solidFill>
                  <a:srgbClr val="02030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степени </a:t>
            </a:r>
            <a:r>
              <a:rPr lang="ru-RU" b="1" dirty="0">
                <a:ln w="1905"/>
                <a:solidFill>
                  <a:srgbClr val="02030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выраженности </a:t>
            </a:r>
            <a:endParaRPr lang="ru-RU" b="1" dirty="0" smtClean="0">
              <a:ln w="1905"/>
              <a:solidFill>
                <a:srgbClr val="020306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>
              <a:defRPr/>
            </a:pPr>
            <a:r>
              <a:rPr lang="ru-RU" b="1" dirty="0" smtClean="0">
                <a:ln w="1905"/>
                <a:solidFill>
                  <a:srgbClr val="02030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b="1" dirty="0">
                <a:ln w="1905"/>
                <a:solidFill>
                  <a:srgbClr val="02030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познавательной активности воспитанников </a:t>
            </a:r>
          </a:p>
          <a:p>
            <a:pPr algn="ctr">
              <a:defRPr/>
            </a:pPr>
            <a:r>
              <a:rPr lang="ru-RU" b="1" dirty="0">
                <a:ln w="1905"/>
                <a:solidFill>
                  <a:srgbClr val="02030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(В.С. Юркевич, методы диагностики – наблюдение, анкета,  </a:t>
            </a:r>
          </a:p>
          <a:p>
            <a:pPr algn="ctr">
              <a:defRPr/>
            </a:pPr>
            <a:r>
              <a:rPr lang="ru-RU" b="1" dirty="0">
                <a:ln w="1905"/>
                <a:solidFill>
                  <a:srgbClr val="02030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методика «Древо желаний»)</a:t>
            </a:r>
          </a:p>
        </p:txBody>
      </p:sp>
      <p:graphicFrame>
        <p:nvGraphicFramePr>
          <p:cNvPr id="24" name="Диаграмма 23"/>
          <p:cNvGraphicFramePr/>
          <p:nvPr/>
        </p:nvGraphicFramePr>
        <p:xfrm>
          <a:off x="0" y="2780928"/>
          <a:ext cx="5796136" cy="3159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1" name="TextBox 13"/>
          <p:cNvSpPr txBox="1">
            <a:spLocks noChangeArrowheads="1"/>
          </p:cNvSpPr>
          <p:nvPr/>
        </p:nvSpPr>
        <p:spPr bwMode="auto">
          <a:xfrm>
            <a:off x="1835696" y="6093296"/>
            <a:ext cx="374441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rgbClr val="020306"/>
                </a:solidFill>
              </a:rPr>
              <a:t>старшая группа (5-6 </a:t>
            </a:r>
            <a:r>
              <a:rPr lang="ru-RU" sz="1600" dirty="0">
                <a:solidFill>
                  <a:srgbClr val="020306"/>
                </a:solidFill>
              </a:rPr>
              <a:t>лет)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683568" y="476672"/>
            <a:ext cx="792088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Результативность </a:t>
            </a:r>
            <a:endParaRPr lang="ru-RU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>
              <a:defRPr/>
            </a:pP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педагогического опыта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827584" y="1340768"/>
            <a:ext cx="7101816" cy="147732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b="1" dirty="0">
                <a:ln w="1905"/>
                <a:solidFill>
                  <a:srgbClr val="02030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Динамика </a:t>
            </a:r>
            <a:endParaRPr lang="ru-RU" b="1" dirty="0" smtClean="0">
              <a:ln w="1905"/>
              <a:solidFill>
                <a:srgbClr val="020306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>
              <a:defRPr/>
            </a:pPr>
            <a:r>
              <a:rPr lang="ru-RU" b="1" dirty="0" smtClean="0">
                <a:ln w="1905"/>
                <a:solidFill>
                  <a:srgbClr val="02030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степени </a:t>
            </a:r>
            <a:r>
              <a:rPr lang="ru-RU" b="1" dirty="0">
                <a:ln w="1905"/>
                <a:solidFill>
                  <a:srgbClr val="02030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выраженности </a:t>
            </a:r>
            <a:endParaRPr lang="ru-RU" b="1" dirty="0" smtClean="0">
              <a:ln w="1905"/>
              <a:solidFill>
                <a:srgbClr val="020306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>
              <a:defRPr/>
            </a:pPr>
            <a:r>
              <a:rPr lang="ru-RU" b="1" dirty="0" smtClean="0">
                <a:ln w="1905"/>
                <a:solidFill>
                  <a:srgbClr val="02030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b="1" dirty="0">
                <a:ln w="1905"/>
                <a:solidFill>
                  <a:srgbClr val="02030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познавательной активности воспитанников </a:t>
            </a:r>
          </a:p>
          <a:p>
            <a:pPr algn="ctr">
              <a:defRPr/>
            </a:pPr>
            <a:r>
              <a:rPr lang="ru-RU" b="1" dirty="0">
                <a:ln w="1905"/>
                <a:solidFill>
                  <a:srgbClr val="02030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(В.С. Юркевич, методы диагностики – наблюдение, анкета,  </a:t>
            </a:r>
          </a:p>
          <a:p>
            <a:pPr algn="ctr">
              <a:defRPr/>
            </a:pPr>
            <a:r>
              <a:rPr lang="ru-RU" b="1" dirty="0">
                <a:ln w="1905"/>
                <a:solidFill>
                  <a:srgbClr val="02030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методика «Древо желаний»)</a:t>
            </a:r>
          </a:p>
        </p:txBody>
      </p:sp>
      <p:graphicFrame>
        <p:nvGraphicFramePr>
          <p:cNvPr id="17" name="Диаграмма 16"/>
          <p:cNvGraphicFramePr/>
          <p:nvPr/>
        </p:nvGraphicFramePr>
        <p:xfrm>
          <a:off x="0" y="2924944"/>
          <a:ext cx="5938901" cy="2871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20" name="Группа 22"/>
          <p:cNvGrpSpPr>
            <a:grpSpLocks/>
          </p:cNvGrpSpPr>
          <p:nvPr/>
        </p:nvGrpSpPr>
        <p:grpSpPr bwMode="auto">
          <a:xfrm>
            <a:off x="6084168" y="3212976"/>
            <a:ext cx="3523475" cy="1747357"/>
            <a:chOff x="7429513" y="4857760"/>
            <a:chExt cx="4478207" cy="891064"/>
          </a:xfrm>
        </p:grpSpPr>
        <p:sp>
          <p:nvSpPr>
            <p:cNvPr id="21" name="Прямоугольник 20"/>
            <p:cNvSpPr/>
            <p:nvPr/>
          </p:nvSpPr>
          <p:spPr bwMode="auto">
            <a:xfrm>
              <a:off x="7429513" y="5224965"/>
              <a:ext cx="366078" cy="146882"/>
            </a:xfrm>
            <a:prstGeom prst="rect">
              <a:avLst/>
            </a:prstGeom>
            <a:solidFill>
              <a:schemeClr val="tx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 bwMode="auto">
            <a:xfrm>
              <a:off x="7429513" y="4967921"/>
              <a:ext cx="366078" cy="146882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 bwMode="auto">
            <a:xfrm>
              <a:off x="7429513" y="5482008"/>
              <a:ext cx="366078" cy="142842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6" name="TextBox 16"/>
            <p:cNvSpPr txBox="1">
              <a:spLocks noChangeArrowheads="1"/>
            </p:cNvSpPr>
            <p:nvPr/>
          </p:nvSpPr>
          <p:spPr bwMode="auto">
            <a:xfrm>
              <a:off x="8001024" y="4857760"/>
              <a:ext cx="3500461" cy="2668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1400" b="1" dirty="0" smtClean="0">
                  <a:latin typeface="Times New Roman" pitchFamily="18" charset="0"/>
                  <a:cs typeface="Times New Roman" pitchFamily="18" charset="0"/>
                </a:rPr>
                <a:t>Высокая познавательная потребность</a:t>
              </a:r>
              <a:endParaRPr lang="ru-RU" sz="14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7" name="TextBox 17"/>
            <p:cNvSpPr txBox="1">
              <a:spLocks noChangeArrowheads="1"/>
            </p:cNvSpPr>
            <p:nvPr/>
          </p:nvSpPr>
          <p:spPr bwMode="auto">
            <a:xfrm>
              <a:off x="8070150" y="5188244"/>
              <a:ext cx="3000396" cy="2668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1400" b="1" dirty="0" smtClean="0">
                  <a:latin typeface="Times New Roman" pitchFamily="18" charset="0"/>
                  <a:cs typeface="Times New Roman" pitchFamily="18" charset="0"/>
                </a:rPr>
                <a:t>Средняя познавательная потребность</a:t>
              </a:r>
              <a:endParaRPr lang="ru-RU" sz="14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8" name="TextBox 18"/>
            <p:cNvSpPr txBox="1">
              <a:spLocks noChangeArrowheads="1"/>
            </p:cNvSpPr>
            <p:nvPr/>
          </p:nvSpPr>
          <p:spPr bwMode="auto">
            <a:xfrm>
              <a:off x="7978630" y="5482008"/>
              <a:ext cx="3929090" cy="2668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1400" b="1" dirty="0" smtClean="0">
                  <a:latin typeface="Times New Roman" pitchFamily="18" charset="0"/>
                  <a:cs typeface="Times New Roman" pitchFamily="18" charset="0"/>
                </a:rPr>
                <a:t>Низкая познавательная потребность</a:t>
              </a:r>
              <a:endParaRPr lang="ru-RU" sz="14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7504" y="972998"/>
            <a:ext cx="8640960" cy="5170646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ru-RU" sz="2200" dirty="0">
                <a:ln w="1905"/>
                <a:solidFill>
                  <a:srgbClr val="02030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построение единой содержательной линии работы, обеспечивающей </a:t>
            </a:r>
            <a:r>
              <a:rPr lang="ru-RU" sz="2200" u="sng" dirty="0">
                <a:ln w="1905"/>
                <a:solidFill>
                  <a:srgbClr val="02030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включение проектного метода в целостный  образовательный процесс </a:t>
            </a:r>
            <a:r>
              <a:rPr lang="ru-RU" sz="2200" dirty="0">
                <a:ln w="1905"/>
                <a:solidFill>
                  <a:srgbClr val="02030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работы с детьми дошкольного возраста с 5 до 7 лет</a:t>
            </a: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ru-RU" sz="2200" dirty="0">
                <a:ln w="1905"/>
                <a:solidFill>
                  <a:srgbClr val="02030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корректирование планирования, </a:t>
            </a:r>
            <a:r>
              <a:rPr lang="ru-RU" sz="2200" u="sng" dirty="0">
                <a:ln w="1905"/>
                <a:solidFill>
                  <a:srgbClr val="02030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расширение спектра </a:t>
            </a:r>
            <a:r>
              <a:rPr lang="ru-RU" sz="2200" dirty="0">
                <a:ln w="1905"/>
                <a:solidFill>
                  <a:srgbClr val="02030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областей применения метода проектов, охватывая </a:t>
            </a:r>
            <a:r>
              <a:rPr lang="ru-RU" sz="2200" u="sng" dirty="0">
                <a:ln w="1905"/>
                <a:solidFill>
                  <a:srgbClr val="02030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все направления работы с детьми</a:t>
            </a: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ru-RU" sz="2200" u="sng" dirty="0">
                <a:ln w="1905"/>
                <a:solidFill>
                  <a:srgbClr val="02030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создание картотеки проектов </a:t>
            </a:r>
            <a:r>
              <a:rPr lang="ru-RU" sz="2200" dirty="0">
                <a:ln w="1905"/>
                <a:solidFill>
                  <a:srgbClr val="02030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для детей дошкольного возраста </a:t>
            </a:r>
            <a:r>
              <a:rPr lang="ru-RU" sz="2200" u="sng" dirty="0">
                <a:ln w="1905"/>
                <a:solidFill>
                  <a:srgbClr val="02030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 всем направлениям развития</a:t>
            </a:r>
            <a:r>
              <a:rPr lang="ru-RU" sz="2200" dirty="0">
                <a:ln w="1905"/>
                <a:solidFill>
                  <a:srgbClr val="02030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ребенка</a:t>
            </a: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ru-RU" sz="2200" u="sng" dirty="0">
                <a:ln w="1905"/>
                <a:solidFill>
                  <a:srgbClr val="02030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обогащение   Интернет-ресурса </a:t>
            </a:r>
            <a:r>
              <a:rPr lang="ru-RU" sz="2200" dirty="0">
                <a:ln w="1905"/>
                <a:solidFill>
                  <a:srgbClr val="02030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личного мини-сайта, а также  </a:t>
            </a:r>
            <a:r>
              <a:rPr lang="ru-RU" sz="2200" u="sng" dirty="0">
                <a:ln w="1905"/>
                <a:solidFill>
                  <a:srgbClr val="02030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 сайте ДОУ </a:t>
            </a:r>
            <a:r>
              <a:rPr lang="ru-RU" sz="2200" dirty="0">
                <a:ln w="1905"/>
                <a:solidFill>
                  <a:srgbClr val="02030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 размещением проектов </a:t>
            </a: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ru-RU" sz="2200" u="sng" dirty="0">
                <a:ln w="1905"/>
                <a:solidFill>
                  <a:srgbClr val="02030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презентация достижений воспитанников </a:t>
            </a:r>
            <a:r>
              <a:rPr lang="ru-RU" sz="2200" dirty="0">
                <a:ln w="1905"/>
                <a:solidFill>
                  <a:srgbClr val="02030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группы, их семей в реализации разного вида проектов </a:t>
            </a:r>
            <a:r>
              <a:rPr lang="ru-RU" sz="2200" u="sng" dirty="0">
                <a:ln w="1905"/>
                <a:solidFill>
                  <a:srgbClr val="02030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публикациях, на  конференциях, в том числе заочных посредством сети  </a:t>
            </a:r>
            <a:r>
              <a:rPr lang="en-US" sz="2200" u="sng" dirty="0">
                <a:ln w="1905"/>
                <a:solidFill>
                  <a:srgbClr val="02030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Internet</a:t>
            </a:r>
            <a:r>
              <a:rPr lang="ru-RU" sz="2200" u="sng" dirty="0">
                <a:ln w="1905"/>
                <a:solidFill>
                  <a:srgbClr val="02030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428604"/>
            <a:ext cx="8053551" cy="5539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Перспективы дальнейшей работы: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Группа 5"/>
          <p:cNvGrpSpPr>
            <a:grpSpLocks/>
          </p:cNvGrpSpPr>
          <p:nvPr/>
        </p:nvGrpSpPr>
        <p:grpSpPr bwMode="auto">
          <a:xfrm>
            <a:off x="2455863" y="744538"/>
            <a:ext cx="6148585" cy="1964382"/>
            <a:chOff x="1620419" y="1281758"/>
            <a:chExt cx="7344069" cy="2398713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1620419" y="1281758"/>
              <a:ext cx="7344069" cy="2398713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4345" name="Прямоугольник 7"/>
            <p:cNvSpPr>
              <a:spLocks noChangeArrowheads="1"/>
            </p:cNvSpPr>
            <p:nvPr/>
          </p:nvSpPr>
          <p:spPr bwMode="auto">
            <a:xfrm>
              <a:off x="2169802" y="1482241"/>
              <a:ext cx="6429677" cy="1754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dirty="0"/>
                <a:t>Участие ребенка-дошкольника в проектной деятельности обеспечивает ему уверенность в себе, создает положительную мотивацию к познавательной деятельности и открывает широкие возможности для развития у ребенка познавательной активности</a:t>
              </a:r>
              <a:endParaRPr lang="ru-RU" b="1" dirty="0">
                <a:latin typeface="Cambria" pitchFamily="18" charset="0"/>
              </a:endParaRPr>
            </a:p>
          </p:txBody>
        </p:sp>
      </p:grpSp>
      <p:pic>
        <p:nvPicPr>
          <p:cNvPr id="14339" name="Picture 2" descr="http://foretime.ru/wp-content/uploads/2010/11/red0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2204864"/>
            <a:ext cx="2374873" cy="16050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Прямоугольник 11"/>
          <p:cNvSpPr/>
          <p:nvPr/>
        </p:nvSpPr>
        <p:spPr>
          <a:xfrm>
            <a:off x="1043608" y="260648"/>
            <a:ext cx="7170168" cy="5539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Ведущая педагогическая идея</a:t>
            </a:r>
          </a:p>
        </p:txBody>
      </p:sp>
      <p:pic>
        <p:nvPicPr>
          <p:cNvPr id="4097" name="Picture 1" descr="C:\Users\acer\Desktop\Дети\20171102_11115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1" y="4149081"/>
            <a:ext cx="4517817" cy="27089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8" name="Picture 2" descr="C:\Users\acer\Desktop\Дети\20171109_11165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059832" y="2780928"/>
            <a:ext cx="3851921" cy="21519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0" name="Picture 4" descr="C:\Users\acer\Pictures\дети\ф\20170411_15563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724128" y="4821169"/>
            <a:ext cx="1800200" cy="20368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1" name="Picture 5" descr="C:\Users\acer\Pictures\дети\ф\20170411_155944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215760" y="2924944"/>
            <a:ext cx="1620180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Прямоугольник 3"/>
          <p:cNvSpPr>
            <a:spLocks noChangeArrowheads="1"/>
          </p:cNvSpPr>
          <p:nvPr/>
        </p:nvSpPr>
        <p:spPr bwMode="auto">
          <a:xfrm>
            <a:off x="71438" y="428625"/>
            <a:ext cx="88582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1. Веракса Н. Е., Галимов О. П. Познавательно-исследовательская деятельность дошкольников (4-7 лет). – М.: Мозаика-Синтез, 2014 </a:t>
            </a:r>
          </a:p>
          <a:p>
            <a:r>
              <a:rPr lang="ru-RU"/>
              <a:t>2. Веракса Н.Е., Веракса А.Н. Проектная деятельность дошкольников: Пособие для педагогов дошкольных учреждений. - М: Мозаика-Синтез, 2014 </a:t>
            </a:r>
          </a:p>
          <a:p>
            <a:r>
              <a:rPr lang="ru-RU"/>
              <a:t>3. Крашенинников Е. Е., Холодова О. Л. Развитие познавательных способностей дошкольников (4-7 лет) (ФГОС). – М.: Мозаика-Синтез, 2014 </a:t>
            </a:r>
          </a:p>
          <a:p>
            <a:r>
              <a:rPr lang="ru-RU"/>
              <a:t>4. Проектный метод в деятельности  дошкольного учреждения: Пособие для руководителей и практических работников ДОУ/ Авторы-составители: Л.С. Киселева, Т.А. Данилина, Т.С. Лагода, М.Б. Зуйкова. - М: Аркти, 2003 </a:t>
            </a:r>
          </a:p>
          <a:p>
            <a:r>
              <a:rPr lang="ru-RU"/>
              <a:t>5. Поддьяков А.Н. Исследовательская активность ребенка // Детский сад от А до Я. 2004. № 2. С. 10-20</a:t>
            </a:r>
          </a:p>
          <a:p>
            <a:r>
              <a:rPr lang="ru-RU"/>
              <a:t>6. Поддьяков А.Н. Развитие исследовательской инициативности в детском возрасте: дис. на соиск. учен. степени д-ра психол. наук.- М.: МГУ. -2001. Режим доступа: </a:t>
            </a:r>
            <a:r>
              <a:rPr lang="ru-RU">
                <a:hlinkClick r:id="rId2"/>
              </a:rPr>
              <a:t>http://www.aspirantura.spb.ru/dissers/poddiakov.rar</a:t>
            </a:r>
            <a:endParaRPr lang="ru-RU"/>
          </a:p>
          <a:p>
            <a:r>
              <a:rPr lang="ru-RU"/>
              <a:t>7. Сыпченко Е.А. Инновационные педагогические технологии. Метод проектов в ДОУ. – М.: Детство-Пресс, 2013. – 96 с.</a:t>
            </a:r>
          </a:p>
          <a:p>
            <a:endParaRPr lang="ru-RU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5463147"/>
            <a:ext cx="8515033" cy="1323439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marL="285750" indent="-285750">
              <a:buFont typeface="Wingdings" pitchFamily="2" charset="2"/>
              <a:buChar char="§"/>
              <a:defRPr/>
            </a:pPr>
            <a:r>
              <a:rPr lang="en-US" sz="16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ГБОУ ДПО НИРО</a:t>
            </a:r>
            <a:r>
              <a:rPr lang="ru-RU" sz="16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</a:t>
            </a:r>
            <a:r>
              <a:rPr lang="en-US" sz="1600" b="1" u="sng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3"/>
              </a:rPr>
              <a:t>http://www.niro.nnov.ru/</a:t>
            </a:r>
            <a:endParaRPr lang="ru-RU" sz="1600" b="1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285750" indent="-285750">
              <a:buFont typeface="Wingdings" pitchFamily="2" charset="2"/>
              <a:buChar char="§"/>
              <a:defRPr/>
            </a:pPr>
            <a:r>
              <a:rPr lang="en-US" sz="1600" b="1" dirty="0" err="1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Фестиваль</a:t>
            </a:r>
            <a:r>
              <a:rPr lang="en-US" sz="16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en-US" sz="1600" b="1" dirty="0" err="1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педагогических</a:t>
            </a:r>
            <a:r>
              <a:rPr lang="en-US" sz="16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en-US" sz="1600" b="1" dirty="0" err="1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идей</a:t>
            </a:r>
            <a:r>
              <a:rPr lang="en-US" sz="16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16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«</a:t>
            </a:r>
            <a:r>
              <a:rPr lang="en-US" sz="1600" b="1" dirty="0" err="1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Открытый</a:t>
            </a:r>
            <a:r>
              <a:rPr lang="en-US" sz="16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en-US" sz="1600" b="1" dirty="0" err="1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урок</a:t>
            </a:r>
            <a:r>
              <a:rPr lang="en-US" sz="16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»</a:t>
            </a:r>
            <a:r>
              <a:rPr lang="en-US" sz="1600" b="1" u="sng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4"/>
              </a:rPr>
              <a:t> http://festival.1september.ru/</a:t>
            </a:r>
            <a:r>
              <a:rPr lang="en-US" sz="16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ru-RU" sz="1600" b="1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285750" indent="-285750">
              <a:buFont typeface="Wingdings" pitchFamily="2" charset="2"/>
              <a:buChar char="§"/>
              <a:defRPr/>
            </a:pPr>
            <a:r>
              <a:rPr lang="en-US" sz="1600" b="1" dirty="0" err="1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Сайт</a:t>
            </a:r>
            <a:r>
              <a:rPr lang="en-US" sz="16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«</a:t>
            </a:r>
            <a:r>
              <a:rPr lang="en-US" sz="1600" b="1" dirty="0" err="1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Дошкольник</a:t>
            </a:r>
            <a:r>
              <a:rPr lang="en-US" sz="16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».  </a:t>
            </a:r>
            <a:r>
              <a:rPr lang="en-US" sz="1600" b="1" u="sng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5"/>
              </a:rPr>
              <a:t>http://doshkolnik.ru</a:t>
            </a:r>
            <a:endParaRPr lang="ru-RU" sz="1600" b="1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sz="1600" b="1" dirty="0" err="1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Информационный</a:t>
            </a:r>
            <a:r>
              <a:rPr lang="en-US" sz="16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en-US" sz="1600" b="1" dirty="0" err="1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портал</a:t>
            </a:r>
            <a:r>
              <a:rPr lang="en-US" sz="16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 </a:t>
            </a:r>
            <a:r>
              <a:rPr lang="en-US" sz="1600" b="1" dirty="0" err="1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Дошколенок.ру</a:t>
            </a:r>
            <a:r>
              <a:rPr lang="en-US" sz="16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–.  </a:t>
            </a:r>
            <a:r>
              <a:rPr lang="en-US" sz="1600" b="1" u="sng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6"/>
              </a:rPr>
              <a:t>http://dohcolonoc.ru/</a:t>
            </a:r>
            <a:endParaRPr lang="ru-RU" sz="1600" b="1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285750" indent="-285750">
              <a:buFont typeface="Wingdings" pitchFamily="2" charset="2"/>
              <a:buChar char="§"/>
              <a:defRPr/>
            </a:pPr>
            <a:r>
              <a:rPr lang="en-US" sz="1600" b="1" u="sng" dirty="0" err="1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7"/>
              </a:rPr>
              <a:t>Социальная</a:t>
            </a:r>
            <a:r>
              <a:rPr lang="en-US" sz="1600" b="1" u="sng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7"/>
              </a:rPr>
              <a:t> </a:t>
            </a:r>
            <a:r>
              <a:rPr lang="en-US" sz="1600" b="1" u="sng" dirty="0" err="1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7"/>
              </a:rPr>
              <a:t>сеть</a:t>
            </a:r>
            <a:r>
              <a:rPr lang="en-US" sz="1600" b="1" u="sng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7"/>
              </a:rPr>
              <a:t> </a:t>
            </a:r>
            <a:r>
              <a:rPr lang="en-US" sz="1600" b="1" u="sng" dirty="0" err="1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7"/>
              </a:rPr>
              <a:t>работников</a:t>
            </a:r>
            <a:r>
              <a:rPr lang="en-US" sz="1600" b="1" u="sng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7"/>
              </a:rPr>
              <a:t> </a:t>
            </a:r>
            <a:r>
              <a:rPr lang="en-US" sz="1600" b="1" u="sng" dirty="0" err="1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7"/>
              </a:rPr>
              <a:t>образования</a:t>
            </a:r>
            <a:r>
              <a:rPr lang="en-US" sz="1600" b="1" u="sng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7"/>
              </a:rPr>
              <a:t> nsportal.ru </a:t>
            </a:r>
            <a:r>
              <a:rPr lang="en-US" sz="16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  </a:t>
            </a:r>
            <a:endParaRPr lang="ru-RU" sz="1600" b="1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57224" y="-53956"/>
            <a:ext cx="2806986" cy="5539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Литература: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357422" y="4946704"/>
            <a:ext cx="4438843" cy="5539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Интернет-ресурсы: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1"/>
          <p:cNvSpPr>
            <a:spLocks noChangeArrowheads="1"/>
          </p:cNvSpPr>
          <p:nvPr/>
        </p:nvSpPr>
        <p:spPr bwMode="auto">
          <a:xfrm>
            <a:off x="5868144" y="117693"/>
            <a:ext cx="3275856" cy="674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«Если хочешь воспитывать в детях смелость ума, интерес к серьезной  интеллектуальной работе,  самостоятельность как личную черту, вселить в них радость творчества, то создавай такие условия, чтобы искорки их мыслей образовали царство мысли, дай им возможность  почувствовать себя в нем властелинами».</a:t>
            </a:r>
            <a:endParaRPr lang="ru-RU" sz="2400" dirty="0" smtClean="0">
              <a:solidFill>
                <a:srgbClr val="020306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indent="449263" algn="r"/>
            <a:r>
              <a:rPr lang="ru-RU" sz="2400" b="1" i="1" dirty="0" smtClean="0">
                <a:solidFill>
                  <a:srgbClr val="02030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Ш. А. </a:t>
            </a:r>
            <a:r>
              <a:rPr lang="ru-RU" sz="2400" b="1" i="1" dirty="0" err="1" smtClean="0">
                <a:solidFill>
                  <a:srgbClr val="02030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Амонашвили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02030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3490" name="Picture 2" descr="C:\Users\acer\Desktop\Дети\20171127_084222.jpg"/>
          <p:cNvPicPr>
            <a:picLocks noChangeAspect="1" noChangeArrowheads="1"/>
          </p:cNvPicPr>
          <p:nvPr/>
        </p:nvPicPr>
        <p:blipFill>
          <a:blip r:embed="rId2" cstate="email">
            <a:lum bright="-10000" contrast="30000"/>
          </a:blip>
          <a:srcRect/>
          <a:stretch>
            <a:fillRect/>
          </a:stretch>
        </p:blipFill>
        <p:spPr bwMode="auto">
          <a:xfrm>
            <a:off x="251520" y="1628800"/>
            <a:ext cx="5520435" cy="4325504"/>
          </a:xfrm>
          <a:prstGeom prst="ellipse">
            <a:avLst/>
          </a:prstGeom>
          <a:ln>
            <a:noFill/>
          </a:ln>
          <a:effectLst>
            <a:glow rad="139700">
              <a:schemeClr val="accent6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content.foto.mail.ru/mail/lusandra2010/_animated/i-62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2289220"/>
            <a:ext cx="8568952" cy="28318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500062" y="1700808"/>
            <a:ext cx="8643938" cy="1428750"/>
          </a:xfrm>
          <a:prstGeom prst="roundRect">
            <a:avLst/>
          </a:prstGeom>
          <a:solidFill>
            <a:schemeClr val="bg2">
              <a:lumMod val="90000"/>
              <a:alpha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>
              <a:buFontTx/>
              <a:buAutoNum type="arabicPeriod"/>
              <a:defRPr/>
            </a:pPr>
            <a:r>
              <a:rPr lang="ru-RU" b="1" u="sng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Подготовительный:</a:t>
            </a:r>
          </a:p>
          <a:p>
            <a:pPr marL="342900" indent="-342900">
              <a:buFontTx/>
              <a:buChar char="-"/>
              <a:defRPr/>
            </a:pPr>
            <a:r>
              <a:rPr lang="ru-RU" altLang="ru-RU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Изучение методической литературы по проблеме</a:t>
            </a:r>
          </a:p>
          <a:p>
            <a:pPr marL="342900" indent="-342900">
              <a:buFontTx/>
              <a:buChar char="-"/>
              <a:defRPr/>
            </a:pPr>
            <a:r>
              <a:rPr lang="ru-RU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Исследование эффективности освоения </a:t>
            </a: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уровня </a:t>
            </a:r>
            <a:r>
              <a:rPr lang="ru-RU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развития познавательной активности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99592" y="3429000"/>
            <a:ext cx="7858125" cy="1357313"/>
          </a:xfrm>
          <a:prstGeom prst="roundRect">
            <a:avLst/>
          </a:prstGeom>
          <a:solidFill>
            <a:schemeClr val="bg2">
              <a:lumMod val="90000"/>
              <a:alpha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2. </a:t>
            </a:r>
            <a:r>
              <a:rPr lang="ru-RU" b="1" u="sng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Основной:</a:t>
            </a:r>
          </a:p>
          <a:p>
            <a:pPr>
              <a:defRPr/>
            </a:pPr>
            <a:r>
              <a:rPr lang="ru-RU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Организация проектной деятельности в воспитательно-образовательной работе с детьми в рамках реализации образовательной области «Познавательное развитие»  с целью развития познавательной активности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755576" y="692696"/>
            <a:ext cx="4510088" cy="714375"/>
          </a:xfrm>
          <a:prstGeom prst="roundRect">
            <a:avLst/>
          </a:prstGeom>
          <a:solidFill>
            <a:schemeClr val="bg2">
              <a:lumMod val="90000"/>
              <a:alpha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Этапы работы: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428750" y="5072063"/>
            <a:ext cx="7429500" cy="1428750"/>
          </a:xfrm>
          <a:prstGeom prst="roundRect">
            <a:avLst/>
          </a:prstGeom>
          <a:solidFill>
            <a:schemeClr val="bg2">
              <a:lumMod val="90000"/>
              <a:alpha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3. </a:t>
            </a:r>
            <a:r>
              <a:rPr lang="ru-RU" b="1" u="sng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Итоговый:</a:t>
            </a:r>
          </a:p>
          <a:p>
            <a:pPr>
              <a:defRPr/>
            </a:pPr>
            <a:r>
              <a:rPr lang="ru-RU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Оценка эффективности использования  проектной деятельности в работе по развитию познавательной активности детей старшего дошкольного возраста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5" descr="http://actuall.ru/images/cover/8800001622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43063" y="785813"/>
            <a:ext cx="128587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AutoShape 10" descr="data:image/jpeg;base64,/9j/4AAQSkZJRgABAQAAAQABAAD/2wCEAAkGBxMSEhUTExQWFhUWFx4aGBcYGBgYFRwXFxgdGBgYHRkYHSggGhwlHRgYITEhJSkrLi4uGB8zODMsNygtLiwBCgoKDg0OGxAQGywkICQsLCwsLCwsLCwsLCwsLCwsLCwsLCwsLCwsLCwsLCwsLCwsLCwsLCwsLCwsLCwsLCwsLP/AABEIARAAsAMBEQACEQEDEQH/xAAcAAABBQEBAQAAAAAAAAAAAAAFAAIDBAYBBwj/xABBEAACAQIEAgcECAUDBAMBAAABAhEAAwQSITEFQQYTIlFhgZEycaHRFBVCUlOSsfAHI1TB4TNignKTwvFDRKIl/8QAGgEAAgMBAQAAAAAAAAAAAAAAAAECAwQFBv/EADIRAAICAQMCBQQABgIDAQAAAAABAgMRBBIhEzEFFCJBURUyU2EzQkNScZEjoYHB8bH/2gAMAwEAAhEDEQA/APZfrWx+Nb/Ovzqnr1/I8MX1pY/Gt/nX50dev5DDO/Wdj8W3+dfnR5iv+4MMX1nZ/Ft/nX50eYq+QwxfWdn8W3+dfnR5ir5DDF9Z2fxbf51+dHmKvkMMX1nZ/Ft/nX50eYq+QwxfWdn8W3+dfnR5ir5DDF9Z2fxbf51+dHmKv7kGGL6zs/i2/wA6/OjzFX9yDDF9Z2fxbf51+dHmKv7kGGL6zs/i2/zr86PMVf3IMMX1nZ/Ft/nX50eYq/uQYYvrOx+Lb/Ovzo8xV8hhi+s7H4tv86/OjzFfyGGL6zs/i2/zr86PMVfIYYvrOz+Lb/Ovzo8xV8hhi+s7P4tv86/OjzFXyGGL6zs/i2/zr86PMVfIYYvrOz+Lb/OvzpeYq+QwxfWdn8W3+dfnR5ir5DAvrOz+Lb/Ovzo69f8Acgwzx7DWC7BV3YwK8fCDnJRRcXrfC7kTA8ATqecAd8CrvJWMjuRNf4TcQEkAwATGuhn5UrNDbEN6JL/CLi5diWbKAO/Ue7lSnoZwxl9x7kSHgjjcoBprOknYe/WpfT7PkN6OngV2J0mCY56Rp4nWj6dZtzkW9HLvBLinUCNdRt2RNKfh1sRqSBsVhJiikAop4YjkUAKKAFQM4RQI4BQAjTA5QB2gBUATYNA1xAdiwB9xNWUx3TSYmGbPCkLZImWYDvhSQP0rqLSRbx8le4H8XwiWygQ5gUkt3mSCayaymNTio/BNA7hobrEyRmzdmdppUbuqtvcGuAsnWFdLqkQY0M9nRiCRpo0Vu/5XH7kRWAmuBxBYr1q7gTHfOo09/rVnS1K53iyini8O5AZ7o7IDSF7QLHQaa7k1nupsf3S/Y00WsNYuuykX5JC7rEBiY0J1MrU413Sw1PuGUMsYC4ST1pkLB+zGgYdrujUnwpV6e2XeQNoSWrpe4gukBDlHZmZUmJ05LSULZTlDdwg4K9vgclgLglVDHs94Jjfwqn6e84yPeQ3OGAIXFyYCmMsE5wSB7X+2ovRYjlMe4lu8CbXKwYjlEayQRqfCnLw6WPSw3nLnBcokuI8Fk/ZjSf8Ad8KF4fLnnsG9HDweH6trkNBOikiBPOR3Gl5FKW1sW4hxfDcltbmaQ0QIgwwJB+BFV36V11qeeGSUgfWMkcoEI0wOUAKgBUAWOH/6qf8AUP1FXUfxEJ9jW2bU5jp7Tad8M1eijHJSZvjJ/wBL/o/8mrja3+V/osiDeG2y11FDZSWgMNwe+oURcpqKeMjfYOXME+Vv5rEEE7QugBObXszPwroWUTSfrIKX6JThGJYtcuyraEgCSqscw120099LoOT5k/8Aoef0SXMMUgm9cOVWPZIEBQpy694YelRlVj+d/wDQZI3wXVgMblzS3m7JGjJ9nyzD1NQdGzvJ8INxYPCu1ka5cywFXulgSRryhRtVr0q3bXJ4DJyzhnV7KrdcG6SW2nMFB1HnEGoqqUJKMZdwfJHbwbNcy9ZcZQitKnWTppPLU0dGcrNm7jHcMj2wHVGOsuiVbYx/pzA2/c0S06rfMmGck2DwAkS75WVSZJg5ztpE6nx3qyuhLlyeGGQeuHYWXui44ZWYb6QCo37z/asjrfTlPdymPJZ+q2CKc13YnIDuSAezO3tH0NXeWltTbf8A0LJS4ngxbQdtmlsoB27Egn3CQB51m1NUa4/dkkgSa55MVAHDTEcoAVAHKYE+BYC4hOwYfrVtHFiIs1l7EW7as4dXysSApknMxI93teO1einZCuDk3kqxyZvil0MLZH3NfA5iY+NcTVTjNQx8FqTMvb4q2hWzcPiAf7Cu4vA1HvM7n0mK7zRbTGYl9sPdM7yTr75FN+EVLvYH02hfdYiZXxZ/+q/5v8UfSNP+Vj+n6X8g8JjP6Rvzf4pfR9L+Vj8ho/ykgw+OO2Eb1qa8D0z7WMT0WiXe0ccJj/6NvzCm/A9P+Ri8nofykZsY7+kb1qt+DaX3tZLyOix/FOi3joI+itB3GbeKF4VpV/VYPQaLH8Q61rHEycKxJ5lqH4TpM56rDyOiX9UabGO/pD6il9I0n5WHkdF+UXUY7+kP5hR9J0eP4jDyOi/KMa9jDvYO8+1zGk+lD8O0mMO5j+naP8g4WMb/AEh/MPnR9I0eP4jF5HRflOdRjf6U/mHzpfSNH+QPI6L8pDnxX9N/+qX0nRflH5DR/kFnxX9MfWl9K0X5R/T9J+Q5nxX9OfWn9J0f5RfT9J+Qen0ttsMT51JeD6R9rCL0Ok/IcuDFrvhiP+VN+DaRd7AWg0j/AKg5beMIkYU+tC8G0j/qMPI6T3sG9bi1lfo5ExInu1oXhekimuoHkNJ+QeMPjT/9U/mHzpfSNH+Ri8lovymtwmYsGVyV5gzPuptswWSSWJLkKpUcmYmSlwBItJjJbbxU42OJFxyON4/vWpu9sSgR1TubJ8HCKTyMVLkBRRkQy7bkEbTp41FrKGngo2OGwZYyO751XGrnkm5sbxDFmci+Z/tULZ+yHCPuybCMEtAn3+tWRltjki+XwLD5bqyyjenHE1lhLKI1wtssVgyPGkoxzge5i6m2r5Y1I500o5wLLxklxgKIGWBrtyNWTSjHKIrkguEXbem45eNQypRGuGU8FfKNHI7iqq5tcE5ILNaUmSATWnC7lW5ocKlkWWD7FkLsImnwxym5PLLaUiJMtGRkq0gHUhioAUUJMDD8D4mGxRc3AVm6Wys5iXC2w4PZHhHjUmbrIJQLtviZGKN65mWyUuKGJ7BW2VhgAZmc+sbEVFkZQi69q7kfTPi1pGCO3sWnuZZYFnIC2x2f+Rjwpr9j09cmspFUcdu2kKB1/loq6jMRmCBbh5mZY6+HdTaRZ0Yyw2X8Dxm7cuogYFGJ/mZdwWbIY8RbYec0mkVOqCTfuvYD3eKX+r67KG7NxmXY/wAkAOee7tAHhVXSi2XbIJ4LOO4teJNsMC6lV6sJEE5QGzePaMUrIrsEaY9yHD9I7iDRl/0y5DL2R2JXbUiSB4wanXFKIdGLYU6M4q47Frm5YjYA+yJ203mqljfwUaiMYrgKYq3N33AGhx9WSiONoSxFnrbcfuRWuUd0cFKe1g3AWGVz3RrWaEJRZZOSZb+jLmzRrVuxN5IbmSxUsCyIik0GQQMVseUGe+QYisz1PPJd0y7h7k++NqthYpEJRwWlqwiSCkA6aBioA6BNSSb7CeEP6o1N1SQt5HNVPJLOUVruDRg4I0uCH1OoiPLSlkn1HlNMfcw6sFBGiEFfArtRkFJ/I66mYEGYIjQkH1GooI7nkbhrC20CIIVRAFHccpNvIrttW0YA1W9r4HlocpEQNqacWmkHqiythsAFbNM92lRrrS5CU20Wr2GnWr9nBWpDbQyiBypxbQmTrdHOrFJYE0cTTtd+wppe4skYqPcZyh8AY7i2NayucCdY18fj3Vxl9xotm4RyR4Xj10JebIgNvLprrmPMzV9ctuWZHfJrksWek9zq7rFELIEIgmO33+6rus8MgrXglw/SK91d7MqZ7aqwIBjtRoR50lb3/Q1a8Mbd6SXhhhd/lljcywASAMswddDSd2I5F1Wo5JPr++1u9cQW8tp41B1XXbXU7etPqva5YH1G1lD36RX7dmzdcW4uudgfYAG+uh3q+N7hFP5ISsb7kx6VOcJdvZUlbwRNDBU6ydd4q6WrzU549ytTZDe6SXRheuKr1nWG22+URzrJZc9u7BcrfTkt9GeKviOsz5eywAKgwZnXX3UqpuWSdc9yBdrpJfNxRCZGvG2NDMAjXfuYVWrXkj1ZNl3D8auNi2sE2witGxzkRy5VLqNSaJwm3PAPwPSa7cvohyAMxEAHMAO+q3OWQrubltLfDuI4lr7236v+WJaAe7SKl3kxq2fMfgr8O49dexeuE25RQQoBka7kd3nSi/S2LrzfL9jvDuO4g5iwSOrLggHcDSdadc5IUbXLuGOjHSEYhAHI63WQAYjlWum7K5FGeSPA8Wa69tez2iZgenOiMtxGNjyijY41eN8IVTqzcKQJzACNZ/5Cq4ze7gSseSPH9JrouOVVTbt3eriCXO+sjbY05WyzhCVjyT3uJ4kYrqB1UHtAmZyTz8YqTnNTwPdLODvDekym7dt3mVStzLb0OokjU+nrQr1nDBT55K3HOEvdthUImZM6Vnlp3ng0WvfHBCOj13JfWVm5ky6n7O86VJUYTyylwbyEbnAAcL1ShVchczAaFl11O/fUnXmOBuvMcFbD9HbvV3szJmuKqgAnKAsakx4VBVPnnuRVbw0K90cvNh1szaBV8wIkSMpEnTU60OluOMh0m44LNrgTraxNsFYumUEmB4HTTlt3VJVPDRJV4TR3FcCd7OHtZk/kmWmYI7hpU9m6Ki/YTreCG90Yu9SbQe2Ab5uaE+zlgACKk6vRjPvkr6TIrvRm6bb2xcUhrucEkzEEGdNzp6VRKltYyT6TxjJewfDbuHTEsmUs5zWwvnAgjxpxg4p/smoOKYCPAcUiIwysVbOEHt5miZnT7IqrpSSRWoSwmGMLwi4mKa6TbKu0mQS4EcjGhpqt55L+k925FTA9HXt3LTlkORmLRMnNtyocVF5CvTS3bghhuHOt6/cJEXRAAmR79Kin7lsaPU38g3CcAvpZe0GtdsATBneTJihR4wilaeai1lBPhvCinZJX/Tyc9yN9tq0VNYww6Eok/DeBNbZSSgCg+yDrP/urulhZRXCtxeQbwfo/dsXLRLpCElontTty5VVXBxkkNUtYbZYscAdHnOpBum5OuaDHZ+AFT6W0gq3krXOj1/rHyXQqXLmckZg/PswNDuedR6LbyGxhO5wtjixfkZQmWNc0+kVa68yyTae7IFv9Ebru03LYRrpfYltzptGx76hLTZeclTrbeQ49wLqTFE7IwXJrjFyJeuUAGdKjO2EVubJKDyWLTgiRUoyUllCaaeCVTRGUZdhtNFbiuKNqy9wAEqJAO1KcsRZXOW1ZAvCOkNy45W4iAC2bnZJkgbb1VGzJXGx5OcF6SXLt1EdFC3ASpBMiJ379qULciVryQ4PpRcdrQKJ22cHf7IEc/Goq5/Adbkda6TXDbsuUQdZcKneABGo18afVeEHVeDl3pO4tFwiSbxtrvEATJ79xSVzwHWeBN0gudRcuFVz27gQiTlPj31BzeMlivezsNtdJb2S8WRA1tVIiY7R569xqTueGiMbXzIuYfjIewzqVNxLeZl10ioxW40eYWzK7kPB+kLXXC5EP8pnMTMgban3VdQ03hrJnepbwP4J0l667bRkQZlJYrOhGwHh86nVbGUsNBG6T4Rbw/EzcZFIUZmIO+gG3OhpMshfJvBWscbvC6qlFNp3KgicwiNT6ilGc1hexB2tyyLDdI3e8VyLkV8p3zTJEinC7dL9EHY84NExk1e3kuEKaYmIVLIHOVLOQAGLOZVb961ytU99akjVV6ZYZ0/6anxNUTT6SZdHG8tyRZ99XPMaV+yvvMl4UuhNGiTw2xXYzgGdJL1y9b6q0s52AJ8N58BPOpPUb5bEUX0tQKXDeEX0vqLirla0beZZYAAaSe8/Or4wknyZY1yyScD6PXrd621zJltBgCCSWknly3ojTJMI1STKdjo1ikKEdV2CxEsd2iZ08Kj0pZE6p5LCdGbvVWbbZDkuFmE6ZTGm3gaaqeEPpPB270bvdTkBSVvF0EmMpER4Gk6ntH05Y4GN0fvGy6TbDXLudhJgDlBjXWo9LjGSXRs2jn6P3R14lf5ioF1P2YmdKUoYb5JRolhjuG9GL4W5PVjPa6tYmCxjUmNPfV9NEpJ/sr6Tjx+gjwbonds3AxyAdSyNBMlmnXb3V0KtDKD7+xnS5LnCeivVXLbwsqGDQe8QvLWpQ0W1pjUeclbC8Au2zbYsma2xLEMe0NgNvfWaWnlBP9F1cOUV+H8Oui4obLlVywYEyZjTLyOg51nhLPBb5eS5fYr4vo/ezQpRQbhdmk5tTMCB40p1tcIrVDbzk1INXrtyXtYOGmhHJp5YHCaTlkMAdQFUK5FY/TCtKbL+XLKHK9vJlnziqXOlQ2E1GWck73EZcoMd3lUpyqsjtTElKLzgnujLbIHd+tTnFV0NIinmeWRYWzkGdvIVnoqVUepMtslve05h8WzP4d3hTp1VlliXsKyqMY5CNdMy/4FSaAVIDlD7DXHYhBUcqpwi/Emcu70TXOQr7E+GaRA3Bkbz5CtFEntwQtXOQtZfMPHmO6uzCaaMEo4Y52jWnOaiuRRi2ULt/STpm8x61zbLOHn3NcY88FWyNS3pWOpepyLrHxgTFqHnJFbUhwqxFbFTF3ILt8AxqT3Dx/fwquduHgujXkbbxAJgyD3H9/uKSuT4FKlrlGc51w3J92bEsEy0sccokPAqLQ+5Yw+IK7aju5VbXfKD/AERdaYQY9auhjXUVvz5mGIvHyZsdJ5Z1gtkaak+ppt16aGfcFGVrGYTFFmggRS02qlZPDXA50pInuYhR4+6t+0rhW5FW/j8oLEhVGpJOgHieVTjDPYs6UY92DV6Q2W2voT3BgK0R0k37YK5X0xfchv8AFlU+yx9xU/8AlVsdB8tEXr6+yIn4zBg2b3gYBHwNSfh2f5kJa+C9mTYTjaZ4PWIQNypFV+Rsg+GWecrkuUHFx+YAqZHxioTjKPccFXLsyaxxPUAgz3zzmq+rzgJabjuOvHMdOdZbsyngcVtXI54GlDaXBX93KOKp8qSTyN4aJKtKRjmATUZPCJQXJluJXjMTpEmOZNcLVWy3bTt6euO3I3ht1pKyYifER3U9LY9zQ9TCOMoIYbCoCjOZVhHuPjXQq0sIpSsfDOTKyTyol3DugUQkkKwJAnWRB/WtUHWo8Rzxgg92e41LNtoHshElyN5PKs3QpswuyS5Jqc49itewzJGbTMJHfFc7UaaVbTfuaa7VLhCsXSpkelQqsdcsoc4blyXMQqtDFjqNBXUlRG71NlENy4RTfFATl0A3M/qa1UUpcQRZLEVmRUt4xmXrIAQHnqWXv8O+ulXp0lukZLNTniJqbrJbGsAfrSv1NOmScngxrfY8EP0Ww+uRCTucok1dT4hCyPpkVTpaeJIY/DLYEKijyrS5Nle1LsiBuHrPsxPqPOluY8ImxHDkUZm0CiSZ2HvpNsnGLb4M1hOIXL7NCm1ZB0I0uNGnkPd30Yyb3VCpLPLLxtmzFxO3biGWSWHiCf3pVU6IsnC1v0hC00jPbOaRoRy5RHfWWdDXqRJWpvbIVnFTo3rWGUM8MtlXt5iXbYgU4x28GacssdTIiIoBcAfiHDM3ImNo390fveudfpN50KNVsOYPhWU8/Enf3ADbb406dIohbqtxcwOGzdtwNdQB7On2o767Gl06sXUsXc5ltm30x9gzbrpqEVwjMRYnBq++h5H97is1+jhb+mWV2yi+HkH/AEdnzqVLXJgsdFXuiuNKl2KUXzJe79jbvSw88Ae7oSOYrkw07csS9joR5WSO3ilLrabNLAkaaQNxNeh0mkbhz2Ml+ojB4RNxPBq9l7e0rXTjXGKwjnyslJ5ZnnF4YfS7cU5APZUjUe6jlIODdcSw5aGGw0Nea8d0dtrVkOyLdNZGPDI8NZNuWbSN41InnFYtFprdM3ZP29l7FltinwTNi4IVpLEEghdCBE/qK9bpd/STm85MM0s5RLhyTO/fqI0PKtJDCA/SW+7hMPaBa4/aIBA/lp3k95/SkW0TUXkhNxlRQcNdWNNMp+INTSwS3bnnJGDfnKmHcAiSxgeRn5VPgalFd2D+FcWdccmHZDaFxXbK+slYEqy6eR76rksMdsoyjwau/hg2uxrNZp1IKdVKHD5RWtXShg7VhnBxeDc1GxZRfQyJqvBmksM6aTDucNGQG0shgfhtl939hXaqS2rHYySfqLiVYiA+k+B9gPxIgXD2S2g0DQJ8Rzri6itO98HR08W4AfqCSSo2Ox/SpabRqcs9kX6jUbI7Y9xmAQi60LsY7R9kHU++u7KMUkjiKbbZU47e6rEI0N7DD2oWDG420rm6m6ULEkjRDtgyl7p0qIVW2GVAEnP7UzqNKktRx2LNiPQeE9JbGLQPabMoIkHQg8gRRZCNySb7clWHHIVw9+WY9+/6U69PGMpT+RSk2kJzrpy/cVoICfGqmrmBRkaiwXddfrBLndhW98Zpo/Y0uCJemdg9rtrPMgaec71X1f0V4wXsRx+yqg5pLGAOc91Qs1UIFsKXIxPF+kSfSbOJuIwNksqweTDWfh6Vkjr23yjQtOlE2nDOL28Qme2Z7xzB8a6FVqmuDJKtxHLaJ1Y6/AUrYJxLKrXB8DcJih3yJPrXOnHHB0WlYt0QnPOoS4Zm57DXNJh2GGoMeSDh1/ZGkEDSdyvLzrbpL/6cuGVXV/zLsFUroexnwcxOJW2uZjp8apvvjVDLLK63OXBmr7NcLNszDsmdB3AiufXX1ZOXydOU1TDBDw3hj2EK9YbhY5szbyfarqwjGHCObZPe8ruNuJ1I64tAA7c8zU7Lko5ZVCD3YMcMRd4ozOWNqwpIGUw7nu8AK5Ftrk8nQrrwZ3pH0WNpC1tiQNSDqffNVQseeSc68gDgHF3wt4XEOmzLyI7q1KWOTL/k9y4FxEOmZTMgEe4itieVlEGglYeVzTQQWCWyEBk9qd5oHu54KN/C/wD9C3cEQLJQjmQxJ9Oz8an7cB/KzE8O4LiLrFcZbyIhWDA1gnUH01rG5KCywrW4kx6SFKjQGQOQGq/OudN5eWb4LBlMRfYh1ysSWny+Q19agsZG0znRvilyxiFAJBzRrsVPI94mK0KUoLMO5S4J8M9NvcQuZYI1K/odT6VRqdXe4bGuWhRqimVej95izy2ZWMjSIIkH9Kto3yi890FMtk2vZmswV6dDyqxrDLro+5ZPh6/vakzOMuHxqEhoC2Lq3CAx7btq3cB3Viruhdje/U33NEoOC47Iv27jQSLhy9YFHPs+dalOxZanxnBW4x91zgrcQuZWZSSWVtCTup5VHCUnl5aZp0/KTRQnLeUh4BXVNwJOh8OddiqCik/kx337ntwWsRj9SF1ga8oq+TaMSa9jC/xA4o5t2rKEhjuNpOwrn6mzMlE20RxDITXhgtdXbV9LS9oQO00axzBmsMppdjbGLaQL4viXZW0IUqddCPPnUE88jaPMDANdFdjnPuek9A+LE2VHNOyfEcqvrlwRkjbDjVkqQH15gRmB/tRO5LgqkyxwnENdBUgleTEyT7wAAKVVrlwQT5LRbLiUQmSbWnkW+dal2J/ygjpbj2zG1MKsE+JOorBrZZjg0aeIJ4ZiJSCAY3PvPOuUp44N6iMxToJMAeO1Wpx9h7cGMx8C8rFQRJgjkf2KlFtZbKbIrg1t3ENlDA7gH3A/5qmNc+q3JmS+WI8FXD8Wa3cQJEMpJnXX9zV1tzpWYEtHXvg2zV8A4x12bSHtkSBtB1B84PpUqbXass2qHpwadbkgGKsZiawxHaoyQIyVeaZ00ydTpHKnmXYfvkG8dxbJaZl9okAeZ39K7ugpc5KJDU2dOsa/G7ZnsPLACRE6V6paWWDgO1ZHP0jspobTmQAdRyoellgFYjBdJ8YzXS401kc8pG1eck91jZ14rEMmqGKXFWEvIxUsO0NwGG4g+NU2RjDuaaZ5XIJ6S4rJhshaWPcKroe+XAWtJHn0Qe+ukjmSNt0dtLh1JYgM/InQdwFNy2kZdi4cAcxuW2ysdT3H5Vnsi3yjKzRdG+I3UfJcXfw7uf776nppSTFHuaSy5+l52/AgDxzt866meC5faY/pvjlDHnI11jbSuTqZ7pYNlKwinwLG272HZGYjKQW3G401H/TWdJRXJrh6nwcxi2hbRSCRv2jyPOTSj3wkTaM70hxdtci2hAPhH/v/ADV0VuM1zS4LtniZcWxEZUI98Gpzkmlg5t+UxWXnEWhESpn1NZNV/Cyb9Ev+MtdHOJ9VxALMLdXIffuvx/WrdIvQbEu56xgb2kd1XvsY7o4wywx8ahIpAttEuSYiDy0rnRjXenwaZSnATYVO1BMrUY6Wtzwn2LY2TeMmZ6SsQURQTuTp5D+9en8Jqrjuk/8ABk8RnJ4QMwuBvMMy22PlXcdtfychRkSPwu+x1tN6VHr19sj2SNNg/wCGtpu3iHLsR7I7Kjwkat764s9PGU3I2q9qODl3om1krZtFOrbMQDKlYgxOubc91YNR4d1HlM0VavauwIxnQbrWbrGChI0QzJOpljtoBy50U6LpLljs1SmzzZcMBfCx2Q/v56TU012IyTCWPsi5ibaTy7Q8Jn40TRW+xsuEYf8Am9sSpAhY0151Kur5KdprLUaKoAI0JjkK0KKXYeEVLuZsbC7LhvKTc5+nwonLCJxxgynSTohjr9wsnVxyltT6isyqg+c8lvUwsA/D9FnwuV790hnBDIqgrpyzFtTtyrPqIpLBooll5Q57ecsLWGa4RzRezPKdNKhXXNrhF0rUuGzLdIMDeUm7dBSPvAj3AVpqrkuGjHZJPnJXwXEgwAG4ERPfzmidO2LZnt9RqOFYfNdR+5D+/jXL1c8V4N+l4rAXGsyXyVMMux8RzrbolurNVayz2zgmL6xEf76A+oBqyZnujlBXNVTZkSBHDlhZ7z+lc3Sxca22abuWitafU+O9VaOWbm0a1HCTO4LAXL9/LqtpAZaAZdhCwDvG9ei0cW5NtcGLVuOP2FrHB8YgC/SEuCPadO1Pl866znB+xzdxzqsVaYPcXMoI0RhHvOm1Q2wb4Y8k2J4yikXO0hHtIw3XeR4j503WQJrmKS7kezDgfaB7PaHf37VW4DOXrZVGLICp1OVpOumkgUhcgjinBrVu213qw1z2m8PDyHOq+nFstU5Y5PLsVZS3jzdRSysJKgiRm0MfrWaxbZFucxNrZ4vZVQWBECBKyfhUldFLkryT3eP2LNo3XeM2wgz5CrapKx4Q4rc+A/wZs+HS+EP8wBoOjZdY+fnWXWudVeYrIL7sEKX2BBGwmJ13rxn1O2M8x9joOmOMMvmxbvZGuqsrqo+B35eFep0WsjfGMrWk37GGalW3tA+M4w9lurtottRyiInavQ11Rxwcy3US3cjLvSC7opC6+E/rT6aI+YkcU4a+B12GtMTzyLVUorsWQtz3Lp6NYUdpbYTSJUkQKxXaKu1YaNleolBcMyWP6K4VndreIZWIIaVDr/b1qdWhdccRLoeJJPkNcDw5sJZtZw4UZcwET5TXN1O6EsG+ElZVuCy4lgHJ5GBXLV81CT+CLrjlYHgVv2rGDPkr3cMqiR31XTp4Qk2jXVY5MOcGYZFHvPxru6f7Dnar7wrNXIzlbFo5go+SOUAg+Rp4Fkq4m5eVDmVGEe0NInQHKfnRygyc+r8OU6kDLI1Ckq3idNZp7pDA78Jvyi4a8WtWxqLxLEv9mGidtTPeKkpRf3DBhxnE7bstzDC9Jn+W2uXlE7il04PlMecoBdKsYgKvctGzmB7DL2o07tDzrLfp5y7F9c0u5kbVpLl3saW17R93d4VzZQlF8o0bk0CuMYh8TeVF+0QqDxbQV0tI0oZFLEex9H2MLkRLa6BVC+SiNKL6p2cR7e5gUuWwficKgzsAYWABO5P/ALry+o8Moi5SWePY2RulhJllcNDDQFRsDuvfHfXVp0CjNPCcfZfBnlbw0AeOWXa6xKmIEGJGnur0FbSXBzLYybAuQ9+vxPlU+qkuSnY8l/hdtldVe2xU84POq5NSWUy6EMPkf0ktXFBe44NotGXKQFHIEA61bS03hBamuTPXcijNoOYiY99aY5UsGfKC/C8SerQlRO49d4ry3ilqja8I9T4fHNCCn0uQQVEHUxXnnqd2VKJoVTzwy3XZMJzFDs+dNF9P3BPgqzb8z+/jXW032GTVr1lq5fNspJBQ6MxMEMfZPu3HpV0ngoSyLiONNvJltly75NCABIJkk8tI86TkLaUMfiLoe2lwKLdwPnYTCZVGWWPMk/CjIKJPh8Wbttb0C0pQE3HENBg6A7D3+lMMEy2rln2f5iEyRs4nUkcmo4YmdZbeIAIJBU8jlYd4PPlTDHwYDpBgr2IxjAswVSOyVkQNtCYIPzrg67XTofD5+DpaeMMcoIXeF4d06u4gFxj7VpcsidM242/vWnReI9ZbLO5TbTjmHYxHAeG234rbVAClu4SCP9g8NNxVlc/+bEexKxNV5fc9smui8I537AnSHjIsLCqGuHWD7IHe375VzNdqq6PSlyya3exiOKccfRmuOxO2U5V8oNcCV918s5wWwhueDuM6RX+q0LuxAgAxHvipx1FsntcsIOnHdiRXtcQbKrPda2xGup3981F6i5SxBtidSb9JocD0iW2Artn/AN09r0/zW3S+KTh6ZrJXOCyaBLtu+hGjKdCD/evQUamNi3Vlc457lB+jtg/Zjw3HxrZ154KXTFvgis4EC6FguAfAad1cPU19a1trJ3qX06EW8Rw8AaqV8QZGwAHhJnWuZd4ekuVgUL38irUykdeWVPuoXcsrlhlngNzRl7iDXS0r7xIa6OMMtcRwxulEhTbzTcDTMAdnLHPNHpWl8mJPAQygxI5yPeKeEhFXiotqpuuSvVicw1I8udDGgdx3M9nq7iFrbRL2zEpvsQYmjGQXAUGW+iMCQoYNA55fsnwn9KGgyBeM4/LfZcs9kZXUgMGO4PfyMEUuc/of+Rl/ht8FG9otrcJ5READz+FcDWeGydjsXJvpuhtxIzfF+FYiyDiL9wEgkZUJCgHY67nlHxqXlHpobvkvjqK7PQkDv4dp1mOe791CfUhRVuieZ5M+qfpweoM9dZs5uODznpTi3N28gGUsYUkieyOXdNeY1ks3ttcF9bwwQOHsQEJUmJmQ3pWN2JPKJSTb4HHhF8g5GCnlrv8AL0qytxbWUKMcP1DMXwcBLYvMSw+6Y3pu1wb2ruWKza/SVrvDSxQWmywIjUsY8BRXb3UllsUZRw8o9B6MYV0U59BPZX9f/VdrwyucIuU/9GWXfAOwHTe3cu3LZWMs5IPtEaZT3GtEddnKkjpy8MkoKS9+5oOEDM2bwk+81dp/VyR1GYw2hkqCIIkVpcVJYZgi2gGBXFwayVRSwSTKlnEiw7M05QDMbwNdK1aZ4mi+6O+oyWJ6a4lgbtu/athmA6sqCLdo7XC09okwIA0ru9OEeJHMSL/8L+O3b1++jO1yQbjMWlQ2aFyD7CkfZk7VG+MI9gmbjjeOs2rLHEao3ZI+8TsorNjPYVfIzA8ZtthRiMpVANV3IA7PnQ+ENrkpPjV+htiwrKChc2w2h18I+EVFy4yJL1YMd0J6T28Rihbvdm4TKADssTJgRsABz7xVULc8EpQ9z0vDWBbXKCTqTJPNiWPlrVuEiH3cGF/itiot2bQ+0xY+5QAPi3wrn+Iy7RNejj3aK/8ACvD/AOvcP+xR5ZmP6iq/D13kPWPlI1HSbin0eyWHtHRe6eZqzWajow/bMiWWYXgOLslxdxkduf8AUBM9x8K5Omcet63lGhUOX2mj6SWcPbwr37apKrKFdASdtjrXTu01DhnBGqtueGebfXeIbQNryjea5UNPCLWEdhaaC5C97o3xFT2gX8Q4I/8A0a2z0Mn25M3WofcktY7GYOJtiWmM6DkNww7tPWq47tP3WCm5UuPoZBh+kWKYm4zOMuvaMLHPsjl61W7rN3EslEaG5KMQZ0XXrcUXI7IJeNtyY+Jq1tR7nqbMxrUT1rhOIyKSRIOxG4A8Pea106rp5yuDgamG547F+9jtCFEHvbQDWJ9RFTt1mY4gZY088lML8apwSJVX9KjjJJMq8QtbHyNNPng00y42s846d8OuXbloBbIJZgnVrldw2X2o00jQ+JrqPUxcFnuYrl05G4/hx0ZbCdazMGJCopUQpAl2OupOZiJ/21dzjkonPIT6bcNTFWreFZirXbgysNSMnaZo5wP1FQduySS9xQltCuF4Yi4cYYyy5MhJ0LaanTmd6k+Q35ZFxG0LeFe0upFoqobnpGsVkt1NVfpm8E4xcnlGF/h70JaxiFv3ZkW8wkQQz6ZTrBKgbjvp0pS5ROxvB6JjsKLi5CdCwJ8YMx5xWprJnTxyeafxExGfFZRtbQL5nU/qK4WvsTtx8HT00cRND/D+zkws/fcn0gD9K16Jba8/Jm1LzMI8d4auJUKzFYMyI7ojXlU9Rp43pZKPYGYnobYuWwssGG1ydfMbEeFVQ0MFHCL6dTKp8GJ6TcHv4VOra5Nl20I9ksNfZPsn3VltqnTxnKOrRbXdzjlALgbIMTbzuAmcSx2ga/2+NRrSbTZfdu2vB6ViunWDQwHLn/apPxrp+ZhE4q0c5dwRielOEuyWtXbhnQNAj3awKxW20y+5ZKpxcHgO8M4fhrlklE7F1YIbUx3VfptPVs3xXcjCcoSUsg3A9HrWHLLZmWP2jJ05T3CsuprS7M7q1M5xzMIBXTTUf4rhzd0JNsr9E+WON135k/51NRdttg8QiFzpHKvRvjscxEtvu3pLLGOdMwiNKXJODw8gPEcMRr9l30Np80xMjmD6Cp1Y3ZZffV1Y5Rsgdo2/tXV3ZOTjDwBLrZuJICf9PDsQPF2AJ+ArJvbv/wDAg/Gorah45BPHsatoM7LmCJOWYkkwBPLeuRbTDUaxVtZ4NVe5QyjCdKP4gratoMKjrcuJmBYgoFJgED7R0PdTnpY6eeINrBv0ul6qbn2N50b4icRhbF5ozOgLRtOxrpVybhlnM1FSrtcF8nmfFT1t645ntOT5Tp8K8nfbusbOtXDEUaq9izg+G9YkFktggHaWP+a71XooWDHVUrtRtZD/AA941cxVl2vOC/WEKNAcsDkOUzU6Z5XqLPEdPGqSUFwalwa0tHNTPNv4qYrt2Lf3VZj/AMiAP0Nc/Vt5SOr4fBYbM50W6PfTLjjrOrCKCTlzGSYA3Hj6VXTWrHhl+pu6aNhb6AYcLBe4W+8SAPyitPloYaMEtZN9gaOg9wtuFVTp2pnXQkAVk8pZyjN1M9zaYdepsrbG4ET+prXzVWoIs09G95IsNZIJuHYDQVzLdym5s6Fk1hQRIt4i0WO5OlY42yVLlL3IOClPCJhiYZO5h8an1sTivlC2ZTLCmuruMhMh0pDJAP3zqLSH3K+Jw+Yabiop8l9Vm14JuE46Ow/LQH+xrdp7selkNTp8+qJW4W5biWLOhyWrSjvE5jA8NNfcKnXh2yOf+mZ3pX036u7b6qVZFdbiOIZSSv2JAYgCRrGp1rQ38nU0uj3R5L3DeFrxHCkX7t50uBWDEqjiDMdjSNK5ukk1rZv4RXq8V4SRg/4i2bdu/wBSghbNlVEiT2QYk8966dnreWdbw2DdW49XVRYwX8oZQlrsjuJE/qaqtl06W0cGbdl73d8nnww86DnpXjow3ywdZvCLH8QODYnItxboe0hA6mMqgAaM0ntGR8a9HfDZDLfBHQ6qiDe9Yfyd6P8AQR0u2cSbwDCHZVU+/KCDtyqdVPCkmPUeJxnBwwegFq3e5we54z04xvW4y4QZCkIP+O/xmuRe902d/SQ21rJp+hmHaxgrt4Lmd+0o7wug/vV9KcKnL3M2plvuUfYpYXiWZc74hhcOoEgIpJ2iDsKyKafvyXyq9lHg1PBcWzWEd9WM694BgHzroVTca/V3MNlO6zEexTxHG7K3Ark6nUgaCsVt6zydWGis6eUaNRpQ+Ucpy9Rx7QIgjSoSrUltaDc08neqGmg028KTqj8dh7mRg1dlPJWSFgBrsBrSbx3Gk/YacWkxPw8qqdsS5VSwWEYHUa0017EMMgxOFnUb1KLLqrccMZwZ0s3LjMNbhBZtzKiAPdW3T27ZPJVfpsrMDDfxW4fdxN9OqCuRadkW2CbhRSuYt57DXnV1s1J4QtPd02ov/wAnoHRbCdRYW190AExEnfUd9ZtG475tFWqll5MJe4aLvGWW4MyFgSp1BASfIAx6iumsOJ1o27NGsd8G66U3MuFIHMhfKZ/tWHxCW2hnH0ycrMsyfBkzXrY/3T6a1wtJFO1I33PEGE+nN+LKJPtv8FEn+1dTxOWKsI5SJejjX8k3SMkAW1jWBzPl+tPQq1QzJ8DLvEMb1Vt7h2RST5VsnJxTZOuG6WDxJUa9c01a45geLH5muUsyZ3uIw5PYcZwi21lLWd7aWxHYbLIAgz6TXVnVBwx8HEja+pk8+4XgrDdc752HWRaAMSmvaLRqNta5jjWjuQhbPCXY1XDr730a2rBXUaHXRdtB30us5x2jsrhp2pNZRXfh+GwjBr7m7c3Cgf2n9TWdxhB+plnWv1HpgsR+TS8J4kuIUsoIgwQd/hWiFm5ZOTqNNKmWJF6pZ4M/HY6BQBVoAgx9yF8IJPlyqi1tGqiKbAn0x5nMR7tq53UeTrqmOA7we/IG2o28RptW2ibaObqYKLwFBWhmMhvYcN4HvpplkLHECcQ4MrOtwyrr7NxCVaN4kcvCrEyyUI2j0x2Itl2JDiWYZZBjTKmSDJ31nlWaVNkJbq5YKZVOPdZB/Abj3MZ9LdltqyrauW5/+RjmQR35fPSuxprXJZkZpTe3DDPTjE5RaXvLE+QAH6msXi922KRbo45bYE4Pighe4RPVoWgbnlXO0luW3jsi7V+mAN4lxUYlVF8lBbbOSoltR7IHmNaslqXb6LDm8FlektyzbKPGcmRqCEt5RAHeas83OEdq+Q7FbpR0kL27yiBaNsAT7RY7+W9W+b6rwi+l7bMsAdD8DdN9Ly2iypqCeys8u0R+lFUZKW7B1L7XKG2J6PxO0960UA1YaqNZ71nSt1mZR4M+nphXLNhlOLYZUso9vIo2C5gbhB55RoBXM1CSjuR3dLZum4f/AAq9G8XkxKGdGOU+5tP1rJXLEkzRrqlKlo03EuB4VWNy/caWP2m39wia0zrhnLZyNPqr9uyuPYvcBvYaCmHI01I1nunXep1uHaJm1cL877AtFWGLK9jooAF4a+shM2ZgNT7qbDBPiLGccp8dRHOqZx3F1Vm1gtuF6/aHhEn1mKxujk6S1XAY4fhso8oA7h8zWmuvajDdbvZdq0owKkAommmC4fBXu4QHbSmpF0bmv2UsTwzNGZQwDBh/1LsfeKsU8E91cu6B3HLblASGYhidZPtGT8QPdWfUwVqWTRpaq89wdgVchx1ejqVM6DtCq9PU4N4RPU6WEo4yVeNYRA4kfZE66TETt4UXQW7Jmq8KU1ncRYbg9u+zylw6CFQiB5mp01KTeCVnhddeG5B/gHR601sEWw5BIJY59QdtdK6Gnoi1lIouhVTI0+H4RG5AA5Ct0amZ56rC4L9qwqDQR4/5qzaorJmc5Slhnl+Nu2jh7hQ4fMXJjKwvQWkanTauBbKHTxx/7PU0Rn1o5zj/AKAeDQl1A3LCPWsEfuWDp38Vtm049gcI9wm7eKv4NPwMxWqyMG+WcLS26iKxXHKJ+jXDcOhZ7Nw3DEGSNAfADwp0wguUV6/UXTWLFgPxWjLOYULuPho2EjU7xOsj9KaQwcoKNFu372bnQwDKGogTA0DHCohlDlFNRyGUOKEcqk4NewsobUMD4FRgfAqBcFXid9ktM6LnYCQvfSk2lwXURUppN4MlgsfjcQ3YVVHeUhR671RGdreDs21aWmPLySdMsC627dzNJXsuQImdQYHn8KL4vCF4ZfGU3Fma4bjRbcFszJ9pQ5WR3SOVVU2bJc9jpamp2V+nh+xtuGcUGHLNbCtayB7iWz2bXJQGPtOdZ22rrV3dPmK49zz19HVWJ8S7Jv3NCnSLDnQsQ0xlKtmmJiI3jWty1UHx7nNehtS/XyCuJcXbEr1dhCVZcxk5DcQGGVDyI0me+s9t8reIdv8A9NdOmjS82Pnt/h/sxnSPia3AltGzIokFlAuDlkLfaArlam1SxGPKO/odPtzOfDf+jnROwGvdYx7FoZ2PId378KpqjmWSXiNuKtq7s0GOw2BxLSLqq55qQJ8joaulGuTymcymzV0JZXBf4DwJcMWYOWzADYAQNfOp11bDNq9Y9QsNBmrTABcThTMHQSBOpHaMDU7mpIeTb/RU+4voK6+yPwZcs79HT7q+gpbI/AZYuoX7o9BR04/AZZ3qF+6PQUdOPwGWIWVHIegpqEV7BlnTbHcPSntQsnOoX7o9BUenH4Hli6hfuj0FHTj8Bli6hfuj0FHTj8Bli6hfuj0FHTj8BuY1MKgEBFA7gBR04/A90vkbewVtxDIjDuKgj0NHTjjsCnKPZkH1Nh/wLX/bX5UulD4J9az+5/7JE4bZUFRathW3ARQD7xGtSUIrsiLsm+W2O+g25zdWkzM5RMxEzG8aUbI/AdSXydt4O2sZUQZZiFAid4jaaNq+BOUn3ZAeDYf8C1/21+VR6UPgl1rPl/7JLfDLKzltWxO8IokeOmtHShjsDtm+7YwcHw/4Fr/tr8qOlD4B3WPvJ/7LIw6/dX0FPZH4IZZ3qF+6PQUdOPwGWcOGQ7qvoKeyPwGW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  <p:sp>
        <p:nvSpPr>
          <p:cNvPr id="16388" name="AutoShape 12" descr="data:image/jpeg;base64,/9j/4AAQSkZJRgABAQAAAQABAAD/2wCEAAkGBxMSEhUTExQWFhUWFx4aGBcYGBgYFRwXFxgdGBgYHRkYHSggGhwlHRgYITEhJSkrLi4uGB8zODMsNygtLiwBCgoKDg0OGxAQGywkICQsLCwsLCwsLCwsLCwsLCwsLCwsLCwsLCwsLCwsLCwsLCwsLCwsLCwsLCwsLCwsLCwsLP/AABEIARAAsAMBEQACEQEDEQH/xAAcAAABBQEBAQAAAAAAAAAAAAAFAAIDBAYBBwj/xABBEAACAQIEAgcECAUDBAMBAAABAhEAAwQSITEFQQYTIlFhgZEycaHRFBVCUlOSsfAHI1TB4TNignKTwvFDRKIl/8QAGgEAAgMBAQAAAAAAAAAAAAAAAAECAwQFBv/EADIRAAICAQMCBQQABgIDAQAAAAABAgMRBBIhEzEFFCJBURUyU2EzQkNScZEjoYHB8bH/2gAMAwEAAhEDEQA/APZfrWx+Nb/Ovzqnr1/I8MX1pY/Gt/nX50dev5DDO/Wdj8W3+dfnR5iv+4MMX1nZ/Ft/nX50eYq+QwxfWdn8W3+dfnR5ir5DDF9Z2fxbf51+dHmKvkMMX1nZ/Ft/nX50eYq+QwxfWdn8W3+dfnR5ir5DDF9Z2fxbf51+dHmKv7kGGL6zs/i2/wA6/OjzFX9yDDF9Z2fxbf51+dHmKv7kGGL6zs/i2/zr86PMVf3IMMX1nZ/Ft/nX50eYq/uQYYvrOx+Lb/Ovzo8xV8hhi+s7H4tv86/OjzFfyGGL6zs/i2/zr86PMVfIYYvrOz+Lb/Ovzo8xV8hhi+s7P4tv86/OjzFXyGGL6zs/i2/zr86PMVfIYYvrOz+Lb/OvzpeYq+QwxfWdn8W3+dfnR5ir5DAvrOz+Lb/Ovzo69f8Acgwzx7DWC7BV3YwK8fCDnJRRcXrfC7kTA8ATqecAd8CrvJWMjuRNf4TcQEkAwATGuhn5UrNDbEN6JL/CLi5diWbKAO/Ue7lSnoZwxl9x7kSHgjjcoBprOknYe/WpfT7PkN6OngV2J0mCY56Rp4nWj6dZtzkW9HLvBLinUCNdRt2RNKfh1sRqSBsVhJiikAop4YjkUAKKAFQM4RQI4BQAjTA5QB2gBUATYNA1xAdiwB9xNWUx3TSYmGbPCkLZImWYDvhSQP0rqLSRbx8le4H8XwiWygQ5gUkt3mSCayaymNTio/BNA7hobrEyRmzdmdppUbuqtvcGuAsnWFdLqkQY0M9nRiCRpo0Vu/5XH7kRWAmuBxBYr1q7gTHfOo09/rVnS1K53iyini8O5AZ7o7IDSF7QLHQaa7k1nupsf3S/Y00WsNYuuykX5JC7rEBiY0J1MrU413Sw1PuGUMsYC4ST1pkLB+zGgYdrujUnwpV6e2XeQNoSWrpe4gukBDlHZmZUmJ05LSULZTlDdwg4K9vgclgLglVDHs94Jjfwqn6e84yPeQ3OGAIXFyYCmMsE5wSB7X+2ovRYjlMe4lu8CbXKwYjlEayQRqfCnLw6WPSw3nLnBcokuI8Fk/ZjSf8Ad8KF4fLnnsG9HDweH6trkNBOikiBPOR3Gl5FKW1sW4hxfDcltbmaQ0QIgwwJB+BFV36V11qeeGSUgfWMkcoEI0wOUAKgBUAWOH/6qf8AUP1FXUfxEJ9jW2bU5jp7Tad8M1eijHJSZvjJ/wBL/o/8mrja3+V/osiDeG2y11FDZSWgMNwe+oURcpqKeMjfYOXME+Vv5rEEE7QugBObXszPwroWUTSfrIKX6JThGJYtcuyraEgCSqscw120099LoOT5k/8Aoef0SXMMUgm9cOVWPZIEBQpy694YelRlVj+d/wDQZI3wXVgMblzS3m7JGjJ9nyzD1NQdGzvJ8INxYPCu1ka5cywFXulgSRryhRtVr0q3bXJ4DJyzhnV7KrdcG6SW2nMFB1HnEGoqqUJKMZdwfJHbwbNcy9ZcZQitKnWTppPLU0dGcrNm7jHcMj2wHVGOsuiVbYx/pzA2/c0S06rfMmGck2DwAkS75WVSZJg5ztpE6nx3qyuhLlyeGGQeuHYWXui44ZWYb6QCo37z/asjrfTlPdymPJZ+q2CKc13YnIDuSAezO3tH0NXeWltTbf8A0LJS4ngxbQdtmlsoB27Egn3CQB51m1NUa4/dkkgSa55MVAHDTEcoAVAHKYE+BYC4hOwYfrVtHFiIs1l7EW7as4dXysSApknMxI93teO1einZCuDk3kqxyZvil0MLZH3NfA5iY+NcTVTjNQx8FqTMvb4q2hWzcPiAf7Cu4vA1HvM7n0mK7zRbTGYl9sPdM7yTr75FN+EVLvYH02hfdYiZXxZ/+q/5v8UfSNP+Vj+n6X8g8JjP6Rvzf4pfR9L+Vj8ho/ykgw+OO2Eb1qa8D0z7WMT0WiXe0ccJj/6NvzCm/A9P+Ri8nofykZsY7+kb1qt+DaX3tZLyOix/FOi3joI+itB3GbeKF4VpV/VYPQaLH8Q61rHEycKxJ5lqH4TpM56rDyOiX9UabGO/pD6il9I0n5WHkdF+UXUY7+kP5hR9J0eP4jDyOi/KMa9jDvYO8+1zGk+lD8O0mMO5j+naP8g4WMb/AEh/MPnR9I0eP4jF5HRflOdRjf6U/mHzpfSNH+QPI6L8pDnxX9N/+qX0nRflH5DR/kFnxX9MfWl9K0X5R/T9J+Q5nxX9OfWn9J0f5RfT9J+Qen0ttsMT51JeD6R9rCL0Ok/IcuDFrvhiP+VN+DaRd7AWg0j/AKg5beMIkYU+tC8G0j/qMPI6T3sG9bi1lfo5ExInu1oXhekimuoHkNJ+QeMPjT/9U/mHzpfSNH+Ri8lovymtwmYsGVyV5gzPuptswWSSWJLkKpUcmYmSlwBItJjJbbxU42OJFxyON4/vWpu9sSgR1TubJ8HCKTyMVLkBRRkQy7bkEbTp41FrKGngo2OGwZYyO751XGrnkm5sbxDFmci+Z/tULZ+yHCPuybCMEtAn3+tWRltjki+XwLD5bqyyjenHE1lhLKI1wtssVgyPGkoxzge5i6m2r5Y1I500o5wLLxklxgKIGWBrtyNWTSjHKIrkguEXbem45eNQypRGuGU8FfKNHI7iqq5tcE5ILNaUmSATWnC7lW5ocKlkWWD7FkLsImnwxym5PLLaUiJMtGRkq0gHUhioAUUJMDD8D4mGxRc3AVm6Wys5iXC2w4PZHhHjUmbrIJQLtviZGKN65mWyUuKGJ7BW2VhgAZmc+sbEVFkZQi69q7kfTPi1pGCO3sWnuZZYFnIC2x2f+Rjwpr9j09cmspFUcdu2kKB1/loq6jMRmCBbh5mZY6+HdTaRZ0Yyw2X8Dxm7cuogYFGJ/mZdwWbIY8RbYec0mkVOqCTfuvYD3eKX+r67KG7NxmXY/wAkAOee7tAHhVXSi2XbIJ4LOO4teJNsMC6lV6sJEE5QGzePaMUrIrsEaY9yHD9I7iDRl/0y5DL2R2JXbUiSB4wanXFKIdGLYU6M4q47Frm5YjYA+yJ203mqljfwUaiMYrgKYq3N33AGhx9WSiONoSxFnrbcfuRWuUd0cFKe1g3AWGVz3RrWaEJRZZOSZb+jLmzRrVuxN5IbmSxUsCyIik0GQQMVseUGe+QYisz1PPJd0y7h7k++NqthYpEJRwWlqwiSCkA6aBioA6BNSSb7CeEP6o1N1SQt5HNVPJLOUVruDRg4I0uCH1OoiPLSlkn1HlNMfcw6sFBGiEFfArtRkFJ/I66mYEGYIjQkH1GooI7nkbhrC20CIIVRAFHccpNvIrttW0YA1W9r4HlocpEQNqacWmkHqiythsAFbNM92lRrrS5CU20Wr2GnWr9nBWpDbQyiBypxbQmTrdHOrFJYE0cTTtd+wppe4skYqPcZyh8AY7i2NayucCdY18fj3Vxl9xotm4RyR4Xj10JebIgNvLprrmPMzV9ctuWZHfJrksWek9zq7rFELIEIgmO33+6rus8MgrXglw/SK91d7MqZ7aqwIBjtRoR50lb3/Q1a8Mbd6SXhhhd/lljcywASAMswddDSd2I5F1Wo5JPr++1u9cQW8tp41B1XXbXU7etPqva5YH1G1lD36RX7dmzdcW4uudgfYAG+uh3q+N7hFP5ISsb7kx6VOcJdvZUlbwRNDBU6ydd4q6WrzU549ytTZDe6SXRheuKr1nWG22+URzrJZc9u7BcrfTkt9GeKviOsz5eywAKgwZnXX3UqpuWSdc9yBdrpJfNxRCZGvG2NDMAjXfuYVWrXkj1ZNl3D8auNi2sE2witGxzkRy5VLqNSaJwm3PAPwPSa7cvohyAMxEAHMAO+q3OWQrubltLfDuI4lr7236v+WJaAe7SKl3kxq2fMfgr8O49dexeuE25RQQoBka7kd3nSi/S2LrzfL9jvDuO4g5iwSOrLggHcDSdadc5IUbXLuGOjHSEYhAHI63WQAYjlWum7K5FGeSPA8Wa69tez2iZgenOiMtxGNjyijY41eN8IVTqzcKQJzACNZ/5Cq4ze7gSseSPH9JrouOVVTbt3eriCXO+sjbY05WyzhCVjyT3uJ4kYrqB1UHtAmZyTz8YqTnNTwPdLODvDekym7dt3mVStzLb0OokjU+nrQr1nDBT55K3HOEvdthUImZM6Vnlp3ng0WvfHBCOj13JfWVm5ky6n7O86VJUYTyylwbyEbnAAcL1ShVchczAaFl11O/fUnXmOBuvMcFbD9HbvV3szJmuKqgAnKAsakx4VBVPnnuRVbw0K90cvNh1szaBV8wIkSMpEnTU60OluOMh0m44LNrgTraxNsFYumUEmB4HTTlt3VJVPDRJV4TR3FcCd7OHtZk/kmWmYI7hpU9m6Ki/YTreCG90Yu9SbQe2Ab5uaE+zlgACKk6vRjPvkr6TIrvRm6bb2xcUhrucEkzEEGdNzp6VRKltYyT6TxjJewfDbuHTEsmUs5zWwvnAgjxpxg4p/smoOKYCPAcUiIwysVbOEHt5miZnT7IqrpSSRWoSwmGMLwi4mKa6TbKu0mQS4EcjGhpqt55L+k925FTA9HXt3LTlkORmLRMnNtyocVF5CvTS3bghhuHOt6/cJEXRAAmR79Kin7lsaPU38g3CcAvpZe0GtdsATBneTJihR4wilaeai1lBPhvCinZJX/Tyc9yN9tq0VNYww6Eok/DeBNbZSSgCg+yDrP/urulhZRXCtxeQbwfo/dsXLRLpCElontTty5VVXBxkkNUtYbZYscAdHnOpBum5OuaDHZ+AFT6W0gq3krXOj1/rHyXQqXLmckZg/PswNDuedR6LbyGxhO5wtjixfkZQmWNc0+kVa68yyTae7IFv9Ebru03LYRrpfYltzptGx76hLTZeclTrbeQ49wLqTFE7IwXJrjFyJeuUAGdKjO2EVubJKDyWLTgiRUoyUllCaaeCVTRGUZdhtNFbiuKNqy9wAEqJAO1KcsRZXOW1ZAvCOkNy45W4iAC2bnZJkgbb1VGzJXGx5OcF6SXLt1EdFC3ASpBMiJ379qULciVryQ4PpRcdrQKJ22cHf7IEc/Goq5/Adbkda6TXDbsuUQdZcKneABGo18afVeEHVeDl3pO4tFwiSbxtrvEATJ79xSVzwHWeBN0gudRcuFVz27gQiTlPj31BzeMlivezsNtdJb2S8WRA1tVIiY7R569xqTueGiMbXzIuYfjIewzqVNxLeZl10ioxW40eYWzK7kPB+kLXXC5EP8pnMTMgban3VdQ03hrJnepbwP4J0l667bRkQZlJYrOhGwHh86nVbGUsNBG6T4Rbw/EzcZFIUZmIO+gG3OhpMshfJvBWscbvC6qlFNp3KgicwiNT6ilGc1hexB2tyyLDdI3e8VyLkV8p3zTJEinC7dL9EHY84NExk1e3kuEKaYmIVLIHOVLOQAGLOZVb961ytU99akjVV6ZYZ0/6anxNUTT6SZdHG8tyRZ99XPMaV+yvvMl4UuhNGiTw2xXYzgGdJL1y9b6q0s52AJ8N58BPOpPUb5bEUX0tQKXDeEX0vqLirla0beZZYAAaSe8/Or4wknyZY1yyScD6PXrd621zJltBgCCSWknly3ojTJMI1STKdjo1ikKEdV2CxEsd2iZ08Kj0pZE6p5LCdGbvVWbbZDkuFmE6ZTGm3gaaqeEPpPB270bvdTkBSVvF0EmMpER4Gk6ntH05Y4GN0fvGy6TbDXLudhJgDlBjXWo9LjGSXRs2jn6P3R14lf5ioF1P2YmdKUoYb5JRolhjuG9GL4W5PVjPa6tYmCxjUmNPfV9NEpJ/sr6Tjx+gjwbonds3AxyAdSyNBMlmnXb3V0KtDKD7+xnS5LnCeivVXLbwsqGDQe8QvLWpQ0W1pjUeclbC8Au2zbYsma2xLEMe0NgNvfWaWnlBP9F1cOUV+H8Oui4obLlVywYEyZjTLyOg51nhLPBb5eS5fYr4vo/ezQpRQbhdmk5tTMCB40p1tcIrVDbzk1INXrtyXtYOGmhHJp5YHCaTlkMAdQFUK5FY/TCtKbL+XLKHK9vJlnziqXOlQ2E1GWck73EZcoMd3lUpyqsjtTElKLzgnujLbIHd+tTnFV0NIinmeWRYWzkGdvIVnoqVUepMtslve05h8WzP4d3hTp1VlliXsKyqMY5CNdMy/4FSaAVIDlD7DXHYhBUcqpwi/Emcu70TXOQr7E+GaRA3Bkbz5CtFEntwQtXOQtZfMPHmO6uzCaaMEo4Y52jWnOaiuRRi2ULt/STpm8x61zbLOHn3NcY88FWyNS3pWOpepyLrHxgTFqHnJFbUhwqxFbFTF3ILt8AxqT3Dx/fwquduHgujXkbbxAJgyD3H9/uKSuT4FKlrlGc51w3J92bEsEy0sccokPAqLQ+5Yw+IK7aju5VbXfKD/AERdaYQY9auhjXUVvz5mGIvHyZsdJ5Z1gtkaak+ppt16aGfcFGVrGYTFFmggRS02qlZPDXA50pInuYhR4+6t+0rhW5FW/j8oLEhVGpJOgHieVTjDPYs6UY92DV6Q2W2voT3BgK0R0k37YK5X0xfchv8AFlU+yx9xU/8AlVsdB8tEXr6+yIn4zBg2b3gYBHwNSfh2f5kJa+C9mTYTjaZ4PWIQNypFV+Rsg+GWecrkuUHFx+YAqZHxioTjKPccFXLsyaxxPUAgz3zzmq+rzgJabjuOvHMdOdZbsyngcVtXI54GlDaXBX93KOKp8qSTyN4aJKtKRjmATUZPCJQXJluJXjMTpEmOZNcLVWy3bTt6euO3I3ht1pKyYifER3U9LY9zQ9TCOMoIYbCoCjOZVhHuPjXQq0sIpSsfDOTKyTyol3DugUQkkKwJAnWRB/WtUHWo8Rzxgg92e41LNtoHshElyN5PKs3QpswuyS5Jqc49itewzJGbTMJHfFc7UaaVbTfuaa7VLhCsXSpkelQqsdcsoc4blyXMQqtDFjqNBXUlRG71NlENy4RTfFATl0A3M/qa1UUpcQRZLEVmRUt4xmXrIAQHnqWXv8O+ulXp0lukZLNTniJqbrJbGsAfrSv1NOmScngxrfY8EP0Ww+uRCTucok1dT4hCyPpkVTpaeJIY/DLYEKijyrS5Nle1LsiBuHrPsxPqPOluY8ImxHDkUZm0CiSZ2HvpNsnGLb4M1hOIXL7NCm1ZB0I0uNGnkPd30Yyb3VCpLPLLxtmzFxO3biGWSWHiCf3pVU6IsnC1v0hC00jPbOaRoRy5RHfWWdDXqRJWpvbIVnFTo3rWGUM8MtlXt5iXbYgU4x28GacssdTIiIoBcAfiHDM3ImNo390fveudfpN50KNVsOYPhWU8/Enf3ADbb406dIohbqtxcwOGzdtwNdQB7On2o767Gl06sXUsXc5ltm30x9gzbrpqEVwjMRYnBq++h5H97is1+jhb+mWV2yi+HkH/AEdnzqVLXJgsdFXuiuNKl2KUXzJe79jbvSw88Ae7oSOYrkw07csS9joR5WSO3ilLrabNLAkaaQNxNeh0mkbhz2Ml+ojB4RNxPBq9l7e0rXTjXGKwjnyslJ5ZnnF4YfS7cU5APZUjUe6jlIODdcSw5aGGw0Nea8d0dtrVkOyLdNZGPDI8NZNuWbSN41InnFYtFprdM3ZP29l7FltinwTNi4IVpLEEghdCBE/qK9bpd/STm85MM0s5RLhyTO/fqI0PKtJDCA/SW+7hMPaBa4/aIBA/lp3k95/SkW0TUXkhNxlRQcNdWNNMp+INTSwS3bnnJGDfnKmHcAiSxgeRn5VPgalFd2D+FcWdccmHZDaFxXbK+slYEqy6eR76rksMdsoyjwau/hg2uxrNZp1IKdVKHD5RWtXShg7VhnBxeDc1GxZRfQyJqvBmksM6aTDucNGQG0shgfhtl939hXaqS2rHYySfqLiVYiA+k+B9gPxIgXD2S2g0DQJ8Rzri6itO98HR08W4AfqCSSo2Ox/SpabRqcs9kX6jUbI7Y9xmAQi60LsY7R9kHU++u7KMUkjiKbbZU47e6rEI0N7DD2oWDG420rm6m6ULEkjRDtgyl7p0qIVW2GVAEnP7UzqNKktRx2LNiPQeE9JbGLQPabMoIkHQg8gRRZCNySb7clWHHIVw9+WY9+/6U69PGMpT+RSk2kJzrpy/cVoICfGqmrmBRkaiwXddfrBLndhW98Zpo/Y0uCJemdg9rtrPMgaec71X1f0V4wXsRx+yqg5pLGAOc91Qs1UIFsKXIxPF+kSfSbOJuIwNksqweTDWfh6Vkjr23yjQtOlE2nDOL28Qme2Z7xzB8a6FVqmuDJKtxHLaJ1Y6/AUrYJxLKrXB8DcJih3yJPrXOnHHB0WlYt0QnPOoS4Zm57DXNJh2GGoMeSDh1/ZGkEDSdyvLzrbpL/6cuGVXV/zLsFUroexnwcxOJW2uZjp8apvvjVDLLK63OXBmr7NcLNszDsmdB3AiufXX1ZOXydOU1TDBDw3hj2EK9YbhY5szbyfarqwjGHCObZPe8ruNuJ1I64tAA7c8zU7Lko5ZVCD3YMcMRd4ozOWNqwpIGUw7nu8AK5Ftrk8nQrrwZ3pH0WNpC1tiQNSDqffNVQseeSc68gDgHF3wt4XEOmzLyI7q1KWOTL/k9y4FxEOmZTMgEe4itieVlEGglYeVzTQQWCWyEBk9qd5oHu54KN/C/wD9C3cEQLJQjmQxJ9Oz8an7cB/KzE8O4LiLrFcZbyIhWDA1gnUH01rG5KCywrW4kx6SFKjQGQOQGq/OudN5eWb4LBlMRfYh1ysSWny+Q19agsZG0znRvilyxiFAJBzRrsVPI94mK0KUoLMO5S4J8M9NvcQuZYI1K/odT6VRqdXe4bGuWhRqimVej95izy2ZWMjSIIkH9Kto3yi890FMtk2vZmswV6dDyqxrDLro+5ZPh6/vakzOMuHxqEhoC2Lq3CAx7btq3cB3Viruhdje/U33NEoOC47Iv27jQSLhy9YFHPs+dalOxZanxnBW4x91zgrcQuZWZSSWVtCTup5VHCUnl5aZp0/KTRQnLeUh4BXVNwJOh8OddiqCik/kx337ntwWsRj9SF1ga8oq+TaMSa9jC/xA4o5t2rKEhjuNpOwrn6mzMlE20RxDITXhgtdXbV9LS9oQO00axzBmsMppdjbGLaQL4viXZW0IUqddCPPnUE88jaPMDANdFdjnPuek9A+LE2VHNOyfEcqvrlwRkjbDjVkqQH15gRmB/tRO5LgqkyxwnENdBUgleTEyT7wAAKVVrlwQT5LRbLiUQmSbWnkW+dal2J/ygjpbj2zG1MKsE+JOorBrZZjg0aeIJ4ZiJSCAY3PvPOuUp44N6iMxToJMAeO1Wpx9h7cGMx8C8rFQRJgjkf2KlFtZbKbIrg1t3ENlDA7gH3A/5qmNc+q3JmS+WI8FXD8Wa3cQJEMpJnXX9zV1tzpWYEtHXvg2zV8A4x12bSHtkSBtB1B84PpUqbXass2qHpwadbkgGKsZiawxHaoyQIyVeaZ00ydTpHKnmXYfvkG8dxbJaZl9okAeZ39K7ugpc5KJDU2dOsa/G7ZnsPLACRE6V6paWWDgO1ZHP0jspobTmQAdRyoellgFYjBdJ8YzXS401kc8pG1eck91jZ14rEMmqGKXFWEvIxUsO0NwGG4g+NU2RjDuaaZ5XIJ6S4rJhshaWPcKroe+XAWtJHn0Qe+ukjmSNt0dtLh1JYgM/InQdwFNy2kZdi4cAcxuW2ysdT3H5Vnsi3yjKzRdG+I3UfJcXfw7uf776nppSTFHuaSy5+l52/AgDxzt866meC5faY/pvjlDHnI11jbSuTqZ7pYNlKwinwLG272HZGYjKQW3G401H/TWdJRXJrh6nwcxi2hbRSCRv2jyPOTSj3wkTaM70hxdtci2hAPhH/v/ADV0VuM1zS4LtniZcWxEZUI98Gpzkmlg5t+UxWXnEWhESpn1NZNV/Cyb9Ev+MtdHOJ9VxALMLdXIffuvx/WrdIvQbEu56xgb2kd1XvsY7o4wywx8ahIpAttEuSYiDy0rnRjXenwaZSnATYVO1BMrUY6Wtzwn2LY2TeMmZ6SsQURQTuTp5D+9en8Jqrjuk/8ABk8RnJ4QMwuBvMMy22PlXcdtfychRkSPwu+x1tN6VHr19sj2SNNg/wCGtpu3iHLsR7I7Kjwkat764s9PGU3I2q9qODl3om1krZtFOrbMQDKlYgxOubc91YNR4d1HlM0VavauwIxnQbrWbrGChI0QzJOpljtoBy50U6LpLljs1SmzzZcMBfCx2Q/v56TU012IyTCWPsi5ibaTy7Q8Jn40TRW+xsuEYf8Am9sSpAhY0151Kur5KdprLUaKoAI0JjkK0KKXYeEVLuZsbC7LhvKTc5+nwonLCJxxgynSTohjr9wsnVxyltT6isyqg+c8lvUwsA/D9FnwuV790hnBDIqgrpyzFtTtyrPqIpLBooll5Q57ecsLWGa4RzRezPKdNKhXXNrhF0rUuGzLdIMDeUm7dBSPvAj3AVpqrkuGjHZJPnJXwXEgwAG4ERPfzmidO2LZnt9RqOFYfNdR+5D+/jXL1c8V4N+l4rAXGsyXyVMMux8RzrbolurNVayz2zgmL6xEf76A+oBqyZnujlBXNVTZkSBHDlhZ7z+lc3Sxca22abuWitafU+O9VaOWbm0a1HCTO4LAXL9/LqtpAZaAZdhCwDvG9ei0cW5NtcGLVuOP2FrHB8YgC/SEuCPadO1Pl866znB+xzdxzqsVaYPcXMoI0RhHvOm1Q2wb4Y8k2J4yikXO0hHtIw3XeR4j503WQJrmKS7kezDgfaB7PaHf37VW4DOXrZVGLICp1OVpOumkgUhcgjinBrVu213qw1z2m8PDyHOq+nFstU5Y5PLsVZS3jzdRSysJKgiRm0MfrWaxbZFucxNrZ4vZVQWBECBKyfhUldFLkryT3eP2LNo3XeM2wgz5CrapKx4Q4rc+A/wZs+HS+EP8wBoOjZdY+fnWXWudVeYrIL7sEKX2BBGwmJ13rxn1O2M8x9joOmOMMvmxbvZGuqsrqo+B35eFep0WsjfGMrWk37GGalW3tA+M4w9lurtottRyiInavQ11Rxwcy3US3cjLvSC7opC6+E/rT6aI+YkcU4a+B12GtMTzyLVUorsWQtz3Lp6NYUdpbYTSJUkQKxXaKu1YaNleolBcMyWP6K4VndreIZWIIaVDr/b1qdWhdccRLoeJJPkNcDw5sJZtZw4UZcwET5TXN1O6EsG+ElZVuCy4lgHJ5GBXLV81CT+CLrjlYHgVv2rGDPkr3cMqiR31XTp4Qk2jXVY5MOcGYZFHvPxru6f7Dnar7wrNXIzlbFo5go+SOUAg+Rp4Fkq4m5eVDmVGEe0NInQHKfnRygyc+r8OU6kDLI1Ckq3idNZp7pDA78Jvyi4a8WtWxqLxLEv9mGidtTPeKkpRf3DBhxnE7bstzDC9Jn+W2uXlE7il04PlMecoBdKsYgKvctGzmB7DL2o07tDzrLfp5y7F9c0u5kbVpLl3saW17R93d4VzZQlF8o0bk0CuMYh8TeVF+0QqDxbQV0tI0oZFLEex9H2MLkRLa6BVC+SiNKL6p2cR7e5gUuWwficKgzsAYWABO5P/ALry+o8Moi5SWePY2RulhJllcNDDQFRsDuvfHfXVp0CjNPCcfZfBnlbw0AeOWXa6xKmIEGJGnur0FbSXBzLYybAuQ9+vxPlU+qkuSnY8l/hdtldVe2xU84POq5NSWUy6EMPkf0ktXFBe44NotGXKQFHIEA61bS03hBamuTPXcijNoOYiY99aY5UsGfKC/C8SerQlRO49d4ry3ilqja8I9T4fHNCCn0uQQVEHUxXnnqd2VKJoVTzwy3XZMJzFDs+dNF9P3BPgqzb8z+/jXW032GTVr1lq5fNspJBQ6MxMEMfZPu3HpV0ngoSyLiONNvJltly75NCABIJkk8tI86TkLaUMfiLoe2lwKLdwPnYTCZVGWWPMk/CjIKJPh8Wbttb0C0pQE3HENBg6A7D3+lMMEy2rln2f5iEyRs4nUkcmo4YmdZbeIAIJBU8jlYd4PPlTDHwYDpBgr2IxjAswVSOyVkQNtCYIPzrg67XTofD5+DpaeMMcoIXeF4d06u4gFxj7VpcsidM242/vWnReI9ZbLO5TbTjmHYxHAeG234rbVAClu4SCP9g8NNxVlc/+bEexKxNV5fc9smui8I537AnSHjIsLCqGuHWD7IHe375VzNdqq6PSlyya3exiOKccfRmuOxO2U5V8oNcCV918s5wWwhueDuM6RX+q0LuxAgAxHvipx1FsntcsIOnHdiRXtcQbKrPda2xGup3981F6i5SxBtidSb9JocD0iW2Artn/AN09r0/zW3S+KTh6ZrJXOCyaBLtu+hGjKdCD/evQUamNi3Vlc457lB+jtg/Zjw3HxrZ154KXTFvgis4EC6FguAfAad1cPU19a1trJ3qX06EW8Rw8AaqV8QZGwAHhJnWuZd4ekuVgUL38irUykdeWVPuoXcsrlhlngNzRl7iDXS0r7xIa6OMMtcRwxulEhTbzTcDTMAdnLHPNHpWl8mJPAQygxI5yPeKeEhFXiotqpuuSvVicw1I8udDGgdx3M9nq7iFrbRL2zEpvsQYmjGQXAUGW+iMCQoYNA55fsnwn9KGgyBeM4/LfZcs9kZXUgMGO4PfyMEUuc/of+Rl/ht8FG9otrcJ5READz+FcDWeGydjsXJvpuhtxIzfF+FYiyDiL9wEgkZUJCgHY67nlHxqXlHpobvkvjqK7PQkDv4dp1mOe791CfUhRVuieZ5M+qfpweoM9dZs5uODznpTi3N28gGUsYUkieyOXdNeY1ks3ttcF9bwwQOHsQEJUmJmQ3pWN2JPKJSTb4HHhF8g5GCnlrv8AL0qytxbWUKMcP1DMXwcBLYvMSw+6Y3pu1wb2ruWKza/SVrvDSxQWmywIjUsY8BRXb3UllsUZRw8o9B6MYV0U59BPZX9f/VdrwyucIuU/9GWXfAOwHTe3cu3LZWMs5IPtEaZT3GtEddnKkjpy8MkoKS9+5oOEDM2bwk+81dp/VyR1GYw2hkqCIIkVpcVJYZgi2gGBXFwayVRSwSTKlnEiw7M05QDMbwNdK1aZ4mi+6O+oyWJ6a4lgbtu/athmA6sqCLdo7XC09okwIA0ru9OEeJHMSL/8L+O3b1++jO1yQbjMWlQ2aFyD7CkfZk7VG+MI9gmbjjeOs2rLHEao3ZI+8TsorNjPYVfIzA8ZtthRiMpVANV3IA7PnQ+ENrkpPjV+htiwrKChc2w2h18I+EVFy4yJL1YMd0J6T28Rihbvdm4TKADssTJgRsABz7xVULc8EpQ9z0vDWBbXKCTqTJPNiWPlrVuEiH3cGF/itiot2bQ+0xY+5QAPi3wrn+Iy7RNejj3aK/8ACvD/AOvcP+xR5ZmP6iq/D13kPWPlI1HSbin0eyWHtHRe6eZqzWajow/bMiWWYXgOLslxdxkduf8AUBM9x8K5Omcet63lGhUOX2mj6SWcPbwr37apKrKFdASdtjrXTu01DhnBGqtueGebfXeIbQNryjea5UNPCLWEdhaaC5C97o3xFT2gX8Q4I/8A0a2z0Mn25M3WofcktY7GYOJtiWmM6DkNww7tPWq47tP3WCm5UuPoZBh+kWKYm4zOMuvaMLHPsjl61W7rN3EslEaG5KMQZ0XXrcUXI7IJeNtyY+Jq1tR7nqbMxrUT1rhOIyKSRIOxG4A8Pea106rp5yuDgamG547F+9jtCFEHvbQDWJ9RFTt1mY4gZY088lML8apwSJVX9KjjJJMq8QtbHyNNPng00y42s846d8OuXbloBbIJZgnVrldw2X2o00jQ+JrqPUxcFnuYrl05G4/hx0ZbCdazMGJCopUQpAl2OupOZiJ/21dzjkonPIT6bcNTFWreFZirXbgysNSMnaZo5wP1FQduySS9xQltCuF4Yi4cYYyy5MhJ0LaanTmd6k+Q35ZFxG0LeFe0upFoqobnpGsVkt1NVfpm8E4xcnlGF/h70JaxiFv3ZkW8wkQQz6ZTrBKgbjvp0pS5ROxvB6JjsKLi5CdCwJ8YMx5xWprJnTxyeafxExGfFZRtbQL5nU/qK4WvsTtx8HT00cRND/D+zkws/fcn0gD9K16Jba8/Jm1LzMI8d4auJUKzFYMyI7ojXlU9Rp43pZKPYGYnobYuWwssGG1ydfMbEeFVQ0MFHCL6dTKp8GJ6TcHv4VOra5Nl20I9ksNfZPsn3VltqnTxnKOrRbXdzjlALgbIMTbzuAmcSx2ga/2+NRrSbTZfdu2vB6ViunWDQwHLn/apPxrp+ZhE4q0c5dwRielOEuyWtXbhnQNAj3awKxW20y+5ZKpxcHgO8M4fhrlklE7F1YIbUx3VfptPVs3xXcjCcoSUsg3A9HrWHLLZmWP2jJ05T3CsuprS7M7q1M5xzMIBXTTUf4rhzd0JNsr9E+WON135k/51NRdttg8QiFzpHKvRvjscxEtvu3pLLGOdMwiNKXJODw8gPEcMRr9l30Np80xMjmD6Cp1Y3ZZffV1Y5Rsgdo2/tXV3ZOTjDwBLrZuJICf9PDsQPF2AJ+ArJvbv/wDAg/Gorah45BPHsatoM7LmCJOWYkkwBPLeuRbTDUaxVtZ4NVe5QyjCdKP4gratoMKjrcuJmBYgoFJgED7R0PdTnpY6eeINrBv0ul6qbn2N50b4icRhbF5ozOgLRtOxrpVybhlnM1FSrtcF8nmfFT1t645ntOT5Tp8K8nfbusbOtXDEUaq9izg+G9YkFktggHaWP+a71XooWDHVUrtRtZD/AA941cxVl2vOC/WEKNAcsDkOUzU6Z5XqLPEdPGqSUFwalwa0tHNTPNv4qYrt2Lf3VZj/AMiAP0Nc/Vt5SOr4fBYbM50W6PfTLjjrOrCKCTlzGSYA3Hj6VXTWrHhl+pu6aNhb6AYcLBe4W+8SAPyitPloYaMEtZN9gaOg9wtuFVTp2pnXQkAVk8pZyjN1M9zaYdepsrbG4ET+prXzVWoIs09G95IsNZIJuHYDQVzLdym5s6Fk1hQRIt4i0WO5OlY42yVLlL3IOClPCJhiYZO5h8an1sTivlC2ZTLCmuruMhMh0pDJAP3zqLSH3K+Jw+Yabiop8l9Vm14JuE46Ow/LQH+xrdp7selkNTp8+qJW4W5biWLOhyWrSjvE5jA8NNfcKnXh2yOf+mZ3pX036u7b6qVZFdbiOIZSSv2JAYgCRrGp1rQ38nU0uj3R5L3DeFrxHCkX7t50uBWDEqjiDMdjSNK5ukk1rZv4RXq8V4SRg/4i2bdu/wBSghbNlVEiT2QYk8966dnreWdbw2DdW49XVRYwX8oZQlrsjuJE/qaqtl06W0cGbdl73d8nnww86DnpXjow3ywdZvCLH8QODYnItxboe0hA6mMqgAaM0ntGR8a9HfDZDLfBHQ6qiDe9Yfyd6P8AQR0u2cSbwDCHZVU+/KCDtyqdVPCkmPUeJxnBwwegFq3e5we54z04xvW4y4QZCkIP+O/xmuRe902d/SQ21rJp+hmHaxgrt4Lmd+0o7wug/vV9KcKnL3M2plvuUfYpYXiWZc74hhcOoEgIpJ2iDsKyKafvyXyq9lHg1PBcWzWEd9WM694BgHzroVTca/V3MNlO6zEexTxHG7K3Ark6nUgaCsVt6zydWGis6eUaNRpQ+Ucpy9Rx7QIgjSoSrUltaDc08neqGmg028KTqj8dh7mRg1dlPJWSFgBrsBrSbx3Gk/YacWkxPw8qqdsS5VSwWEYHUa0017EMMgxOFnUb1KLLqrccMZwZ0s3LjMNbhBZtzKiAPdW3T27ZPJVfpsrMDDfxW4fdxN9OqCuRadkW2CbhRSuYt57DXnV1s1J4QtPd02ov/wAnoHRbCdRYW190AExEnfUd9ZtG475tFWqll5MJe4aLvGWW4MyFgSp1BASfIAx6iumsOJ1o27NGsd8G66U3MuFIHMhfKZ/tWHxCW2hnH0ycrMsyfBkzXrY/3T6a1wtJFO1I33PEGE+nN+LKJPtv8FEn+1dTxOWKsI5SJejjX8k3SMkAW1jWBzPl+tPQq1QzJ8DLvEMb1Vt7h2RST5VsnJxTZOuG6WDxJUa9c01a45geLH5muUsyZ3uIw5PYcZwi21lLWd7aWxHYbLIAgz6TXVnVBwx8HEja+pk8+4XgrDdc752HWRaAMSmvaLRqNta5jjWjuQhbPCXY1XDr730a2rBXUaHXRdtB30us5x2jsrhp2pNZRXfh+GwjBr7m7c3Cgf2n9TWdxhB+plnWv1HpgsR+TS8J4kuIUsoIgwQd/hWiFm5ZOTqNNKmWJF6pZ4M/HY6BQBVoAgx9yF8IJPlyqi1tGqiKbAn0x5nMR7tq53UeTrqmOA7we/IG2o28RptW2ibaObqYKLwFBWhmMhvYcN4HvpplkLHECcQ4MrOtwyrr7NxCVaN4kcvCrEyyUI2j0x2Itl2JDiWYZZBjTKmSDJ31nlWaVNkJbq5YKZVOPdZB/Abj3MZ9LdltqyrauW5/+RjmQR35fPSuxprXJZkZpTe3DDPTjE5RaXvLE+QAH6msXi922KRbo45bYE4Pighe4RPVoWgbnlXO0luW3jsi7V+mAN4lxUYlVF8lBbbOSoltR7IHmNaslqXb6LDm8FlektyzbKPGcmRqCEt5RAHeas83OEdq+Q7FbpR0kL27yiBaNsAT7RY7+W9W+b6rwi+l7bMsAdD8DdN9Ly2iypqCeys8u0R+lFUZKW7B1L7XKG2J6PxO0960UA1YaqNZ71nSt1mZR4M+nphXLNhlOLYZUso9vIo2C5gbhB55RoBXM1CSjuR3dLZum4f/AAq9G8XkxKGdGOU+5tP1rJXLEkzRrqlKlo03EuB4VWNy/caWP2m39wia0zrhnLZyNPqr9uyuPYvcBvYaCmHI01I1nunXep1uHaJm1cL877AtFWGLK9jooAF4a+shM2ZgNT7qbDBPiLGccp8dRHOqZx3F1Vm1gtuF6/aHhEn1mKxujk6S1XAY4fhso8oA7h8zWmuvajDdbvZdq0owKkAommmC4fBXu4QHbSmpF0bmv2UsTwzNGZQwDBh/1LsfeKsU8E91cu6B3HLblASGYhidZPtGT8QPdWfUwVqWTRpaq89wdgVchx1ejqVM6DtCq9PU4N4RPU6WEo4yVeNYRA4kfZE66TETt4UXQW7Jmq8KU1ncRYbg9u+zylw6CFQiB5mp01KTeCVnhddeG5B/gHR601sEWw5BIJY59QdtdK6Gnoi1lIouhVTI0+H4RG5AA5Ct0amZ56rC4L9qwqDQR4/5qzaorJmc5Slhnl+Nu2jh7hQ4fMXJjKwvQWkanTauBbKHTxx/7PU0Rn1o5zj/AKAeDQl1A3LCPWsEfuWDp38Vtm049gcI9wm7eKv4NPwMxWqyMG+WcLS26iKxXHKJ+jXDcOhZ7Nw3DEGSNAfADwp0wguUV6/UXTWLFgPxWjLOYULuPho2EjU7xOsj9KaQwcoKNFu372bnQwDKGogTA0DHCohlDlFNRyGUOKEcqk4NewsobUMD4FRgfAqBcFXid9ktM6LnYCQvfSk2lwXURUppN4MlgsfjcQ3YVVHeUhR671RGdreDs21aWmPLySdMsC627dzNJXsuQImdQYHn8KL4vCF4ZfGU3Fma4bjRbcFszJ9pQ5WR3SOVVU2bJc9jpamp2V+nh+xtuGcUGHLNbCtayB7iWz2bXJQGPtOdZ22rrV3dPmK49zz19HVWJ8S7Jv3NCnSLDnQsQ0xlKtmmJiI3jWty1UHx7nNehtS/XyCuJcXbEr1dhCVZcxk5DcQGGVDyI0me+s9t8reIdv8A9NdOmjS82Pnt/h/sxnSPia3AltGzIokFlAuDlkLfaArlam1SxGPKO/odPtzOfDf+jnROwGvdYx7FoZ2PId378KpqjmWSXiNuKtq7s0GOw2BxLSLqq55qQJ8joaulGuTymcymzV0JZXBf4DwJcMWYOWzADYAQNfOp11bDNq9Y9QsNBmrTABcThTMHQSBOpHaMDU7mpIeTb/RU+4voK6+yPwZcs79HT7q+gpbI/AZYuoX7o9BR04/AZZ3qF+6PQUdOPwGWIWVHIegpqEV7BlnTbHcPSntQsnOoX7o9BUenH4Hli6hfuj0FHTj8Bli6hfuj0FHTj8Bli6hfuj0FHTj8BuY1MKgEBFA7gBR04/A90vkbewVtxDIjDuKgj0NHTjjsCnKPZkH1Nh/wLX/bX5UulD4J9az+5/7JE4bZUFRathW3ARQD7xGtSUIrsiLsm+W2O+g25zdWkzM5RMxEzG8aUbI/AdSXydt4O2sZUQZZiFAid4jaaNq+BOUn3ZAeDYf8C1/21+VR6UPgl1rPl/7JLfDLKzltWxO8IokeOmtHShjsDtm+7YwcHw/4Fr/tr8qOlD4B3WPvJ/7LIw6/dX0FPZH4IZZ3qF+6PQUdOPwGWcOGQ7qvoKeyPwGWf//Z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  <p:sp>
        <p:nvSpPr>
          <p:cNvPr id="16389" name="AutoShape 14" descr="data:image/jpeg;base64,/9j/4AAQSkZJRgABAQAAAQABAAD/2wCEAAkGBhQSERUUExQUFRUVGB0aFxgXGBwcGBoeHBodHB0gGBYZICYfFx4kHxcaHy8iIycpLCwsGB8xNTAqNSYrLCkBCQoKDgwOGg8PGiwkHiUqLC80KywsLCwsLSwsLCwwLC0wLDIsLCksKik0LCwsLCwsLCwsKSwsLCwsLCwsLCwsLP/AABEIAOQAoAMBIgACEQEDEQH/xAAcAAACAgMBAQAAAAAAAAAAAAAFBgQHAAEDAgj/xABDEAACAgAEAwUECAQFAwMFAAABAgMRAAQSIQUxQQYTIlFhMnGBkQcUI0JSobHBYpLR8DNygqLhJENTFRbxFzRjg9L/xAAaAQACAwEBAAAAAAAAAAAAAAAEBQECAwAG/8QAOREAAQMCAwUGBQIEBwAAAAAAAQACAwQREiExBUFRYXETIoGRofAyM7HB0SPhFDRyghUWJENSkvH/2gAMAwEAAhEDEQA/AGLjGURIwVhhRtaUVzGsg6hXh8vXoCcCu2x1xZWYfxKT7qYfq3yGDxjimQx6sqQRZXLxMJXAolULEKCwFb+mE6RpJOH1pHglHdoN5KFoQVB3Js+thvLAdAWgXaR6fsmFXic4XBy4339SVYPaXMiRMtKVZo1+1IH3iYyAPm/PphQ7N5l43ncMXVQy+Nrfa1i1XzbbYjlviPIc7LkgkYZlQBSpQ3t7QJ95/wBuIvBO0eVj7mGWZF8VyNpYAKCzBWaqJBNCutbnF2uxSOBOh/ZZ3MMeWdxYjlrlzumHiqZuAQLDRjCapRSMAzE2ZFO9UFKmqsdMTRmQkuljuWMakWUq2ZRq2Gq2OwUDnRPPHKHjMuXeSVXGcgI1Ohh7uVAu9jowOpSFoWWPIC8e+1Wcy8cOUnVH+rSSCSQxj7QeFjH4edK7+yOWN2uEchve6GeDNC0Fo0IuNd2qnq4PX5Y1jc0gMsgXZVNEGrDVvy6cvXGYZwydqwPtqkM0fZvLSsIwN4nnXUVEupvM3pXyLHmfcMEHOALlZJpZHjaaOHQgQEkamBLNpHMgBV38sD1sj2R3jIB0zz9EXs2Fksw7QXaL+9R9UJzxz6W/ft6LQCn4Vg52K7XDNFoZAonTe19lh1Ivkwxx49l8uiUBJCWA9hjpBPIMCdJPocJXZ/ioyucaWSyyI4IA9uxSbfdNmj5YTUss4d+o669JWU9OY7xMsffM5q1znm+udzp+zEJYtY9ospqufI/7sd5xio+F9qMx9cMyqJJZAVYG9NGq5dFparyGGnN57iDoCNEZ/hRTe/qdvgMayVccZs82KFioJZB3ALcbgZ+KYs3AGqwDpNixdEXRHzOIzRe4YWcl2vlEqxZlUF+EOlgat/aBO11W214ZpJNsExyNcLtQc8MkLsLxYqHML5/8fLEGYeWJsrbHECVsaLIZZoXxLhUcwqRd+jDmPiOnodsDs9kwsY02TGlVV6tvLz9cGJZMRZcUIC1a5WHmZJpQFSWd21KQJYhEuxs+M1R9xJ57bYgxd5Lcbhe87xjKwGyhW2K3zY2Nx++CUyTIpYJm0P4pZVZRfM6QbsAmj548/UokiDqSGHsMBbMx6Efes/Lnhex5LMB9b+l0xlsH3y8LfZcOITPHwmdQx1xCVb5Glcjp/CcVp2MykW7vptpClnkqgc9/Rh8LxZD5wJ38U+oPIxcL3ZYFWQKQoW9Q2N4ReB9kFedhHNImX1AOXSgCwOkLqoj3kAYFaS4ua3K60jAaA46Jvz8qZHJmSCSORiTXdEVqIAUlhypSRX/5LN1jn22V5YUj1hjGiodBAdpG0NYGwKmgem11jlxns1qWRctEWy40hje+tBTMt+2CNj5nlhZ41wsSwiNVkkEEBOof4auHtEJJt6Qb2SV1DlyxuBI94JOnqFQNY1txrmnfLzh81mqJZWZXU/doiiFNegJ9WOJZwJSes9KtgLpGkLsDq57WdwVA9xwYPoOfLD2gfeAcvsvO7QYWT9QEN45rMLaLva6511rA7sVminerp3aiAdixANgE9a/TBvtQhyqxkspL34aN2KJ09G2PKwfK8EOzeWy88CSrT6rBbfmDRK/hFj0wJVMZLIHBxvbRN6GeWCnMRjFib4t6XZ84FWVnVxde2FrYdK54rjPZInVKT4mvY+vL9sXXxLsjE4Nhje27E/rineIg/WpY6pFkZVA6aT7vSt/PCx8b2C4TumkilJYW3JFh1XvsVI8k7RxEKWA1SVbKq2SF8rJX5Ysw9kBp/wDuJrqt9P6VhP7CcMV55lBKlowVPkQ+/lftL8sOv1aaOIRd7qkLUGqtqPrjMsY847BS4y0x7K4BB4A+qrPterRNolPeIbAYCmHIbeXIcvXDYwr+/wC+uBvbHgTdyO+cM5ILEatKgHdt9wK54BZri0jlOQApgPd0Y9eXLzwXTysgbZLtoxS1De1GjdTomaZq618cBs4cxLtDy/ER5fh88QxxaWV0jFXI4Xl0PPbyw/R9gPAP+ocsB1VdPwWthiaiqe9toh5rLZ9PECXznLdr9lV3EYc7ALcluexFGvS629xx0j4wrQlwTaiiPI8h8z+uGntRl5csoWUB4jtqHIHcjbmp5nbbCNncppkJU+CUHeulgix0awMZ01Q/SQI2soocOOI+t/qryyiRIwbRll57x5gu3wSt/wBsSstk2vvgoBskR1VAgWQeQY8/LbEGHMxEi3yr9dMUJRvffQY7Pmxfdhm7s1Zo6gDzW+deuB43sDbOItutZZ1DXl+YPjf75qVOPrDxsKCRuun8RY8+XJQOnXEKLhjJmHiQEQzAGQgEhdN/LWCF+GN8bzCKFaH20INL7JC9GH5D88R83xKdWWSAgM4BIYFgyjeiOhGr8sVmktKCczvIVWNdgNtEc+rMhMQ1d0w2YDdBe6362aPTC6OIwnIvGCkcqxEFJfB4iBZBPMFmqx154PxdpHOtGgk1rfIDSwFbg31v8sCeDdqcowbvYjExsM0q7MLs+M2Kvp7sbCobcjd9OSwETrX3pZdz/wCpBdrZSS1ilrxWGPLyvlvg32Tz7yzMrBWMRJWtrAW0J6X022sYMR8OyJUlRHIa2YkE0eljeuRr0wRy+UjjZtKIpa+llgNrPlvtWN6WXAyzTxVahglddwzSv2ukOayrF42VoXB5EBlNBjTeV2Ry22OOf0d8bjiyhWVnAV2bU6mgpVW5D2RYahZ9k+WNca4vlRMQ4sKd7sqejAXY9CMTchlcjIv2axEHmFr1G4G/Uj/UfPHMlt1RRisyxGV75IwnbLIsfDmoSbIA1Ub223rzGEXsBwlJs3mmkUPGjlwGAos5JU1uuwJ3Bvxb4sXhnC4CgBjjbSdiUU16AkHBCHIRJehEW/wqFv5AYJaSRdBOIYSG3SFxjRl5oFy8Y7wyH7JAAzowpiOnh0hrO3hxLnEt69cegG7Km66WL3bDIOzMImbMBfG6BW32ob0B0vrXPEvM8JilUh40IPMUAfjWMnRXzW7KjBxPG/FVR2q4e+cJ0zIskdlYNamZxW57sNakDfSQTWFUhFTVWqhzO5/4xeGa7J5RhRy0AAqisYUgg2CGWip9Qf8Amnu1/DVy2aliBLqaYE7mnGrfzIOxwfSBrMiBoc96ArHukGRNrjLcp3ZnhiyZldAA0XIpG9dOe18x8sP+Wzcyx1IF7yyBp9k+Vk1W3PnzOK2+jyYwZuyH0SIUBIOm7DLvyF7i/dixY86neAnUCL8JU8z67+mEpYYzY/SyfTSCchzWYQAMvdkudo5GzMLq8bJRYEnYHT95dzYPTFbyZd44FU01yamIO6gDSo8uRY/y/hxZHb3juiNt9gN/79cV3NxdChomyNwRuLHLE3dlhF1tDDE9jhI/DkVdVyyDT3maPX7WAIm3maG/647xcEfq6/yn+uPfD4GRtTpmlWjvJMHX08AO5/TBUcQjuhZJ8sXjgbI27x79EqllLXWZ6W+ygrwAEEam94r979ccuKSCMKpdnYDewNwPxEAX7hWDGczgRTsb5D5fnhXzo1h/F4trI6E8q9cBzYI8mBXixSG7ionDhM+fMlfY6OZ9ncCgvmeRoVW+OUnZHvZJQCmkEED2gLs7/DfHvgvFGULFuFEoAvzMWoUw57q135YI5nMMJWChgGWzo/hrerG9WB78RaPGAd4K2LpBe2SSZuAfV8xETVB1NKdipcBuR3sXzwzJxaVzLpW8wlKw8XdlVkcWN7HIdeZHniFx5UO8pKSC9XIVdbc6HMV7jgPxrPSxzCVWKSPEpYqdza0/wLAnGgd2Ywn/AMWzAZnNOVz+VrieSdMsRM2t+QFggW23LY1V364Um4hokqkpq5r4gSQLDDcVd4JTZp5Dcjs5PVjfpgDn0JktbtaG37V1ONqQsmmDdwCc10L6OiNzdxcE3dn+1OcLSImZPh9hWRSDRogkram+V88PvZnjWaljLyGNtzQ0shoeZ3H5YqXhZdQHBIkDlgd7DBut+o5euHzhvbxSFRomWRjR0aQpPnTEVvi0cre0LS7IFL6nZ0vYtka29wCeXgp7fSzGJGjkhlRlYqSGRl8JIO9rttzwZyf0kZJ6Bl0E/jUgfzeyfnipeK5Ylu9ICCQtoW92UMw1nTdbqRiApB5jf3X+eNHSvY61rrotmU88Qdjwnnp5q/V47l3GoTw0OZ7xK+erFezwQZ3jJ7spNFHBrkI8UZZAQoJGzC2Sxe+EBggqgPTbFj/RPwUHK5rMPsJiI1PksYNn+Zj/ACDG0MxJ0I6oKr2e2nZ8xrsxpmj0HBRu7AkDagOp689hj0+Ul9kE+hAFj44Z+HNGyAoysPNSDt8DiNxjPlBpXrzPl5bYiSEuzJQ7ah7nWCT872TjJDT25G6x8/i5O3n8+WKj7QcI7qZljR1R2OlW3K78tQG4HntQ54+gshwZju5NH5n1J6fDCt9JPZuHuNSWkupaa+e9HV57YkNwNPBc7A84XXLuSm5WCNWXSuRUsdIMcrM4vl4a39cH+E5MhtTMpCiqA5Nfn7v1+QzgksckyqZMs/M6Uy5RvP2+mDzRqgZUAXfkPXAsLgI7hVqr9pY+/NQeMTtpZlGpjsoq/d/fWsJOR4mUneKbSCRT3RIbdgbFH7xFE9Rhh7RcbaM6IpER1r2hd2eRPS9h8cKHEeITTsrGFBZ+1FqCSBR0vd0D7PpgSUNLCQ7NEQA/CQLInls2nfOm9NoZKBHiGkqaHSmcfDfDBJL3b31KkA7eYNeY5c8LOW4SGcsSpVVAsGnPgXZ9uQ22x57T8UCRJIiaydIRQRRJvzvyPngQSWczit3Rh17I1PpilGYnKm29kldxRtwtbNuOuF3j+R1rBVqncg6urbtt/tB+OEmXPZ5pg7Bgyn2SPBuR7QI3U7AknFndr5EGXiCUR3dLRsFTQUj4YYPybu8FSBv6zRvOX1SAorbEFpEWVg9UwU+vlYPx5EV7ueCsWRduQr34j5vK5eNi00o1V7Ksb/2+LAdK8YyG3J5Zleu2qWPiDbjUKNkSPFvYDbGiPds3L3YkTROACqtY3FDqMQ5O1cMW0EP+ptr99Wx+JGB79sczexQe5Bt8cMxsysmd2gaG/wBRzSsbYp6eIQ62G4ZJm4oC0lKGKIqomx5KoHI8rOOCZZuqn5YX17YZn8a/yLj0O12Z/Gv8i40dseukcXHD5/sog27TQRtiaDYDgjcmVbeoyfLb9/LYYt/KTw5bIrCksLOkW41Ahn02bHW2/XFJS57iax960UgioN3hhASjyOojkbFb4Gjtbmvxj+Rf6Y0g2bWMvbAb5an8IGu2nT1mEHEAM7ADM+asLh2TgMikmRVG+goNq3ovqojarAs3yw2dnO0Qnkb6x3carupJIvfYb8658/gMUke1+Z/GPTwL/TGHtbmT/wBwH/Sv9MdHsysacsHmfwq1G0KacHHiO4HePpqvpj/1/L/+eL+YYUu3bwzQ6kmRmVhShr54pT/3Vmf/ACD+Vf6bY8t2ozG3jG38KkfKsEP2fXPaQcHm78IGCSlhkEjS645D8q/eBcZWSYKMxmJLB8LogU15kC9sHM24U6qHIn5YprjPEny8DSxsVdaojmN+dfHD7xfjxKR17MkeoEc9+l8hsQfjjz0dSXQ4n8feqIrKMMnAZvHvRDfpAyCzZKlEYzFK4YbSWu7ct7INAfPCHwvgEMbgPc+YJ8MERNXz+0fr586Fb3hizMpkEo3ju9JTmSV9pmHka261vtgPl+PZfJ2VkDMV0+ABiB1qthfneNDO+bKNt+Tc1eOlMbbvNuuX7pi4rFKtlSAGQBiBzauS1uarnhczfCnlghjDae733vbn5b3ucCc927dto02HIyHUfgooD5nAPN8Wll2eRiPw8l+Q2PxwfTbDq5XBzrMAzzzPooNZTxNtm4+Q/KaBNlsubeYyHqtlgfeoJv4nEfiv0hM5tU1HlqkPTpSLtQ9+FTGtOHcWwadvzCX9ch5BBP2lJ/tgN6ZnzP4UzN9oJ5b1SEA/dXwj5DEAHGEYysNoYY4u7G0NHIWQD5XyZvN+q75NkDoZFLRhlLgGiV1AsAdtytjDIOJcJu/quZrbbWpqmZj98agQypW1CMbkthVIx4GNZW49587eizVi5fhcCqe94Y7aY4nJjIBIkkcA6O+OgyKYwANRHdtzHITxTs0Y5XeTKtDEgZpIfrSAgK2i0doydJbYEg6jyIwvx8VnFVNMNJtakfY1Xho+HYkbdCRg72d4rFJG2XzWYzEF/wCHOskjqoI0mOWLVTxmulEEsOuBCyRne18SVKtV+zcXEsoYosxmIgkcSmI6XjW4Y3QaXTfwuviUg3fLliv+H8Ag0SwyZF3khLQPOjrQkCnU9PKoIUDUDVLqUtzrDzl+02QyWVIiz0TSOseplBka44Y4gUhHWo1oMdtybqsVJxLtG7Sscs88MRNhRM+pjdmSUqwDSO3iJHoByGBaeKRxIGnkuR7j2SyeVLa8jIGkLGENLGygqgQKUSQlo9TaydVltqO9DpON8PpNOR6r3huxp0vqCDXz1lW1ErqVdJC1ZXZ8y7m3ZnO/tMWO5JO7E8ySfjjiwwcIMu8T5lcjnaLimSkRBlsq0Lqx1szA6hyAA1mqNkDpy3q8BBjVY2MbRsDBYfVcn3inGMsFKSESi91Wzy3FmwMBs523kO0SKgGw1eIgDlQ9lawtE40MJaXYdHEBiGM8zl5aJpNtSeQ3Fh0Gfmpmc4hJL/iOzehO3wUbY4KBjFO2PQGHkcTGC0YAHIJY95ebuN+q9Q5fV6VibkOz7TFgh3VdVHa9wNvXe/hjnkxzx5Oc/hxo8HDYGxVFLznZt4lkcmxG5Q6dya2LKp3KWQL9cbXsnOwVlUMHCkb1WpioB1dbB5emJHBuAtnFY64owjRpqkZhbTMVQLoQndlN3tyxJk+jvMCF5SYiF1DT47OiXuvbKd2DqugWujywtkrGsdhMov0Pv3uWgQteyWYIDaRTAEHV0IuyK2oEbc/Tnjzm+y2YjQuyUFAJogkWSOQ5kUdvXBtPo+mLhFny7VI8bkM+mOSOMyMGBQG9IO6g35jEeTsNKqSy95F3cJcSN4/DpjV+WizetUGx38hvjJtdGT84f9Txtx95KbckPy/ZSV3jQMv2kYkB8ekA1sSFO+45eWOGV4BI6sRptX0Ub1WADemuVHnX54MQdhGk7jRPl2afV3agS2dAOvcx0NJ8PPcsK23xrLfRzmXlEQCB+4WUg34dTFVQkA+MkdNupPhxJrGMJvKPEHnx4Wtfkuw8kMPZuUMV8GrbbXzu6o1V+Dz8sbzXZyaNXdgmlOZDqb8RXaue4JryrExOxEhyZzWqPSI2kKFX1UH0EFtOgPdWt3XPzwuhfd8v6Y3hqHSHuSA2Njlv3qCF0IxqsbGMrDTUKq8HGqxjY0Dge+a5bONY3jdYqVywL6f3++J0HZ/MtI0a5eZnStaCNtS3y1Ctvj5Y1wjiAhmjlMYk7tw+gkgEruLIB5EA/DDV/wDUfxu31VSZEjR9UrMzd0zMhLMpDGnIsjlXlgSZ1S1wELARbebZ8N3uykW3pbh7O5kqrDLTlXoKRG1Em9ga3JrEuLs1mdWn6nmCaBru2ujYBII2sqfkcSc32waTKnLGJADGid5f2lI5dbIqwAaA6XfXEqPt8yy5iQwI31lo2ZSx8JjDAaSVP4j0xxlr2tJ7Nt89/P8Aq355crKLN4oZl8jI4QrFLUjFU8Jp2HNVPJiPTGo8q7BiFYhK1kD2bOkX5WdgPMYK8N7cuojQRJog7kxJqalaItbA9TJrYN+WOifSHIxYpFFGSirYOo7Sd5bahTHku42BOJ/iKy9hEDwN9M9/hrzXWbxUbL8PzcaSGOOdER1aQqmyvC2tdRr/ALZs+W++OOc4RxGXRqizMg8TRnQRep+8ZgBVnU2q+e+2C8/bd3LXDHqufQxZ/AMxs4K3TehPLEObtRqnizPcoJY2Vi2pvHpXStqTSCqO3OsY4KpzruhZexz520+Lecr7v+O9SCOKi8S45xKJkeeSeNlLKhkCrvpAcUV8R0FQbB5jHnL5viLxmdO/Mal2Loi6L0d25IAojSukiqrpj1w3tw0OWaARQsrGU2b2Moo2t0a2rlVY88P7bvDlDlhHGy6ZVDMW1AS+1YB91YqYpY292Bl723C7c8+W7eVOXFQstm80IxLGZe7y1qrgWsfe8xdba7/PpeCceR4qoSNEzSgKuhV8JqIkpWkg0usmv4jzxHyPbDusocr3ETIVkViWktu8q2ZQ2ksNMdH7un1xJznbySWaGcxRB4HDitVMQummBNqCADz6YmVlQ9zmshZbPPI6AkbxqSbnmuy4rjmcvxLu5daZnQpZZQQoUGRlkcNQ3ZjoJIs8htywOj7LZosEGXlLEuoGkWTHWsDf7tizyFje9sez2h+wWF4YXEbs8TnUGjZyC1aXCkeEe0NsT8z9IUksjSSRQOWSWJgde8Up1d34WFANurc+e9Yrhq4nENY3fy6H4t/Uei644oVP2dzKBy8Eq6GVHtfZZ60D1LahVeeNx9n8wZzlxDIZlFtHQ1AVdnegKI3vrgxD9JMyltMcADMhC0xVdEaxxgDWSdOlXBJO64g/+7pDmJZ3jjfvou6kjbVoZdKLvThgSY1N3i7Jq7MOY0ZG2e/LLXrwztmF3dQ+fgkyrI7ROEifu5G2pX28JINXuPPmMeo+zmYJiAhkJnUtFsPtFUWSm++29c/TBNO2bjLtl1hy6wMsgKBX/wC4QbDFywK0ukA14Rd4757t5JL3dwwL3UqSqV72wUCqFBMh0qVQKQPI+/FnPrLmzG7877rddb34iw53Xd1LuZ4bLGAZI2UMqsLHRwSvoCwBIBINDljhWCHFeOyTmUy0WmkEjEFxRCldITVpACmhYsaOeIBwVF2mH9UAO32UdFirjMe1O2ObYNAwhUXpmxitiTDTrR5jHN8uR7sVN3G65FeyGdjizSSTLqjUksNIa/Ca8Ju96wycM7WZVndmhEB0wKG7mKYsqMxkDAKqgyBgNQUchhJyvM+7HaCOh78CT7Pindife9rZG3u91wdZOcvFcg2WmjUMjyNJKv2G6MXBiUPqpUVRpKjbxk/dx14x2wyo8UEQSswklmFCzIy1KCDYUUaC193z3wlPKBjjoL7nYYxGyYr3LnH+7LO27fop7Qpwg7YZYjNahpMkrGFhll2i0kKh0FSm5B68t8c8n2myKPlgYjoyrLpYRKWlVoisveAnn3lOt9CR0woZmQeyOXXEXXjL/CoGXFzbLfyt+VIeSnCXtFlTmclIsJSLL+GRNCklQ50X/wCRtBBJP3icc+McWyk5yqLG0UUTSLJpRdbRllKmwRrcgMT+HUawrB8bWXBMVBC0tcC67RYd47yT91xeVYT9scgMyZlRwWheM1lkCr9orRkIJBZC3GSCLoHbAhu2gEbJbNeaVx9lGPsfaZNyxBL2a1H34UzjRwMNk07eJI4nhopxlNHavtPl8xHohiKVmHkBKgMUdCTqYfeMjGhyCqowq1jYGMOCaalbTx4GXsPuoJJWgMeqxrVjWrBQNlyw4zGsYMZuJXLqOWOLn+/75YI8MywkcKxKqNTOw5hUBZq9aFD1Iw2cGVO5dw8cUZgL6BACBTadJmOppmWR4nf71xhQlMDiKifA0BQNUiRvW4OCEU4PPbE3jWRT7Qr7cJQSeDutQcbEwhm7p1fwMoNeJTQNjAgNjWB2Jt1BU4oMZgd3hGNNO3mcWL7aqLKewA3NY4y5ny+eOOWyskppFZz6C69/QYO5LsXK3tsqentN8ht+eBJtpU1P814HLf5DNERUksvwNKXzjcGWdzSKzHyAv/4+OH3IdkIEcBxqJIH2l0LPVRQw8r2RSJNzy6KAqj4DCWu29gAfFE6x0c67Qeg1RUdJECRJIL8Gm/7Ko8n2Knbd9MY9fEfkp/fBbLdioWITvJGcmttI39BR/XD3mMuqodIAojfr88QuP8LIVJk21Cm/zDkfiPzAwjg2pVVUuF0mHhhAHnqUyp4qQuwBni47+iX2+jlQN+++a/8A845zdgI0ALGYAiwbX+mHXLcT72Ak+2AQw9a5/HnibmMqHgjB/AP0wJNtCvjfgdK646fhQ7smuwuibl1SFkfo9SW+771q50y38iMZnfo5SL/FEy+9lr8hhkymQeJw8bUy+WGzK8YizI7mYDURyPX1U+fu3xpBX1UrbGdwd1y+ize6NpuImkeN1VWX7BxOaUyknlTD+mOme+jqOGu875dRoWw3/LFiQ9mWgmBU6o/PqPQ+fv8AniP29Xwwn+I/pgd9XXMuHyOuOf7LhLETZsbffiq9j7DwMwUGUluQ1Df8sTZfotCi2WYf6x/TBvhyf9RF78O/FE8GM2V9W4Zyu81zpIwflt8l858MzCxurNZRgyuB7Wl1Ktp8yNWoDqVrriyOx0Egy7acwlCIpE8LB1J1gqXVHR4mAu1lNb+0tMGrPL8Lll2jjZh7tvmdsHcj2CdyO8YD0Ua2/mPhHwvHvK6qpYx+rIARu1PkEqhpJpc2NNvIeZXPtLOqtMoMbPK6au7KMiJGPCC0YEbO7UzBNl01zY4E5Ph8knsIzeoG3z5D54ecj2Ty8f3NRHV9/kDsPlgg3GsrAdJVpZOiagi/E9B8DhL/AJisMNNHiPF2Q8kZ/AsZnK/waL+qTsp2Hlfd2VB5DxN+Ww/PBrK9kYIqJQufN9/9vL8jgk/bpe8A7hEoVpU8766jzx0+urIgZTtfy35YXOqKypk/XcQLHJuSZ0LaYusxg8cypsORUGMbU3QCgPgMN75BFjGhQvnX93hULeKH3fucOzH7P4YSxsGaFnle/Inw3eSSeN5Wm1D3YbYsx3sCv+JLPv5H8wcBeJx6u8Xr3ZYf6SG/S8dey+c1Quh+7uPcw/r+uPSOP8Ts2+pjd6O0+ySAdlVcnj1CiZgeBvhgpHAHylHy/fA7Mj2h6YI5PNpHky7mlA3Pxx56MFpuE0vYpQy02gkdGtTXK/64cTH4E/yr+mFmEZfW5ZnOrfSqkiz11bVhmhQlFIkGnTyG5Ne75bkYOrpmT4XtHe3omeZsljvUTKimOAHa2Agq6bEeX6g4YoQdd6GUeZqj7hd4H9p4/szhcBksm5OUzsZ2yMwEU27ge2Otfi8j69cTO3USd0jO6oqtZvc1R9kcycV/kpDljGwYRPKSO8bkiDbkeVmtz54mS5OTNyOJZu8gTYOB1O50BaDE0QWN1eGQd2jezeLnULhA3FjJs32MlMynEFjlieSN0jBFOxG18tajdR8ffh7zzgqKNg4TOJ8C72HuxKQRy1BaatqYi9j1IHUYhZHjuaiR1oNHlzpYPXeUBuLFg0OXLasYGEsHeFlPZtlbij1F8vosyqDUo6eWC2bKrmlAoDRsB7sCsn7S4k8Tk/6xP8owqiBcCeaYbRJEgG633UQv4mHriRkJ8gx1NlhISaL92DZGxO53wM4gllxZG53HPGoeHZeSFVYuGT2Slgne+XXDCkZmc7Jdhvom1+G8LkXxQ6NqvS617iDhX4hwSDK39XkZ45KbxHVprag3X474nPkye7MWYZVVfECN329d9uWFbPHSZCDzkLEeV15e788M4jY6o2hjwyh1zodUzSyeOH/Lg52mzrjK6InVJHFKWYj3kBQWY9KA5nnhUzU3jh/yDEfjnENctFwCGRdIamCagHI32NBjtvvtgSmixPsdAhQwPzcdATzPADqu3ZzJ5vLlXlZZiL1K8kobSwqtLJpG2J3A84YZAGsDdT6qeRB69PkcdYHZ+9bYl3dl1chZsXXp0G/rgE3EPHocaJE9tOlfiRuqnbnuPLz9Js2Rkh7N4tjbY8juQu06eNsWNh7zLHiOY6punfx+8HHPP8RCcPZTze1FeQNk/CsQcrndQTzGxwN4vISCn4QQPiScefkpnQSujfq0+/fNTA4TAOGlrobwLNMWBZ30gi11bHl5e/DbwvNyhwSzPGTyZiSBz2PxqsKa8Me42WVVUkalIF9L3w45bhZTNKUn+z0DwCj8b3vF3tzyWzYwNdUV7wXam1c36qQApH5YGdp8zohdqsqCR+2PfEJQr+E7aj7geu/rjhxXMKYSWFqQQa9dtsYloycVd7LAOStkXGp5DIZ6KgEjw6qJ9k89PIdBeDuQzTTtW1C9RIOk79FBr4nzwuGMiNe6oqBsdvaP4h0IvkcR4u0zQqqrCUH3dThWc/i09BXx2vzwzjZhAQs0uIkjjl0Vn5XINpFFCK5AafLYEbD374F8X4dHMGRx4yK1X4rWyodh7XIje6F1V458M7ZCJYBMhXvbKmM2PPdWIY1y2J2AxJ4pxBRMWRtSluVbKaWwaH8X54m7XiyyaXN7xQTKnxDGcXes3GfRcayo3GOuby5nz8Ma7bKSfIDmf788eZpYy7IJ3tMjtAeX3UDPnxsPX98R1bQ5R11KaOkjz5Ef1w19oOApE61Z1OAWP+U3Y8sOz8HjegyKwArcA1XlfIemGlNTkuJ0SozYADxVXnLySL/08LSeZJ2UdTZOFLiLkahfUXeLm7WSCHL6EFGTwqAQoA+8R0utrA64HcP4BBJB3JhSUvdhvZUBiNTMNwTWwG+2DWxHtLDdqt4qogdodNyQs9L9pD/kX9MeeCcFWaacTsVcvsy1sSu3MHav1xM7b8I+rZiMAgoVGk3uKrZvWiCPPAPhYzK5uS0LBt2vptS18LHuvFY4ntLrLHtASLjIpxi4fC0ar3rgq92Nj7rqvlgJ2ohVc5ER+Bl57kHb/jBPhyR6CNElk1TE+0Oex8q/LCp2uy865+M+2CAqadwK3bf4gn3Y2ga7FiG5XqS0MtbVEuD57db/AMp9+J2evdgLuSvU79MDcllJUkMbRErIQQdvCTsf2Pww7ZXhGhV+8VGk7jd9RBJvkLFDzo4fVkDKvDNoSM+qS0spo8URF76dEnvklLadZvqALq/MnYYZMtCFCHVbKpq6Hz3369OmJOS4B9YAIeNW3Om96s70By38zyxOh7MEC+9Fb7jYbc+voflhYaVgyKatnkPJKceYcatYoEltRJHnsBXX9sdeIZm8s3uv54NT8GbWFG9rqu+dcqJPW8QeM9nGSJ9JJ0AFwDsAwP5ir+OI/wAOEjCGOz4FQa8B3ZSDXO496JN4Jke/kEZYi2B25eEg7j4YZ2zehWR4wxViNxdWSbrnXu88COy3DmTNLdlTdH9j8vzGJ3H+KKc7cboQVUE6l0lhd78j/wAHC3s3RuLHIgtIdYhHuG5pZBly8KMVLUdNlR6FlwWzhAG9HVbX7z0PTACPPo8LJ3qIdJAZGFgnqK6/1x2m8CZWNSTcelS3M72STzoXuTjF2InJS9mWiMZ6eQxsDJnTtykhVU/1MBsMReBZWpJJupTQnuADH4k1iXn8nIInJizYAU7vmAyj3re4xmWIjjQn7yj0snfYnbzxeJpMlyNON0POQMhbwt9lA7R5uWSSxGCmzK5IG5Wz7TAdQOu4xKj4jnCf8aJV6eIAb+oQ3v6jkcI3G59eaIs6F0JpPn4mO3K96wVU1lswwCi5EA2HnqBY36jqMCyFzJDh93I5ph/DYYGPO8cEbzQmdvtMzl3ZQdNuLBNEeDT5A9d9sHeBSmGLX7UbM3eVuUayNW25XlY6c+WKrzE9zEituXltyI+AxYvYTOmbKsPYKSSJQ5HlucHUMhu7Fvsp2jRmCFrtQfBTZuHrJmddi0CaCVVq1LuRq5GgMAIOzzDMtIV1B3Kgg1qovRYfcAPUcwwrDXxLwMm7USBz/CP364SfpD7cnLgZaAlppBbknZFagBXUtuB5DfmRhu07veiUB5DcVkzy8NVTI1FmbLMb01ubGw+6K2xB492XMrRS7qqimYWXVWZSaHwPXYdNjhRyPYficbMRCgJvYZihubsAGvTDR2J4ZnYpJGzQkVVi0rqmMlsG57sel9OuL5KuMlde1eaWXSqNdA0676bDV4uXlt6YDQcYJnZWX/FVJCoNrrVhq2HIHVfW7x1OaDTSF9wg8RJs0Lr37kYA8S4oEmjCBLaJmXfdRrobn3ezjaCQ4uztkVapoywCY7rI3Hn5IWLawYQ2vSdypJ8Wk3agixXW8McM4fSgopNpkscgCB3gG9iyRt/GcKmVGrL0zarUnck9MMHCou5hhkPMADfYDmB7PKyRilUxsBs3hf1Q1LL2jTlojs8LEvJW4UbelkkDy2/MYEcM4pG+ZngANOqkk1Vd2oPM+e3wwZ4jAxyxaJtMi+NSNwfMeRFE4rfhhL593JJFJYU1vQ5jy93ni8bcMLnDPch2RPqJQ1SuE8LSPOzxPqZY+7A5k6Gsk7dTQ329+GbIZjLAhYoAeW2mNSPPbmK2sH87OE3ta+Xjzg1d4x7tAwDeROx9QNNDb2cd1zwhyqyRJpVyoIK6gTb2TbHUToAF+yG88LXSXccWq9G+lc9rHEm5ACc8xx/LoaIiVhuRqQG+gIG488KjcQEuai0MH8LKK/EVbrzB8R9nmMSM5xb/AKPvnjR3bSADRAtiooEE8lHp5YhcD4ssmcyp7mNWDG2UAHaNgeQB64zc8XAV2UuCN8gaTa41CPZzKwiNysEakKaI1WNvViMS5og2V0nloT4Wl7Y3jMB0wGI2HogagkuFyfNVdNKWnJO57wi/Ott8HkzRGUzAobPfLy04zGYFeLvPUfUJ/Ufy8PQfZByba+pS/wBMPf0bue6YdO9k/bGYzG1F8Z6LbbH8o3qPojfaZjpX0kX88Ub2ilLcSmJ3PfAfAaABjMZh5FqvJH5Q6r6NHtkY4548/djeMxRihnxBVdmItU0qktTN4qPOhtfpgLx+IfWYzVVGoFeVnGYzG8HzE9q/5Yo9GPsHPVUJH5YecpCO5iUbACOq6UVxmMxrX/P/ALfyvMUHwHqppcooUbgvoIPkThEHCY1z+Zio6dRIJPiHhU7NzHPG8ZikJ7vgitn/ADT0KXu2eWGiGXfWWaNj5qosX6jlfXrePMIvIKeuoC9+kp/rjMZhU/5ngvVO+U3+pSJXJ4cu5oMu3/7ZMd+yQ+3B6hzXxU3jMZjB/wAbVVp/0kvUr//Z"/>
          <p:cNvSpPr>
            <a:spLocks noChangeAspect="1" noChangeArrowheads="1"/>
          </p:cNvSpPr>
          <p:nvPr/>
        </p:nvSpPr>
        <p:spPr bwMode="auto">
          <a:xfrm>
            <a:off x="460375" y="1603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  <p:sp>
        <p:nvSpPr>
          <p:cNvPr id="16390" name="AutoShape 16" descr="data:image/jpeg;base64,/9j/4AAQSkZJRgABAQAAAQABAAD/2wCEAAkGBhQSERUUExQUFRUVGB0aFxgXGBwcGBoeHBodHB0gGBYZICYfFx4kHxcaHy8iIycpLCwsGB8xNTAqNSYrLCkBCQoKDgwOGg8PGiwkHiUqLC80KywsLCwsLSwsLCwwLC0wLDIsLCksKik0LCwsLCwsLCwsKSwsLCwsLCwsLCwsLP/AABEIAOQAoAMBIgACEQEDEQH/xAAcAAACAgMBAQAAAAAAAAAAAAAFBgQHAAEDAgj/xABDEAACAgAEAwUECAQFAwMFAAABAgMRAAQSIQUxQQYTIlFhMnGBkQcUI0JSobHBYpLR8DNygqLhJENTFRbxFzRjg9L/xAAaAQACAwEBAAAAAAAAAAAAAAAEBQECAwAG/8QAOREAAQMCAwUGBQIEBwAAAAAAAQACAwQREiExBUFRYXETIoGRofAyM7HB0SPhFDRyghUWJENSkvH/2gAMAwEAAhEDEQA/AGLjGURIwVhhRtaUVzGsg6hXh8vXoCcCu2x1xZWYfxKT7qYfq3yGDxjimQx6sqQRZXLxMJXAolULEKCwFb+mE6RpJOH1pHglHdoN5KFoQVB3Js+thvLAdAWgXaR6fsmFXic4XBy4339SVYPaXMiRMtKVZo1+1IH3iYyAPm/PphQ7N5l43ncMXVQy+Nrfa1i1XzbbYjlviPIc7LkgkYZlQBSpQ3t7QJ95/wBuIvBO0eVj7mGWZF8VyNpYAKCzBWaqJBNCutbnF2uxSOBOh/ZZ3MMeWdxYjlrlzumHiqZuAQLDRjCapRSMAzE2ZFO9UFKmqsdMTRmQkuljuWMakWUq2ZRq2Gq2OwUDnRPPHKHjMuXeSVXGcgI1Ohh7uVAu9jowOpSFoWWPIC8e+1Wcy8cOUnVH+rSSCSQxj7QeFjH4edK7+yOWN2uEchve6GeDNC0Fo0IuNd2qnq4PX5Y1jc0gMsgXZVNEGrDVvy6cvXGYZwydqwPtqkM0fZvLSsIwN4nnXUVEupvM3pXyLHmfcMEHOALlZJpZHjaaOHQgQEkamBLNpHMgBV38sD1sj2R3jIB0zz9EXs2Fksw7QXaL+9R9UJzxz6W/ft6LQCn4Vg52K7XDNFoZAonTe19lh1Ivkwxx49l8uiUBJCWA9hjpBPIMCdJPocJXZ/ioyucaWSyyI4IA9uxSbfdNmj5YTUss4d+o669JWU9OY7xMsffM5q1znm+udzp+zEJYtY9ospqufI/7sd5xio+F9qMx9cMyqJJZAVYG9NGq5dFparyGGnN57iDoCNEZ/hRTe/qdvgMayVccZs82KFioJZB3ALcbgZ+KYs3AGqwDpNixdEXRHzOIzRe4YWcl2vlEqxZlUF+EOlgat/aBO11W214ZpJNsExyNcLtQc8MkLsLxYqHML5/8fLEGYeWJsrbHECVsaLIZZoXxLhUcwqRd+jDmPiOnodsDs9kwsY02TGlVV6tvLz9cGJZMRZcUIC1a5WHmZJpQFSWd21KQJYhEuxs+M1R9xJ57bYgxd5Lcbhe87xjKwGyhW2K3zY2Nx++CUyTIpYJm0P4pZVZRfM6QbsAmj548/UokiDqSGHsMBbMx6Efes/Lnhex5LMB9b+l0xlsH3y8LfZcOITPHwmdQx1xCVb5Glcjp/CcVp2MykW7vptpClnkqgc9/Rh8LxZD5wJ38U+oPIxcL3ZYFWQKQoW9Q2N4ReB9kFedhHNImX1AOXSgCwOkLqoj3kAYFaS4ua3K60jAaA46Jvz8qZHJmSCSORiTXdEVqIAUlhypSRX/5LN1jn22V5YUj1hjGiodBAdpG0NYGwKmgem11jlxns1qWRctEWy40hje+tBTMt+2CNj5nlhZ41wsSwiNVkkEEBOof4auHtEJJt6Qb2SV1DlyxuBI94JOnqFQNY1txrmnfLzh81mqJZWZXU/doiiFNegJ9WOJZwJSes9KtgLpGkLsDq57WdwVA9xwYPoOfLD2gfeAcvsvO7QYWT9QEN45rMLaLva6511rA7sVminerp3aiAdixANgE9a/TBvtQhyqxkspL34aN2KJ09G2PKwfK8EOzeWy88CSrT6rBbfmDRK/hFj0wJVMZLIHBxvbRN6GeWCnMRjFib4t6XZ84FWVnVxde2FrYdK54rjPZInVKT4mvY+vL9sXXxLsjE4Nhje27E/rineIg/WpY6pFkZVA6aT7vSt/PCx8b2C4TumkilJYW3JFh1XvsVI8k7RxEKWA1SVbKq2SF8rJX5Ysw9kBp/wDuJrqt9P6VhP7CcMV55lBKlowVPkQ+/lftL8sOv1aaOIRd7qkLUGqtqPrjMsY847BS4y0x7K4BB4A+qrPterRNolPeIbAYCmHIbeXIcvXDYwr+/wC+uBvbHgTdyO+cM5ILEatKgHdt9wK54BZri0jlOQApgPd0Y9eXLzwXTysgbZLtoxS1De1GjdTomaZq618cBs4cxLtDy/ER5fh88QxxaWV0jFXI4Xl0PPbyw/R9gPAP+ocsB1VdPwWthiaiqe9toh5rLZ9PECXznLdr9lV3EYc7ALcluexFGvS629xx0j4wrQlwTaiiPI8h8z+uGntRl5csoWUB4jtqHIHcjbmp5nbbCNncppkJU+CUHeulgix0awMZ01Q/SQI2soocOOI+t/qryyiRIwbRll57x5gu3wSt/wBsSstk2vvgoBskR1VAgWQeQY8/LbEGHMxEi3yr9dMUJRvffQY7Pmxfdhm7s1Zo6gDzW+deuB43sDbOItutZZ1DXl+YPjf75qVOPrDxsKCRuun8RY8+XJQOnXEKLhjJmHiQEQzAGQgEhdN/LWCF+GN8bzCKFaH20INL7JC9GH5D88R83xKdWWSAgM4BIYFgyjeiOhGr8sVmktKCczvIVWNdgNtEc+rMhMQ1d0w2YDdBe6362aPTC6OIwnIvGCkcqxEFJfB4iBZBPMFmqx154PxdpHOtGgk1rfIDSwFbg31v8sCeDdqcowbvYjExsM0q7MLs+M2Kvp7sbCobcjd9OSwETrX3pZdz/wCpBdrZSS1ilrxWGPLyvlvg32Tz7yzMrBWMRJWtrAW0J6X022sYMR8OyJUlRHIa2YkE0eljeuRr0wRy+UjjZtKIpa+llgNrPlvtWN6WXAyzTxVahglddwzSv2ukOayrF42VoXB5EBlNBjTeV2Ry22OOf0d8bjiyhWVnAV2bU6mgpVW5D2RYahZ9k+WNca4vlRMQ4sKd7sqejAXY9CMTchlcjIv2axEHmFr1G4G/Uj/UfPHMlt1RRisyxGV75IwnbLIsfDmoSbIA1Ub223rzGEXsBwlJs3mmkUPGjlwGAos5JU1uuwJ3Bvxb4sXhnC4CgBjjbSdiUU16AkHBCHIRJehEW/wqFv5AYJaSRdBOIYSG3SFxjRl5oFy8Y7wyH7JAAzowpiOnh0hrO3hxLnEt69cegG7Km66WL3bDIOzMImbMBfG6BW32ob0B0vrXPEvM8JilUh40IPMUAfjWMnRXzW7KjBxPG/FVR2q4e+cJ0zIskdlYNamZxW57sNakDfSQTWFUhFTVWqhzO5/4xeGa7J5RhRy0AAqisYUgg2CGWip9Qf8Amnu1/DVy2aliBLqaYE7mnGrfzIOxwfSBrMiBoc96ArHukGRNrjLcp3ZnhiyZldAA0XIpG9dOe18x8sP+Wzcyx1IF7yyBp9k+Vk1W3PnzOK2+jyYwZuyH0SIUBIOm7DLvyF7i/dixY86neAnUCL8JU8z67+mEpYYzY/SyfTSCchzWYQAMvdkudo5GzMLq8bJRYEnYHT95dzYPTFbyZd44FU01yamIO6gDSo8uRY/y/hxZHb3juiNt9gN/79cV3NxdChomyNwRuLHLE3dlhF1tDDE9jhI/DkVdVyyDT3maPX7WAIm3maG/647xcEfq6/yn+uPfD4GRtTpmlWjvJMHX08AO5/TBUcQjuhZJ8sXjgbI27x79EqllLXWZ6W+ygrwAEEam94r979ccuKSCMKpdnYDewNwPxEAX7hWDGczgRTsb5D5fnhXzo1h/F4trI6E8q9cBzYI8mBXixSG7ionDhM+fMlfY6OZ9ncCgvmeRoVW+OUnZHvZJQCmkEED2gLs7/DfHvgvFGULFuFEoAvzMWoUw57q135YI5nMMJWChgGWzo/hrerG9WB78RaPGAd4K2LpBe2SSZuAfV8xETVB1NKdipcBuR3sXzwzJxaVzLpW8wlKw8XdlVkcWN7HIdeZHniFx5UO8pKSC9XIVdbc6HMV7jgPxrPSxzCVWKSPEpYqdza0/wLAnGgd2Ywn/AMWzAZnNOVz+VrieSdMsRM2t+QFggW23LY1V364Um4hokqkpq5r4gSQLDDcVd4JTZp5Dcjs5PVjfpgDn0JktbtaG37V1ONqQsmmDdwCc10L6OiNzdxcE3dn+1OcLSImZPh9hWRSDRogkram+V88PvZnjWaljLyGNtzQ0shoeZ3H5YqXhZdQHBIkDlgd7DBut+o5euHzhvbxSFRomWRjR0aQpPnTEVvi0cre0LS7IFL6nZ0vYtka29wCeXgp7fSzGJGjkhlRlYqSGRl8JIO9rttzwZyf0kZJ6Bl0E/jUgfzeyfnipeK5Ylu9ICCQtoW92UMw1nTdbqRiApB5jf3X+eNHSvY61rrotmU88Qdjwnnp5q/V47l3GoTw0OZ7xK+erFezwQZ3jJ7spNFHBrkI8UZZAQoJGzC2Sxe+EBggqgPTbFj/RPwUHK5rMPsJiI1PksYNn+Zj/ACDG0MxJ0I6oKr2e2nZ8xrsxpmj0HBRu7AkDagOp689hj0+Ul9kE+hAFj44Z+HNGyAoysPNSDt8DiNxjPlBpXrzPl5bYiSEuzJQ7ah7nWCT872TjJDT25G6x8/i5O3n8+WKj7QcI7qZljR1R2OlW3K78tQG4HntQ54+gshwZju5NH5n1J6fDCt9JPZuHuNSWkupaa+e9HV57YkNwNPBc7A84XXLuSm5WCNWXSuRUsdIMcrM4vl4a39cH+E5MhtTMpCiqA5Nfn7v1+QzgksckyqZMs/M6Uy5RvP2+mDzRqgZUAXfkPXAsLgI7hVqr9pY+/NQeMTtpZlGpjsoq/d/fWsJOR4mUneKbSCRT3RIbdgbFH7xFE9Rhh7RcbaM6IpER1r2hd2eRPS9h8cKHEeITTsrGFBZ+1FqCSBR0vd0D7PpgSUNLCQ7NEQA/CQLInls2nfOm9NoZKBHiGkqaHSmcfDfDBJL3b31KkA7eYNeY5c8LOW4SGcsSpVVAsGnPgXZ9uQ22x57T8UCRJIiaydIRQRRJvzvyPngQSWczit3Rh17I1PpilGYnKm29kldxRtwtbNuOuF3j+R1rBVqncg6urbtt/tB+OEmXPZ5pg7Bgyn2SPBuR7QI3U7AknFndr5EGXiCUR3dLRsFTQUj4YYPybu8FSBv6zRvOX1SAorbEFpEWVg9UwU+vlYPx5EV7ueCsWRduQr34j5vK5eNi00o1V7Ksb/2+LAdK8YyG3J5Zleu2qWPiDbjUKNkSPFvYDbGiPds3L3YkTROACqtY3FDqMQ5O1cMW0EP+ptr99Wx+JGB79sczexQe5Bt8cMxsysmd2gaG/wBRzSsbYp6eIQ62G4ZJm4oC0lKGKIqomx5KoHI8rOOCZZuqn5YX17YZn8a/yLj0O12Z/Gv8i40dseukcXHD5/sog27TQRtiaDYDgjcmVbeoyfLb9/LYYt/KTw5bIrCksLOkW41Ahn02bHW2/XFJS57iax960UgioN3hhASjyOojkbFb4Gjtbmvxj+Rf6Y0g2bWMvbAb5an8IGu2nT1mEHEAM7ADM+asLh2TgMikmRVG+goNq3ovqojarAs3yw2dnO0Qnkb6x3carupJIvfYb8658/gMUke1+Z/GPTwL/TGHtbmT/wBwH/Sv9MdHsysacsHmfwq1G0KacHHiO4HePpqvpj/1/L/+eL+YYUu3bwzQ6kmRmVhShr54pT/3Vmf/ACD+Vf6bY8t2ozG3jG38KkfKsEP2fXPaQcHm78IGCSlhkEjS645D8q/eBcZWSYKMxmJLB8LogU15kC9sHM24U6qHIn5YprjPEny8DSxsVdaojmN+dfHD7xfjxKR17MkeoEc9+l8hsQfjjz0dSXQ4n8feqIrKMMnAZvHvRDfpAyCzZKlEYzFK4YbSWu7ct7INAfPCHwvgEMbgPc+YJ8MERNXz+0fr586Fb3hizMpkEo3ju9JTmSV9pmHka261vtgPl+PZfJ2VkDMV0+ABiB1qthfneNDO+bKNt+Tc1eOlMbbvNuuX7pi4rFKtlSAGQBiBzauS1uarnhczfCnlghjDae733vbn5b3ucCc927dto02HIyHUfgooD5nAPN8Wll2eRiPw8l+Q2PxwfTbDq5XBzrMAzzzPooNZTxNtm4+Q/KaBNlsubeYyHqtlgfeoJv4nEfiv0hM5tU1HlqkPTpSLtQ9+FTGtOHcWwadvzCX9ch5BBP2lJ/tgN6ZnzP4UzN9oJ5b1SEA/dXwj5DEAHGEYysNoYY4u7G0NHIWQD5XyZvN+q75NkDoZFLRhlLgGiV1AsAdtytjDIOJcJu/quZrbbWpqmZj98agQypW1CMbkthVIx4GNZW49587eizVi5fhcCqe94Y7aY4nJjIBIkkcA6O+OgyKYwANRHdtzHITxTs0Y5XeTKtDEgZpIfrSAgK2i0doydJbYEg6jyIwvx8VnFVNMNJtakfY1Xho+HYkbdCRg72d4rFJG2XzWYzEF/wCHOskjqoI0mOWLVTxmulEEsOuBCyRne18SVKtV+zcXEsoYosxmIgkcSmI6XjW4Y3QaXTfwuviUg3fLliv+H8Ag0SwyZF3khLQPOjrQkCnU9PKoIUDUDVLqUtzrDzl+02QyWVIiz0TSOseplBka44Y4gUhHWo1oMdtybqsVJxLtG7Sscs88MRNhRM+pjdmSUqwDSO3iJHoByGBaeKRxIGnkuR7j2SyeVLa8jIGkLGENLGygqgQKUSQlo9TaydVltqO9DpON8PpNOR6r3huxp0vqCDXz1lW1ErqVdJC1ZXZ8y7m3ZnO/tMWO5JO7E8ySfjjiwwcIMu8T5lcjnaLimSkRBlsq0Lqx1szA6hyAA1mqNkDpy3q8BBjVY2MbRsDBYfVcn3inGMsFKSESi91Wzy3FmwMBs523kO0SKgGw1eIgDlQ9lawtE40MJaXYdHEBiGM8zl5aJpNtSeQ3Fh0Gfmpmc4hJL/iOzehO3wUbY4KBjFO2PQGHkcTGC0YAHIJY95ebuN+q9Q5fV6VibkOz7TFgh3VdVHa9wNvXe/hjnkxzx5Oc/hxo8HDYGxVFLznZt4lkcmxG5Q6dya2LKp3KWQL9cbXsnOwVlUMHCkb1WpioB1dbB5emJHBuAtnFY64owjRpqkZhbTMVQLoQndlN3tyxJk+jvMCF5SYiF1DT47OiXuvbKd2DqugWujywtkrGsdhMov0Pv3uWgQteyWYIDaRTAEHV0IuyK2oEbc/Tnjzm+y2YjQuyUFAJogkWSOQ5kUdvXBtPo+mLhFny7VI8bkM+mOSOMyMGBQG9IO6g35jEeTsNKqSy95F3cJcSN4/DpjV+WizetUGx38hvjJtdGT84f9Txtx95KbckPy/ZSV3jQMv2kYkB8ekA1sSFO+45eWOGV4BI6sRptX0Ub1WADemuVHnX54MQdhGk7jRPl2afV3agS2dAOvcx0NJ8PPcsK23xrLfRzmXlEQCB+4WUg34dTFVQkA+MkdNupPhxJrGMJvKPEHnx4Wtfkuw8kMPZuUMV8GrbbXzu6o1V+Dz8sbzXZyaNXdgmlOZDqb8RXaue4JryrExOxEhyZzWqPSI2kKFX1UH0EFtOgPdWt3XPzwuhfd8v6Y3hqHSHuSA2Njlv3qCF0IxqsbGMrDTUKq8HGqxjY0Dge+a5bONY3jdYqVywL6f3++J0HZ/MtI0a5eZnStaCNtS3y1Ctvj5Y1wjiAhmjlMYk7tw+gkgEruLIB5EA/DDV/wDUfxu31VSZEjR9UrMzd0zMhLMpDGnIsjlXlgSZ1S1wELARbebZ8N3uykW3pbh7O5kqrDLTlXoKRG1Em9ga3JrEuLs1mdWn6nmCaBru2ujYBII2sqfkcSc32waTKnLGJADGid5f2lI5dbIqwAaA6XfXEqPt8yy5iQwI31lo2ZSx8JjDAaSVP4j0xxlr2tJ7Nt89/P8Aq355crKLN4oZl8jI4QrFLUjFU8Jp2HNVPJiPTGo8q7BiFYhK1kD2bOkX5WdgPMYK8N7cuojQRJog7kxJqalaItbA9TJrYN+WOifSHIxYpFFGSirYOo7Sd5bahTHku42BOJ/iKy9hEDwN9M9/hrzXWbxUbL8PzcaSGOOdER1aQqmyvC2tdRr/ALZs+W++OOc4RxGXRqizMg8TRnQRep+8ZgBVnU2q+e+2C8/bd3LXDHqufQxZ/AMxs4K3TehPLEObtRqnizPcoJY2Vi2pvHpXStqTSCqO3OsY4KpzruhZexz520+Lecr7v+O9SCOKi8S45xKJkeeSeNlLKhkCrvpAcUV8R0FQbB5jHnL5viLxmdO/Mal2Loi6L0d25IAojSukiqrpj1w3tw0OWaARQsrGU2b2Moo2t0a2rlVY88P7bvDlDlhHGy6ZVDMW1AS+1YB91YqYpY292Bl723C7c8+W7eVOXFQstm80IxLGZe7y1qrgWsfe8xdba7/PpeCceR4qoSNEzSgKuhV8JqIkpWkg0usmv4jzxHyPbDusocr3ETIVkViWktu8q2ZQ2ksNMdH7un1xJznbySWaGcxRB4HDitVMQummBNqCADz6YmVlQ9zmshZbPPI6AkbxqSbnmuy4rjmcvxLu5daZnQpZZQQoUGRlkcNQ3ZjoJIs8htywOj7LZosEGXlLEuoGkWTHWsDf7tizyFje9sez2h+wWF4YXEbs8TnUGjZyC1aXCkeEe0NsT8z9IUksjSSRQOWSWJgde8Up1d34WFANurc+e9Yrhq4nENY3fy6H4t/Uei644oVP2dzKBy8Eq6GVHtfZZ60D1LahVeeNx9n8wZzlxDIZlFtHQ1AVdnegKI3vrgxD9JMyltMcADMhC0xVdEaxxgDWSdOlXBJO64g/+7pDmJZ3jjfvou6kjbVoZdKLvThgSY1N3i7Jq7MOY0ZG2e/LLXrwztmF3dQ+fgkyrI7ROEifu5G2pX28JINXuPPmMeo+zmYJiAhkJnUtFsPtFUWSm++29c/TBNO2bjLtl1hy6wMsgKBX/wC4QbDFywK0ukA14Rd4757t5JL3dwwL3UqSqV72wUCqFBMh0qVQKQPI+/FnPrLmzG7877rddb34iw53Xd1LuZ4bLGAZI2UMqsLHRwSvoCwBIBINDljhWCHFeOyTmUy0WmkEjEFxRCldITVpACmhYsaOeIBwVF2mH9UAO32UdFirjMe1O2ObYNAwhUXpmxitiTDTrR5jHN8uR7sVN3G65FeyGdjizSSTLqjUksNIa/Ca8Ju96wycM7WZVndmhEB0wKG7mKYsqMxkDAKqgyBgNQUchhJyvM+7HaCOh78CT7Pindife9rZG3u91wdZOcvFcg2WmjUMjyNJKv2G6MXBiUPqpUVRpKjbxk/dx14x2wyo8UEQSswklmFCzIy1KCDYUUaC193z3wlPKBjjoL7nYYxGyYr3LnH+7LO27fop7Qpwg7YZYjNahpMkrGFhll2i0kKh0FSm5B68t8c8n2myKPlgYjoyrLpYRKWlVoisveAnn3lOt9CR0woZmQeyOXXEXXjL/CoGXFzbLfyt+VIeSnCXtFlTmclIsJSLL+GRNCklQ50X/wCRtBBJP3icc+McWyk5yqLG0UUTSLJpRdbRllKmwRrcgMT+HUawrB8bWXBMVBC0tcC67RYd47yT91xeVYT9scgMyZlRwWheM1lkCr9orRkIJBZC3GSCLoHbAhu2gEbJbNeaVx9lGPsfaZNyxBL2a1H34UzjRwMNk07eJI4nhopxlNHavtPl8xHohiKVmHkBKgMUdCTqYfeMjGhyCqowq1jYGMOCaalbTx4GXsPuoJJWgMeqxrVjWrBQNlyw4zGsYMZuJXLqOWOLn+/75YI8MywkcKxKqNTOw5hUBZq9aFD1Iw2cGVO5dw8cUZgL6BACBTadJmOppmWR4nf71xhQlMDiKifA0BQNUiRvW4OCEU4PPbE3jWRT7Qr7cJQSeDutQcbEwhm7p1fwMoNeJTQNjAgNjWB2Jt1BU4oMZgd3hGNNO3mcWL7aqLKewA3NY4y5ny+eOOWyskppFZz6C69/QYO5LsXK3tsqentN8ht+eBJtpU1P814HLf5DNERUksvwNKXzjcGWdzSKzHyAv/4+OH3IdkIEcBxqJIH2l0LPVRQw8r2RSJNzy6KAqj4DCWu29gAfFE6x0c67Qeg1RUdJECRJIL8Gm/7Ko8n2Knbd9MY9fEfkp/fBbLdioWITvJGcmttI39BR/XD3mMuqodIAojfr88QuP8LIVJk21Cm/zDkfiPzAwjg2pVVUuF0mHhhAHnqUyp4qQuwBni47+iX2+jlQN+++a/8A845zdgI0ALGYAiwbX+mHXLcT72Ak+2AQw9a5/HnibmMqHgjB/AP0wJNtCvjfgdK646fhQ7smuwuibl1SFkfo9SW+771q50y38iMZnfo5SL/FEy+9lr8hhkymQeJw8bUy+WGzK8YizI7mYDURyPX1U+fu3xpBX1UrbGdwd1y+ize6NpuImkeN1VWX7BxOaUyknlTD+mOme+jqOGu875dRoWw3/LFiQ9mWgmBU6o/PqPQ+fv8AniP29Xwwn+I/pgd9XXMuHyOuOf7LhLETZsbffiq9j7DwMwUGUluQ1Df8sTZfotCi2WYf6x/TBvhyf9RF78O/FE8GM2V9W4Zyu81zpIwflt8l858MzCxurNZRgyuB7Wl1Ktp8yNWoDqVrriyOx0Egy7acwlCIpE8LB1J1gqXVHR4mAu1lNb+0tMGrPL8Lll2jjZh7tvmdsHcj2CdyO8YD0Ua2/mPhHwvHvK6qpYx+rIARu1PkEqhpJpc2NNvIeZXPtLOqtMoMbPK6au7KMiJGPCC0YEbO7UzBNl01zY4E5Ph8knsIzeoG3z5D54ecj2Ty8f3NRHV9/kDsPlgg3GsrAdJVpZOiagi/E9B8DhL/AJisMNNHiPF2Q8kZ/AsZnK/waL+qTsp2Hlfd2VB5DxN+Ww/PBrK9kYIqJQufN9/9vL8jgk/bpe8A7hEoVpU8766jzx0+urIgZTtfy35YXOqKypk/XcQLHJuSZ0LaYusxg8cypsORUGMbU3QCgPgMN75BFjGhQvnX93hULeKH3fucOzH7P4YSxsGaFnle/Inw3eSSeN5Wm1D3YbYsx3sCv+JLPv5H8wcBeJx6u8Xr3ZYf6SG/S8dey+c1Quh+7uPcw/r+uPSOP8Ts2+pjd6O0+ySAdlVcnj1CiZgeBvhgpHAHylHy/fA7Mj2h6YI5PNpHky7mlA3Pxx56MFpuE0vYpQy02gkdGtTXK/64cTH4E/yr+mFmEZfW5ZnOrfSqkiz11bVhmhQlFIkGnTyG5Ne75bkYOrpmT4XtHe3omeZsljvUTKimOAHa2Agq6bEeX6g4YoQdd6GUeZqj7hd4H9p4/szhcBksm5OUzsZ2yMwEU27ge2Otfi8j69cTO3USd0jO6oqtZvc1R9kcycV/kpDljGwYRPKSO8bkiDbkeVmtz54mS5OTNyOJZu8gTYOB1O50BaDE0QWN1eGQd2jezeLnULhA3FjJs32MlMynEFjlieSN0jBFOxG18tajdR8ffh7zzgqKNg4TOJ8C72HuxKQRy1BaatqYi9j1IHUYhZHjuaiR1oNHlzpYPXeUBuLFg0OXLasYGEsHeFlPZtlbij1F8vosyqDUo6eWC2bKrmlAoDRsB7sCsn7S4k8Tk/6xP8owqiBcCeaYbRJEgG633UQv4mHriRkJ8gx1NlhISaL92DZGxO53wM4gllxZG53HPGoeHZeSFVYuGT2Slgne+XXDCkZmc7Jdhvom1+G8LkXxQ6NqvS617iDhX4hwSDK39XkZ45KbxHVprag3X474nPkye7MWYZVVfECN329d9uWFbPHSZCDzkLEeV15e788M4jY6o2hjwyh1zodUzSyeOH/Lg52mzrjK6InVJHFKWYj3kBQWY9KA5nnhUzU3jh/yDEfjnENctFwCGRdIamCagHI32NBjtvvtgSmixPsdAhQwPzcdATzPADqu3ZzJ5vLlXlZZiL1K8kobSwqtLJpG2J3A84YZAGsDdT6qeRB69PkcdYHZ+9bYl3dl1chZsXXp0G/rgE3EPHocaJE9tOlfiRuqnbnuPLz9Js2Rkh7N4tjbY8juQu06eNsWNh7zLHiOY6punfx+8HHPP8RCcPZTze1FeQNk/CsQcrndQTzGxwN4vISCn4QQPiScefkpnQSujfq0+/fNTA4TAOGlrobwLNMWBZ30gi11bHl5e/DbwvNyhwSzPGTyZiSBz2PxqsKa8Me42WVVUkalIF9L3w45bhZTNKUn+z0DwCj8b3vF3tzyWzYwNdUV7wXam1c36qQApH5YGdp8zohdqsqCR+2PfEJQr+E7aj7geu/rjhxXMKYSWFqQQa9dtsYloycVd7LAOStkXGp5DIZ6KgEjw6qJ9k89PIdBeDuQzTTtW1C9RIOk79FBr4nzwuGMiNe6oqBsdvaP4h0IvkcR4u0zQqqrCUH3dThWc/i09BXx2vzwzjZhAQs0uIkjjl0Vn5XINpFFCK5AafLYEbD374F8X4dHMGRx4yK1X4rWyodh7XIje6F1V458M7ZCJYBMhXvbKmM2PPdWIY1y2J2AxJ4pxBRMWRtSluVbKaWwaH8X54m7XiyyaXN7xQTKnxDGcXes3GfRcayo3GOuby5nz8Ma7bKSfIDmf788eZpYy7IJ3tMjtAeX3UDPnxsPX98R1bQ5R11KaOkjz5Ef1w19oOApE61Z1OAWP+U3Y8sOz8HjegyKwArcA1XlfIemGlNTkuJ0SozYADxVXnLySL/08LSeZJ2UdTZOFLiLkahfUXeLm7WSCHL6EFGTwqAQoA+8R0utrA64HcP4BBJB3JhSUvdhvZUBiNTMNwTWwG+2DWxHtLDdqt4qogdodNyQs9L9pD/kX9MeeCcFWaacTsVcvsy1sSu3MHav1xM7b8I+rZiMAgoVGk3uKrZvWiCPPAPhYzK5uS0LBt2vptS18LHuvFY4ntLrLHtASLjIpxi4fC0ar3rgq92Nj7rqvlgJ2ohVc5ER+Bl57kHb/jBPhyR6CNElk1TE+0Oex8q/LCp2uy865+M+2CAqadwK3bf4gn3Y2ga7FiG5XqS0MtbVEuD57db/AMp9+J2evdgLuSvU79MDcllJUkMbRErIQQdvCTsf2Pww7ZXhGhV+8VGk7jd9RBJvkLFDzo4fVkDKvDNoSM+qS0spo8URF76dEnvklLadZvqALq/MnYYZMtCFCHVbKpq6Hz3369OmJOS4B9YAIeNW3Om96s70By38zyxOh7MEC+9Fb7jYbc+voflhYaVgyKatnkPJKceYcatYoEltRJHnsBXX9sdeIZm8s3uv54NT8GbWFG9rqu+dcqJPW8QeM9nGSJ9JJ0AFwDsAwP5ir+OI/wAOEjCGOz4FQa8B3ZSDXO496JN4Jke/kEZYi2B25eEg7j4YZ2zehWR4wxViNxdWSbrnXu88COy3DmTNLdlTdH9j8vzGJ3H+KKc7cboQVUE6l0lhd78j/wAHC3s3RuLHIgtIdYhHuG5pZBly8KMVLUdNlR6FlwWzhAG9HVbX7z0PTACPPo8LJ3qIdJAZGFgnqK6/1x2m8CZWNSTcelS3M72STzoXuTjF2InJS9mWiMZ6eQxsDJnTtykhVU/1MBsMReBZWpJJupTQnuADH4k1iXn8nIInJizYAU7vmAyj3re4xmWIjjQn7yj0snfYnbzxeJpMlyNON0POQMhbwt9lA7R5uWSSxGCmzK5IG5Wz7TAdQOu4xKj4jnCf8aJV6eIAb+oQ3v6jkcI3G59eaIs6F0JpPn4mO3K96wVU1lswwCi5EA2HnqBY36jqMCyFzJDh93I5ph/DYYGPO8cEbzQmdvtMzl3ZQdNuLBNEeDT5A9d9sHeBSmGLX7UbM3eVuUayNW25XlY6c+WKrzE9zEituXltyI+AxYvYTOmbKsPYKSSJQ5HlucHUMhu7Fvsp2jRmCFrtQfBTZuHrJmddi0CaCVVq1LuRq5GgMAIOzzDMtIV1B3Kgg1qovRYfcAPUcwwrDXxLwMm7USBz/CP364SfpD7cnLgZaAlppBbknZFagBXUtuB5DfmRhu07veiUB5DcVkzy8NVTI1FmbLMb01ubGw+6K2xB492XMrRS7qqimYWXVWZSaHwPXYdNjhRyPYficbMRCgJvYZihubsAGvTDR2J4ZnYpJGzQkVVi0rqmMlsG57sel9OuL5KuMlde1eaWXSqNdA0676bDV4uXlt6YDQcYJnZWX/FVJCoNrrVhq2HIHVfW7x1OaDTSF9wg8RJs0Lr37kYA8S4oEmjCBLaJmXfdRrobn3ezjaCQ4uztkVapoywCY7rI3Hn5IWLawYQ2vSdypJ8Wk3agixXW8McM4fSgopNpkscgCB3gG9iyRt/GcKmVGrL0zarUnck9MMHCou5hhkPMADfYDmB7PKyRilUxsBs3hf1Q1LL2jTlojs8LEvJW4UbelkkDy2/MYEcM4pG+ZngANOqkk1Vd2oPM+e3wwZ4jAxyxaJtMi+NSNwfMeRFE4rfhhL593JJFJYU1vQ5jy93ni8bcMLnDPch2RPqJQ1SuE8LSPOzxPqZY+7A5k6Gsk7dTQ329+GbIZjLAhYoAeW2mNSPPbmK2sH87OE3ta+Xjzg1d4x7tAwDeROx9QNNDb2cd1zwhyqyRJpVyoIK6gTb2TbHUToAF+yG88LXSXccWq9G+lc9rHEm5ACc8xx/LoaIiVhuRqQG+gIG488KjcQEuai0MH8LKK/EVbrzB8R9nmMSM5xb/AKPvnjR3bSADRAtiooEE8lHp5YhcD4ssmcyp7mNWDG2UAHaNgeQB64zc8XAV2UuCN8gaTa41CPZzKwiNysEakKaI1WNvViMS5og2V0nloT4Wl7Y3jMB0wGI2HogagkuFyfNVdNKWnJO57wi/Ott8HkzRGUzAobPfLy04zGYFeLvPUfUJ/Ufy8PQfZByba+pS/wBMPf0bue6YdO9k/bGYzG1F8Z6LbbH8o3qPojfaZjpX0kX88Ub2ilLcSmJ3PfAfAaABjMZh5FqvJH5Q6r6NHtkY4548/djeMxRihnxBVdmItU0qktTN4qPOhtfpgLx+IfWYzVVGoFeVnGYzG8HzE9q/5Yo9GPsHPVUJH5YecpCO5iUbACOq6UVxmMxrX/P/ALfyvMUHwHqppcooUbgvoIPkThEHCY1z+Zio6dRIJPiHhU7NzHPG8ZikJ7vgitn/ADT0KXu2eWGiGXfWWaNj5qosX6jlfXrePMIvIKeuoC9+kp/rjMZhU/5ngvVO+U3+pSJXJ4cu5oMu3/7ZMd+yQ+3B6hzXxU3jMZjB/wAbVVp/0kvUr//Z"/>
          <p:cNvSpPr>
            <a:spLocks noChangeAspect="1" noChangeArrowheads="1"/>
          </p:cNvSpPr>
          <p:nvPr/>
        </p:nvSpPr>
        <p:spPr bwMode="auto">
          <a:xfrm>
            <a:off x="612775" y="3127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  <p:sp>
        <p:nvSpPr>
          <p:cNvPr id="16391" name="AutoShape 18" descr="data:image/jpeg;base64,/9j/4AAQSkZJRgABAQAAAQABAAD/2wCEAAkGBhQSERUUExQUFRUVGB0aFxgXGBwcGBoeHBodHB0gGBYZICYfFx4kHxcaHy8iIycpLCwsGB8xNTAqNSYrLCkBCQoKDgwOGg8PGiwkHiUqLC80KywsLCwsLSwsLCwwLC0wLDIsLCksKik0LCwsLCwsLCwsKSwsLCwsLCwsLCwsLP/AABEIAOQAoAMBIgACEQEDEQH/xAAcAAACAgMBAQAAAAAAAAAAAAAFBgQHAAEDAgj/xABDEAACAgAEAwUECAQFAwMFAAABAgMRAAQSIQUxQQYTIlFhMnGBkQcUI0JSobHBYpLR8DNygqLhJENTFRbxFzRjg9L/xAAaAQACAwEBAAAAAAAAAAAAAAAEBQECAwAG/8QAOREAAQMCAwUGBQIEBwAAAAAAAQACAwQREiExBUFRYXETIoGRofAyM7HB0SPhFDRyghUWJENSkvH/2gAMAwEAAhEDEQA/AGLjGURIwVhhRtaUVzGsg6hXh8vXoCcCu2x1xZWYfxKT7qYfq3yGDxjimQx6sqQRZXLxMJXAolULEKCwFb+mE6RpJOH1pHglHdoN5KFoQVB3Js+thvLAdAWgXaR6fsmFXic4XBy4339SVYPaXMiRMtKVZo1+1IH3iYyAPm/PphQ7N5l43ncMXVQy+Nrfa1i1XzbbYjlviPIc7LkgkYZlQBSpQ3t7QJ95/wBuIvBO0eVj7mGWZF8VyNpYAKCzBWaqJBNCutbnF2uxSOBOh/ZZ3MMeWdxYjlrlzumHiqZuAQLDRjCapRSMAzE2ZFO9UFKmqsdMTRmQkuljuWMakWUq2ZRq2Gq2OwUDnRPPHKHjMuXeSVXGcgI1Ohh7uVAu9jowOpSFoWWPIC8e+1Wcy8cOUnVH+rSSCSQxj7QeFjH4edK7+yOWN2uEchve6GeDNC0Fo0IuNd2qnq4PX5Y1jc0gMsgXZVNEGrDVvy6cvXGYZwydqwPtqkM0fZvLSsIwN4nnXUVEupvM3pXyLHmfcMEHOALlZJpZHjaaOHQgQEkamBLNpHMgBV38sD1sj2R3jIB0zz9EXs2Fksw7QXaL+9R9UJzxz6W/ft6LQCn4Vg52K7XDNFoZAonTe19lh1Ivkwxx49l8uiUBJCWA9hjpBPIMCdJPocJXZ/ioyucaWSyyI4IA9uxSbfdNmj5YTUss4d+o669JWU9OY7xMsffM5q1znm+udzp+zEJYtY9ospqufI/7sd5xio+F9qMx9cMyqJJZAVYG9NGq5dFparyGGnN57iDoCNEZ/hRTe/qdvgMayVccZs82KFioJZB3ALcbgZ+KYs3AGqwDpNixdEXRHzOIzRe4YWcl2vlEqxZlUF+EOlgat/aBO11W214ZpJNsExyNcLtQc8MkLsLxYqHML5/8fLEGYeWJsrbHECVsaLIZZoXxLhUcwqRd+jDmPiOnodsDs9kwsY02TGlVV6tvLz9cGJZMRZcUIC1a5WHmZJpQFSWd21KQJYhEuxs+M1R9xJ57bYgxd5Lcbhe87xjKwGyhW2K3zY2Nx++CUyTIpYJm0P4pZVZRfM6QbsAmj548/UokiDqSGHsMBbMx6Efes/Lnhex5LMB9b+l0xlsH3y8LfZcOITPHwmdQx1xCVb5Glcjp/CcVp2MykW7vptpClnkqgc9/Rh8LxZD5wJ38U+oPIxcL3ZYFWQKQoW9Q2N4ReB9kFedhHNImX1AOXSgCwOkLqoj3kAYFaS4ua3K60jAaA46Jvz8qZHJmSCSORiTXdEVqIAUlhypSRX/5LN1jn22V5YUj1hjGiodBAdpG0NYGwKmgem11jlxns1qWRctEWy40hje+tBTMt+2CNj5nlhZ41wsSwiNVkkEEBOof4auHtEJJt6Qb2SV1DlyxuBI94JOnqFQNY1txrmnfLzh81mqJZWZXU/doiiFNegJ9WOJZwJSes9KtgLpGkLsDq57WdwVA9xwYPoOfLD2gfeAcvsvO7QYWT9QEN45rMLaLva6511rA7sVminerp3aiAdixANgE9a/TBvtQhyqxkspL34aN2KJ09G2PKwfK8EOzeWy88CSrT6rBbfmDRK/hFj0wJVMZLIHBxvbRN6GeWCnMRjFib4t6XZ84FWVnVxde2FrYdK54rjPZInVKT4mvY+vL9sXXxLsjE4Nhje27E/rineIg/WpY6pFkZVA6aT7vSt/PCx8b2C4TumkilJYW3JFh1XvsVI8k7RxEKWA1SVbKq2SF8rJX5Ysw9kBp/wDuJrqt9P6VhP7CcMV55lBKlowVPkQ+/lftL8sOv1aaOIRd7qkLUGqtqPrjMsY847BS4y0x7K4BB4A+qrPterRNolPeIbAYCmHIbeXIcvXDYwr+/wC+uBvbHgTdyO+cM5ILEatKgHdt9wK54BZri0jlOQApgPd0Y9eXLzwXTysgbZLtoxS1De1GjdTomaZq618cBs4cxLtDy/ER5fh88QxxaWV0jFXI4Xl0PPbyw/R9gPAP+ocsB1VdPwWthiaiqe9toh5rLZ9PECXznLdr9lV3EYc7ALcluexFGvS629xx0j4wrQlwTaiiPI8h8z+uGntRl5csoWUB4jtqHIHcjbmp5nbbCNncppkJU+CUHeulgix0awMZ01Q/SQI2soocOOI+t/qryyiRIwbRll57x5gu3wSt/wBsSstk2vvgoBskR1VAgWQeQY8/LbEGHMxEi3yr9dMUJRvffQY7Pmxfdhm7s1Zo6gDzW+deuB43sDbOItutZZ1DXl+YPjf75qVOPrDxsKCRuun8RY8+XJQOnXEKLhjJmHiQEQzAGQgEhdN/LWCF+GN8bzCKFaH20INL7JC9GH5D88R83xKdWWSAgM4BIYFgyjeiOhGr8sVmktKCczvIVWNdgNtEc+rMhMQ1d0w2YDdBe6362aPTC6OIwnIvGCkcqxEFJfB4iBZBPMFmqx154PxdpHOtGgk1rfIDSwFbg31v8sCeDdqcowbvYjExsM0q7MLs+M2Kvp7sbCobcjd9OSwETrX3pZdz/wCpBdrZSS1ilrxWGPLyvlvg32Tz7yzMrBWMRJWtrAW0J6X022sYMR8OyJUlRHIa2YkE0eljeuRr0wRy+UjjZtKIpa+llgNrPlvtWN6WXAyzTxVahglddwzSv2ukOayrF42VoXB5EBlNBjTeV2Ry22OOf0d8bjiyhWVnAV2bU6mgpVW5D2RYahZ9k+WNca4vlRMQ4sKd7sqejAXY9CMTchlcjIv2axEHmFr1G4G/Uj/UfPHMlt1RRisyxGV75IwnbLIsfDmoSbIA1Ub223rzGEXsBwlJs3mmkUPGjlwGAos5JU1uuwJ3Bvxb4sXhnC4CgBjjbSdiUU16AkHBCHIRJehEW/wqFv5AYJaSRdBOIYSG3SFxjRl5oFy8Y7wyH7JAAzowpiOnh0hrO3hxLnEt69cegG7Km66WL3bDIOzMImbMBfG6BW32ob0B0vrXPEvM8JilUh40IPMUAfjWMnRXzW7KjBxPG/FVR2q4e+cJ0zIskdlYNamZxW57sNakDfSQTWFUhFTVWqhzO5/4xeGa7J5RhRy0AAqisYUgg2CGWip9Qf8Amnu1/DVy2aliBLqaYE7mnGrfzIOxwfSBrMiBoc96ArHukGRNrjLcp3ZnhiyZldAA0XIpG9dOe18x8sP+Wzcyx1IF7yyBp9k+Vk1W3PnzOK2+jyYwZuyH0SIUBIOm7DLvyF7i/dixY86neAnUCL8JU8z67+mEpYYzY/SyfTSCchzWYQAMvdkudo5GzMLq8bJRYEnYHT95dzYPTFbyZd44FU01yamIO6gDSo8uRY/y/hxZHb3juiNt9gN/79cV3NxdChomyNwRuLHLE3dlhF1tDDE9jhI/DkVdVyyDT3maPX7WAIm3maG/647xcEfq6/yn+uPfD4GRtTpmlWjvJMHX08AO5/TBUcQjuhZJ8sXjgbI27x79EqllLXWZ6W+ygrwAEEam94r979ccuKSCMKpdnYDewNwPxEAX7hWDGczgRTsb5D5fnhXzo1h/F4trI6E8q9cBzYI8mBXixSG7ionDhM+fMlfY6OZ9ncCgvmeRoVW+OUnZHvZJQCmkEED2gLs7/DfHvgvFGULFuFEoAvzMWoUw57q135YI5nMMJWChgGWzo/hrerG9WB78RaPGAd4K2LpBe2SSZuAfV8xETVB1NKdipcBuR3sXzwzJxaVzLpW8wlKw8XdlVkcWN7HIdeZHniFx5UO8pKSC9XIVdbc6HMV7jgPxrPSxzCVWKSPEpYqdza0/wLAnGgd2Ywn/AMWzAZnNOVz+VrieSdMsRM2t+QFggW23LY1V364Um4hokqkpq5r4gSQLDDcVd4JTZp5Dcjs5PVjfpgDn0JktbtaG37V1ONqQsmmDdwCc10L6OiNzdxcE3dn+1OcLSImZPh9hWRSDRogkram+V88PvZnjWaljLyGNtzQ0shoeZ3H5YqXhZdQHBIkDlgd7DBut+o5euHzhvbxSFRomWRjR0aQpPnTEVvi0cre0LS7IFL6nZ0vYtka29wCeXgp7fSzGJGjkhlRlYqSGRl8JIO9rttzwZyf0kZJ6Bl0E/jUgfzeyfnipeK5Ylu9ICCQtoW92UMw1nTdbqRiApB5jf3X+eNHSvY61rrotmU88Qdjwnnp5q/V47l3GoTw0OZ7xK+erFezwQZ3jJ7spNFHBrkI8UZZAQoJGzC2Sxe+EBggqgPTbFj/RPwUHK5rMPsJiI1PksYNn+Zj/ACDG0MxJ0I6oKr2e2nZ8xrsxpmj0HBRu7AkDagOp689hj0+Ul9kE+hAFj44Z+HNGyAoysPNSDt8DiNxjPlBpXrzPl5bYiSEuzJQ7ah7nWCT872TjJDT25G6x8/i5O3n8+WKj7QcI7qZljR1R2OlW3K78tQG4HntQ54+gshwZju5NH5n1J6fDCt9JPZuHuNSWkupaa+e9HV57YkNwNPBc7A84XXLuSm5WCNWXSuRUsdIMcrM4vl4a39cH+E5MhtTMpCiqA5Nfn7v1+QzgksckyqZMs/M6Uy5RvP2+mDzRqgZUAXfkPXAsLgI7hVqr9pY+/NQeMTtpZlGpjsoq/d/fWsJOR4mUneKbSCRT3RIbdgbFH7xFE9Rhh7RcbaM6IpER1r2hd2eRPS9h8cKHEeITTsrGFBZ+1FqCSBR0vd0D7PpgSUNLCQ7NEQA/CQLInls2nfOm9NoZKBHiGkqaHSmcfDfDBJL3b31KkA7eYNeY5c8LOW4SGcsSpVVAsGnPgXZ9uQ22x57T8UCRJIiaydIRQRRJvzvyPngQSWczit3Rh17I1PpilGYnKm29kldxRtwtbNuOuF3j+R1rBVqncg6urbtt/tB+OEmXPZ5pg7Bgyn2SPBuR7QI3U7AknFndr5EGXiCUR3dLRsFTQUj4YYPybu8FSBv6zRvOX1SAorbEFpEWVg9UwU+vlYPx5EV7ueCsWRduQr34j5vK5eNi00o1V7Ksb/2+LAdK8YyG3J5Zleu2qWPiDbjUKNkSPFvYDbGiPds3L3YkTROACqtY3FDqMQ5O1cMW0EP+ptr99Wx+JGB79sczexQe5Bt8cMxsysmd2gaG/wBRzSsbYp6eIQ62G4ZJm4oC0lKGKIqomx5KoHI8rOOCZZuqn5YX17YZn8a/yLj0O12Z/Gv8i40dseukcXHD5/sog27TQRtiaDYDgjcmVbeoyfLb9/LYYt/KTw5bIrCksLOkW41Ahn02bHW2/XFJS57iax960UgioN3hhASjyOojkbFb4Gjtbmvxj+Rf6Y0g2bWMvbAb5an8IGu2nT1mEHEAM7ADM+asLh2TgMikmRVG+goNq3ovqojarAs3yw2dnO0Qnkb6x3carupJIvfYb8658/gMUke1+Z/GPTwL/TGHtbmT/wBwH/Sv9MdHsysacsHmfwq1G0KacHHiO4HePpqvpj/1/L/+eL+YYUu3bwzQ6kmRmVhShr54pT/3Vmf/ACD+Vf6bY8t2ozG3jG38KkfKsEP2fXPaQcHm78IGCSlhkEjS645D8q/eBcZWSYKMxmJLB8LogU15kC9sHM24U6qHIn5YprjPEny8DSxsVdaojmN+dfHD7xfjxKR17MkeoEc9+l8hsQfjjz0dSXQ4n8feqIrKMMnAZvHvRDfpAyCzZKlEYzFK4YbSWu7ct7INAfPCHwvgEMbgPc+YJ8MERNXz+0fr586Fb3hizMpkEo3ju9JTmSV9pmHka261vtgPl+PZfJ2VkDMV0+ABiB1qthfneNDO+bKNt+Tc1eOlMbbvNuuX7pi4rFKtlSAGQBiBzauS1uarnhczfCnlghjDae733vbn5b3ucCc927dto02HIyHUfgooD5nAPN8Wll2eRiPw8l+Q2PxwfTbDq5XBzrMAzzzPooNZTxNtm4+Q/KaBNlsubeYyHqtlgfeoJv4nEfiv0hM5tU1HlqkPTpSLtQ9+FTGtOHcWwadvzCX9ch5BBP2lJ/tgN6ZnzP4UzN9oJ5b1SEA/dXwj5DEAHGEYysNoYY4u7G0NHIWQD5XyZvN+q75NkDoZFLRhlLgGiV1AsAdtytjDIOJcJu/quZrbbWpqmZj98agQypW1CMbkthVIx4GNZW49587eizVi5fhcCqe94Y7aY4nJjIBIkkcA6O+OgyKYwANRHdtzHITxTs0Y5XeTKtDEgZpIfrSAgK2i0doydJbYEg6jyIwvx8VnFVNMNJtakfY1Xho+HYkbdCRg72d4rFJG2XzWYzEF/wCHOskjqoI0mOWLVTxmulEEsOuBCyRne18SVKtV+zcXEsoYosxmIgkcSmI6XjW4Y3QaXTfwuviUg3fLliv+H8Ag0SwyZF3khLQPOjrQkCnU9PKoIUDUDVLqUtzrDzl+02QyWVIiz0TSOseplBka44Y4gUhHWo1oMdtybqsVJxLtG7Sscs88MRNhRM+pjdmSUqwDSO3iJHoByGBaeKRxIGnkuR7j2SyeVLa8jIGkLGENLGygqgQKUSQlo9TaydVltqO9DpON8PpNOR6r3huxp0vqCDXz1lW1ErqVdJC1ZXZ8y7m3ZnO/tMWO5JO7E8ySfjjiwwcIMu8T5lcjnaLimSkRBlsq0Lqx1szA6hyAA1mqNkDpy3q8BBjVY2MbRsDBYfVcn3inGMsFKSESi91Wzy3FmwMBs523kO0SKgGw1eIgDlQ9lawtE40MJaXYdHEBiGM8zl5aJpNtSeQ3Fh0Gfmpmc4hJL/iOzehO3wUbY4KBjFO2PQGHkcTGC0YAHIJY95ebuN+q9Q5fV6VibkOz7TFgh3VdVHa9wNvXe/hjnkxzx5Oc/hxo8HDYGxVFLznZt4lkcmxG5Q6dya2LKp3KWQL9cbXsnOwVlUMHCkb1WpioB1dbB5emJHBuAtnFY64owjRpqkZhbTMVQLoQndlN3tyxJk+jvMCF5SYiF1DT47OiXuvbKd2DqugWujywtkrGsdhMov0Pv3uWgQteyWYIDaRTAEHV0IuyK2oEbc/Tnjzm+y2YjQuyUFAJogkWSOQ5kUdvXBtPo+mLhFny7VI8bkM+mOSOMyMGBQG9IO6g35jEeTsNKqSy95F3cJcSN4/DpjV+WizetUGx38hvjJtdGT84f9Txtx95KbckPy/ZSV3jQMv2kYkB8ekA1sSFO+45eWOGV4BI6sRptX0Ub1WADemuVHnX54MQdhGk7jRPl2afV3agS2dAOvcx0NJ8PPcsK23xrLfRzmXlEQCB+4WUg34dTFVQkA+MkdNupPhxJrGMJvKPEHnx4Wtfkuw8kMPZuUMV8GrbbXzu6o1V+Dz8sbzXZyaNXdgmlOZDqb8RXaue4JryrExOxEhyZzWqPSI2kKFX1UH0EFtOgPdWt3XPzwuhfd8v6Y3hqHSHuSA2Njlv3qCF0IxqsbGMrDTUKq8HGqxjY0Dge+a5bONY3jdYqVywL6f3++J0HZ/MtI0a5eZnStaCNtS3y1Ctvj5Y1wjiAhmjlMYk7tw+gkgEruLIB5EA/DDV/wDUfxu31VSZEjR9UrMzd0zMhLMpDGnIsjlXlgSZ1S1wELARbebZ8N3uykW3pbh7O5kqrDLTlXoKRG1Em9ga3JrEuLs1mdWn6nmCaBru2ujYBII2sqfkcSc32waTKnLGJADGid5f2lI5dbIqwAaA6XfXEqPt8yy5iQwI31lo2ZSx8JjDAaSVP4j0xxlr2tJ7Nt89/P8Aq355crKLN4oZl8jI4QrFLUjFU8Jp2HNVPJiPTGo8q7BiFYhK1kD2bOkX5WdgPMYK8N7cuojQRJog7kxJqalaItbA9TJrYN+WOifSHIxYpFFGSirYOo7Sd5bahTHku42BOJ/iKy9hEDwN9M9/hrzXWbxUbL8PzcaSGOOdER1aQqmyvC2tdRr/ALZs+W++OOc4RxGXRqizMg8TRnQRep+8ZgBVnU2q+e+2C8/bd3LXDHqufQxZ/AMxs4K3TehPLEObtRqnizPcoJY2Vi2pvHpXStqTSCqO3OsY4KpzruhZexz520+Lecr7v+O9SCOKi8S45xKJkeeSeNlLKhkCrvpAcUV8R0FQbB5jHnL5viLxmdO/Mal2Loi6L0d25IAojSukiqrpj1w3tw0OWaARQsrGU2b2Moo2t0a2rlVY88P7bvDlDlhHGy6ZVDMW1AS+1YB91YqYpY292Bl723C7c8+W7eVOXFQstm80IxLGZe7y1qrgWsfe8xdba7/PpeCceR4qoSNEzSgKuhV8JqIkpWkg0usmv4jzxHyPbDusocr3ETIVkViWktu8q2ZQ2ksNMdH7un1xJznbySWaGcxRB4HDitVMQummBNqCADz6YmVlQ9zmshZbPPI6AkbxqSbnmuy4rjmcvxLu5daZnQpZZQQoUGRlkcNQ3ZjoJIs8htywOj7LZosEGXlLEuoGkWTHWsDf7tizyFje9sez2h+wWF4YXEbs8TnUGjZyC1aXCkeEe0NsT8z9IUksjSSRQOWSWJgde8Up1d34WFANurc+e9Yrhq4nENY3fy6H4t/Uei644oVP2dzKBy8Eq6GVHtfZZ60D1LahVeeNx9n8wZzlxDIZlFtHQ1AVdnegKI3vrgxD9JMyltMcADMhC0xVdEaxxgDWSdOlXBJO64g/+7pDmJZ3jjfvou6kjbVoZdKLvThgSY1N3i7Jq7MOY0ZG2e/LLXrwztmF3dQ+fgkyrI7ROEifu5G2pX28JINXuPPmMeo+zmYJiAhkJnUtFsPtFUWSm++29c/TBNO2bjLtl1hy6wMsgKBX/wC4QbDFywK0ukA14Rd4757t5JL3dwwL3UqSqV72wUCqFBMh0qVQKQPI+/FnPrLmzG7877rddb34iw53Xd1LuZ4bLGAZI2UMqsLHRwSvoCwBIBINDljhWCHFeOyTmUy0WmkEjEFxRCldITVpACmhYsaOeIBwVF2mH9UAO32UdFirjMe1O2ObYNAwhUXpmxitiTDTrR5jHN8uR7sVN3G65FeyGdjizSSTLqjUksNIa/Ca8Ju96wycM7WZVndmhEB0wKG7mKYsqMxkDAKqgyBgNQUchhJyvM+7HaCOh78CT7Pindife9rZG3u91wdZOcvFcg2WmjUMjyNJKv2G6MXBiUPqpUVRpKjbxk/dx14x2wyo8UEQSswklmFCzIy1KCDYUUaC193z3wlPKBjjoL7nYYxGyYr3LnH+7LO27fop7Qpwg7YZYjNahpMkrGFhll2i0kKh0FSm5B68t8c8n2myKPlgYjoyrLpYRKWlVoisveAnn3lOt9CR0woZmQeyOXXEXXjL/CoGXFzbLfyt+VIeSnCXtFlTmclIsJSLL+GRNCklQ50X/wCRtBBJP3icc+McWyk5yqLG0UUTSLJpRdbRllKmwRrcgMT+HUawrB8bWXBMVBC0tcC67RYd47yT91xeVYT9scgMyZlRwWheM1lkCr9orRkIJBZC3GSCLoHbAhu2gEbJbNeaVx9lGPsfaZNyxBL2a1H34UzjRwMNk07eJI4nhopxlNHavtPl8xHohiKVmHkBKgMUdCTqYfeMjGhyCqowq1jYGMOCaalbTx4GXsPuoJJWgMeqxrVjWrBQNlyw4zGsYMZuJXLqOWOLn+/75YI8MywkcKxKqNTOw5hUBZq9aFD1Iw2cGVO5dw8cUZgL6BACBTadJmOppmWR4nf71xhQlMDiKifA0BQNUiRvW4OCEU4PPbE3jWRT7Qr7cJQSeDutQcbEwhm7p1fwMoNeJTQNjAgNjWB2Jt1BU4oMZgd3hGNNO3mcWL7aqLKewA3NY4y5ny+eOOWyskppFZz6C69/QYO5LsXK3tsqentN8ht+eBJtpU1P814HLf5DNERUksvwNKXzjcGWdzSKzHyAv/4+OH3IdkIEcBxqJIH2l0LPVRQw8r2RSJNzy6KAqj4DCWu29gAfFE6x0c67Qeg1RUdJECRJIL8Gm/7Ko8n2Knbd9MY9fEfkp/fBbLdioWITvJGcmttI39BR/XD3mMuqodIAojfr88QuP8LIVJk21Cm/zDkfiPzAwjg2pVVUuF0mHhhAHnqUyp4qQuwBni47+iX2+jlQN+++a/8A845zdgI0ALGYAiwbX+mHXLcT72Ak+2AQw9a5/HnibmMqHgjB/AP0wJNtCvjfgdK646fhQ7smuwuibl1SFkfo9SW+771q50y38iMZnfo5SL/FEy+9lr8hhkymQeJw8bUy+WGzK8YizI7mYDURyPX1U+fu3xpBX1UrbGdwd1y+ize6NpuImkeN1VWX7BxOaUyknlTD+mOme+jqOGu875dRoWw3/LFiQ9mWgmBU6o/PqPQ+fv8AniP29Xwwn+I/pgd9XXMuHyOuOf7LhLETZsbffiq9j7DwMwUGUluQ1Df8sTZfotCi2WYf6x/TBvhyf9RF78O/FE8GM2V9W4Zyu81zpIwflt8l858MzCxurNZRgyuB7Wl1Ktp8yNWoDqVrriyOx0Egy7acwlCIpE8LB1J1gqXVHR4mAu1lNb+0tMGrPL8Lll2jjZh7tvmdsHcj2CdyO8YD0Ua2/mPhHwvHvK6qpYx+rIARu1PkEqhpJpc2NNvIeZXPtLOqtMoMbPK6au7KMiJGPCC0YEbO7UzBNl01zY4E5Ph8knsIzeoG3z5D54ecj2Ty8f3NRHV9/kDsPlgg3GsrAdJVpZOiagi/E9B8DhL/AJisMNNHiPF2Q8kZ/AsZnK/waL+qTsp2Hlfd2VB5DxN+Ww/PBrK9kYIqJQufN9/9vL8jgk/bpe8A7hEoVpU8766jzx0+urIgZTtfy35YXOqKypk/XcQLHJuSZ0LaYusxg8cypsORUGMbU3QCgPgMN75BFjGhQvnX93hULeKH3fucOzH7P4YSxsGaFnle/Inw3eSSeN5Wm1D3YbYsx3sCv+JLPv5H8wcBeJx6u8Xr3ZYf6SG/S8dey+c1Quh+7uPcw/r+uPSOP8Ts2+pjd6O0+ySAdlVcnj1CiZgeBvhgpHAHylHy/fA7Mj2h6YI5PNpHky7mlA3Pxx56MFpuE0vYpQy02gkdGtTXK/64cTH4E/yr+mFmEZfW5ZnOrfSqkiz11bVhmhQlFIkGnTyG5Ne75bkYOrpmT4XtHe3omeZsljvUTKimOAHa2Agq6bEeX6g4YoQdd6GUeZqj7hd4H9p4/szhcBksm5OUzsZ2yMwEU27ge2Otfi8j69cTO3USd0jO6oqtZvc1R9kcycV/kpDljGwYRPKSO8bkiDbkeVmtz54mS5OTNyOJZu8gTYOB1O50BaDE0QWN1eGQd2jezeLnULhA3FjJs32MlMynEFjlieSN0jBFOxG18tajdR8ffh7zzgqKNg4TOJ8C72HuxKQRy1BaatqYi9j1IHUYhZHjuaiR1oNHlzpYPXeUBuLFg0OXLasYGEsHeFlPZtlbij1F8vosyqDUo6eWC2bKrmlAoDRsB7sCsn7S4k8Tk/6xP8owqiBcCeaYbRJEgG633UQv4mHriRkJ8gx1NlhISaL92DZGxO53wM4gllxZG53HPGoeHZeSFVYuGT2Slgne+XXDCkZmc7Jdhvom1+G8LkXxQ6NqvS617iDhX4hwSDK39XkZ45KbxHVprag3X474nPkye7MWYZVVfECN329d9uWFbPHSZCDzkLEeV15e788M4jY6o2hjwyh1zodUzSyeOH/Lg52mzrjK6InVJHFKWYj3kBQWY9KA5nnhUzU3jh/yDEfjnENctFwCGRdIamCagHI32NBjtvvtgSmixPsdAhQwPzcdATzPADqu3ZzJ5vLlXlZZiL1K8kobSwqtLJpG2J3A84YZAGsDdT6qeRB69PkcdYHZ+9bYl3dl1chZsXXp0G/rgE3EPHocaJE9tOlfiRuqnbnuPLz9Js2Rkh7N4tjbY8juQu06eNsWNh7zLHiOY6punfx+8HHPP8RCcPZTze1FeQNk/CsQcrndQTzGxwN4vISCn4QQPiScefkpnQSujfq0+/fNTA4TAOGlrobwLNMWBZ30gi11bHl5e/DbwvNyhwSzPGTyZiSBz2PxqsKa8Me42WVVUkalIF9L3w45bhZTNKUn+z0DwCj8b3vF3tzyWzYwNdUV7wXam1c36qQApH5YGdp8zohdqsqCR+2PfEJQr+E7aj7geu/rjhxXMKYSWFqQQa9dtsYloycVd7LAOStkXGp5DIZ6KgEjw6qJ9k89PIdBeDuQzTTtW1C9RIOk79FBr4nzwuGMiNe6oqBsdvaP4h0IvkcR4u0zQqqrCUH3dThWc/i09BXx2vzwzjZhAQs0uIkjjl0Vn5XINpFFCK5AafLYEbD374F8X4dHMGRx4yK1X4rWyodh7XIje6F1V458M7ZCJYBMhXvbKmM2PPdWIY1y2J2AxJ4pxBRMWRtSluVbKaWwaH8X54m7XiyyaXN7xQTKnxDGcXes3GfRcayo3GOuby5nz8Ma7bKSfIDmf788eZpYy7IJ3tMjtAeX3UDPnxsPX98R1bQ5R11KaOkjz5Ef1w19oOApE61Z1OAWP+U3Y8sOz8HjegyKwArcA1XlfIemGlNTkuJ0SozYADxVXnLySL/08LSeZJ2UdTZOFLiLkahfUXeLm7WSCHL6EFGTwqAQoA+8R0utrA64HcP4BBJB3JhSUvdhvZUBiNTMNwTWwG+2DWxHtLDdqt4qogdodNyQs9L9pD/kX9MeeCcFWaacTsVcvsy1sSu3MHav1xM7b8I+rZiMAgoVGk3uKrZvWiCPPAPhYzK5uS0LBt2vptS18LHuvFY4ntLrLHtASLjIpxi4fC0ar3rgq92Nj7rqvlgJ2ohVc5ER+Bl57kHb/jBPhyR6CNElk1TE+0Oex8q/LCp2uy865+M+2CAqadwK3bf4gn3Y2ga7FiG5XqS0MtbVEuD57db/AMp9+J2evdgLuSvU79MDcllJUkMbRErIQQdvCTsf2Pww7ZXhGhV+8VGk7jd9RBJvkLFDzo4fVkDKvDNoSM+qS0spo8URF76dEnvklLadZvqALq/MnYYZMtCFCHVbKpq6Hz3369OmJOS4B9YAIeNW3Om96s70By38zyxOh7MEC+9Fb7jYbc+voflhYaVgyKatnkPJKceYcatYoEltRJHnsBXX9sdeIZm8s3uv54NT8GbWFG9rqu+dcqJPW8QeM9nGSJ9JJ0AFwDsAwP5ir+OI/wAOEjCGOz4FQa8B3ZSDXO496JN4Jke/kEZYi2B25eEg7j4YZ2zehWR4wxViNxdWSbrnXu88COy3DmTNLdlTdH9j8vzGJ3H+KKc7cboQVUE6l0lhd78j/wAHC3s3RuLHIgtIdYhHuG5pZBly8KMVLUdNlR6FlwWzhAG9HVbX7z0PTACPPo8LJ3qIdJAZGFgnqK6/1x2m8CZWNSTcelS3M72STzoXuTjF2InJS9mWiMZ6eQxsDJnTtykhVU/1MBsMReBZWpJJupTQnuADH4k1iXn8nIInJizYAU7vmAyj3re4xmWIjjQn7yj0snfYnbzxeJpMlyNON0POQMhbwt9lA7R5uWSSxGCmzK5IG5Wz7TAdQOu4xKj4jnCf8aJV6eIAb+oQ3v6jkcI3G59eaIs6F0JpPn4mO3K96wVU1lswwCi5EA2HnqBY36jqMCyFzJDh93I5ph/DYYGPO8cEbzQmdvtMzl3ZQdNuLBNEeDT5A9d9sHeBSmGLX7UbM3eVuUayNW25XlY6c+WKrzE9zEituXltyI+AxYvYTOmbKsPYKSSJQ5HlucHUMhu7Fvsp2jRmCFrtQfBTZuHrJmddi0CaCVVq1LuRq5GgMAIOzzDMtIV1B3Kgg1qovRYfcAPUcwwrDXxLwMm7USBz/CP364SfpD7cnLgZaAlppBbknZFagBXUtuB5DfmRhu07veiUB5DcVkzy8NVTI1FmbLMb01ubGw+6K2xB492XMrRS7qqimYWXVWZSaHwPXYdNjhRyPYficbMRCgJvYZihubsAGvTDR2J4ZnYpJGzQkVVi0rqmMlsG57sel9OuL5KuMlde1eaWXSqNdA0676bDV4uXlt6YDQcYJnZWX/FVJCoNrrVhq2HIHVfW7x1OaDTSF9wg8RJs0Lr37kYA8S4oEmjCBLaJmXfdRrobn3ezjaCQ4uztkVapoywCY7rI3Hn5IWLawYQ2vSdypJ8Wk3agixXW8McM4fSgopNpkscgCB3gG9iyRt/GcKmVGrL0zarUnck9MMHCou5hhkPMADfYDmB7PKyRilUxsBs3hf1Q1LL2jTlojs8LEvJW4UbelkkDy2/MYEcM4pG+ZngANOqkk1Vd2oPM+e3wwZ4jAxyxaJtMi+NSNwfMeRFE4rfhhL593JJFJYU1vQ5jy93ni8bcMLnDPch2RPqJQ1SuE8LSPOzxPqZY+7A5k6Gsk7dTQ329+GbIZjLAhYoAeW2mNSPPbmK2sH87OE3ta+Xjzg1d4x7tAwDeROx9QNNDb2cd1zwhyqyRJpVyoIK6gTb2TbHUToAF+yG88LXSXccWq9G+lc9rHEm5ACc8xx/LoaIiVhuRqQG+gIG488KjcQEuai0MH8LKK/EVbrzB8R9nmMSM5xb/AKPvnjR3bSADRAtiooEE8lHp5YhcD4ssmcyp7mNWDG2UAHaNgeQB64zc8XAV2UuCN8gaTa41CPZzKwiNysEakKaI1WNvViMS5og2V0nloT4Wl7Y3jMB0wGI2HogagkuFyfNVdNKWnJO57wi/Ott8HkzRGUzAobPfLy04zGYFeLvPUfUJ/Ufy8PQfZByba+pS/wBMPf0bue6YdO9k/bGYzG1F8Z6LbbH8o3qPojfaZjpX0kX88Ub2ilLcSmJ3PfAfAaABjMZh5FqvJH5Q6r6NHtkY4548/djeMxRihnxBVdmItU0qktTN4qPOhtfpgLx+IfWYzVVGoFeVnGYzG8HzE9q/5Yo9GPsHPVUJH5YecpCO5iUbACOq6UVxmMxrX/P/ALfyvMUHwHqppcooUbgvoIPkThEHCY1z+Zio6dRIJPiHhU7NzHPG8ZikJ7vgitn/ADT0KXu2eWGiGXfWWaNj5qosX6jlfXrePMIvIKeuoC9+kp/rjMZhU/5ngvVO+U3+pSJXJ4cu5oMu3/7ZMd+yQ+3B6hzXxU3jMZjB/wAbVVp/0kvUr//Z"/>
          <p:cNvSpPr>
            <a:spLocks noChangeAspect="1" noChangeArrowheads="1"/>
          </p:cNvSpPr>
          <p:nvPr/>
        </p:nvSpPr>
        <p:spPr bwMode="auto">
          <a:xfrm>
            <a:off x="765175" y="4651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  <p:sp>
        <p:nvSpPr>
          <p:cNvPr id="16392" name="AutoShape 20" descr="data:image/jpeg;base64,/9j/4AAQSkZJRgABAQAAAQABAAD/2wCEAAkGBhQSERUUExQUFRUVGB0aFxgXGBwcGBoeHBodHB0gGBYZICYfFx4kHxcaHy8iIycpLCwsGB8xNTAqNSYrLCkBCQoKDgwOGg8PGiwkHiUqLC80KywsLCwsLSwsLCwwLC0wLDIsLCksKik0LCwsLCwsLCwsKSwsLCwsLCwsLCwsLP/AABEIAOQAoAMBIgACEQEDEQH/xAAcAAACAgMBAQAAAAAAAAAAAAAFBgQHAAEDAgj/xABDEAACAgAEAwUECAQFAwMFAAABAgMRAAQSIQUxQQYTIlFhMnGBkQcUI0JSobHBYpLR8DNygqLhJENTFRbxFzRjg9L/xAAaAQACAwEBAAAAAAAAAAAAAAAEBQECAwAG/8QAOREAAQMCAwUGBQIEBwAAAAAAAQACAwQREiExBUFRYXETIoGRofAyM7HB0SPhFDRyghUWJENSkvH/2gAMAwEAAhEDEQA/AGLjGURIwVhhRtaUVzGsg6hXh8vXoCcCu2x1xZWYfxKT7qYfq3yGDxjimQx6sqQRZXLxMJXAolULEKCwFb+mE6RpJOH1pHglHdoN5KFoQVB3Js+thvLAdAWgXaR6fsmFXic4XBy4339SVYPaXMiRMtKVZo1+1IH3iYyAPm/PphQ7N5l43ncMXVQy+Nrfa1i1XzbbYjlviPIc7LkgkYZlQBSpQ3t7QJ95/wBuIvBO0eVj7mGWZF8VyNpYAKCzBWaqJBNCutbnF2uxSOBOh/ZZ3MMeWdxYjlrlzumHiqZuAQLDRjCapRSMAzE2ZFO9UFKmqsdMTRmQkuljuWMakWUq2ZRq2Gq2OwUDnRPPHKHjMuXeSVXGcgI1Ohh7uVAu9jowOpSFoWWPIC8e+1Wcy8cOUnVH+rSSCSQxj7QeFjH4edK7+yOWN2uEchve6GeDNC0Fo0IuNd2qnq4PX5Y1jc0gMsgXZVNEGrDVvy6cvXGYZwydqwPtqkM0fZvLSsIwN4nnXUVEupvM3pXyLHmfcMEHOALlZJpZHjaaOHQgQEkamBLNpHMgBV38sD1sj2R3jIB0zz9EXs2Fksw7QXaL+9R9UJzxz6W/ft6LQCn4Vg52K7XDNFoZAonTe19lh1Ivkwxx49l8uiUBJCWA9hjpBPIMCdJPocJXZ/ioyucaWSyyI4IA9uxSbfdNmj5YTUss4d+o669JWU9OY7xMsffM5q1znm+udzp+zEJYtY9ospqufI/7sd5xio+F9qMx9cMyqJJZAVYG9NGq5dFparyGGnN57iDoCNEZ/hRTe/qdvgMayVccZs82KFioJZB3ALcbgZ+KYs3AGqwDpNixdEXRHzOIzRe4YWcl2vlEqxZlUF+EOlgat/aBO11W214ZpJNsExyNcLtQc8MkLsLxYqHML5/8fLEGYeWJsrbHECVsaLIZZoXxLhUcwqRd+jDmPiOnodsDs9kwsY02TGlVV6tvLz9cGJZMRZcUIC1a5WHmZJpQFSWd21KQJYhEuxs+M1R9xJ57bYgxd5Lcbhe87xjKwGyhW2K3zY2Nx++CUyTIpYJm0P4pZVZRfM6QbsAmj548/UokiDqSGHsMBbMx6Efes/Lnhex5LMB9b+l0xlsH3y8LfZcOITPHwmdQx1xCVb5Glcjp/CcVp2MykW7vptpClnkqgc9/Rh8LxZD5wJ38U+oPIxcL3ZYFWQKQoW9Q2N4ReB9kFedhHNImX1AOXSgCwOkLqoj3kAYFaS4ua3K60jAaA46Jvz8qZHJmSCSORiTXdEVqIAUlhypSRX/5LN1jn22V5YUj1hjGiodBAdpG0NYGwKmgem11jlxns1qWRctEWy40hje+tBTMt+2CNj5nlhZ41wsSwiNVkkEEBOof4auHtEJJt6Qb2SV1DlyxuBI94JOnqFQNY1txrmnfLzh81mqJZWZXU/doiiFNegJ9WOJZwJSes9KtgLpGkLsDq57WdwVA9xwYPoOfLD2gfeAcvsvO7QYWT9QEN45rMLaLva6511rA7sVminerp3aiAdixANgE9a/TBvtQhyqxkspL34aN2KJ09G2PKwfK8EOzeWy88CSrT6rBbfmDRK/hFj0wJVMZLIHBxvbRN6GeWCnMRjFib4t6XZ84FWVnVxde2FrYdK54rjPZInVKT4mvY+vL9sXXxLsjE4Nhje27E/rineIg/WpY6pFkZVA6aT7vSt/PCx8b2C4TumkilJYW3JFh1XvsVI8k7RxEKWA1SVbKq2SF8rJX5Ysw9kBp/wDuJrqt9P6VhP7CcMV55lBKlowVPkQ+/lftL8sOv1aaOIRd7qkLUGqtqPrjMsY847BS4y0x7K4BB4A+qrPterRNolPeIbAYCmHIbeXIcvXDYwr+/wC+uBvbHgTdyO+cM5ILEatKgHdt9wK54BZri0jlOQApgPd0Y9eXLzwXTysgbZLtoxS1De1GjdTomaZq618cBs4cxLtDy/ER5fh88QxxaWV0jFXI4Xl0PPbyw/R9gPAP+ocsB1VdPwWthiaiqe9toh5rLZ9PECXznLdr9lV3EYc7ALcluexFGvS629xx0j4wrQlwTaiiPI8h8z+uGntRl5csoWUB4jtqHIHcjbmp5nbbCNncppkJU+CUHeulgix0awMZ01Q/SQI2soocOOI+t/qryyiRIwbRll57x5gu3wSt/wBsSstk2vvgoBskR1VAgWQeQY8/LbEGHMxEi3yr9dMUJRvffQY7Pmxfdhm7s1Zo6gDzW+deuB43sDbOItutZZ1DXl+YPjf75qVOPrDxsKCRuun8RY8+XJQOnXEKLhjJmHiQEQzAGQgEhdN/LWCF+GN8bzCKFaH20INL7JC9GH5D88R83xKdWWSAgM4BIYFgyjeiOhGr8sVmktKCczvIVWNdgNtEc+rMhMQ1d0w2YDdBe6362aPTC6OIwnIvGCkcqxEFJfB4iBZBPMFmqx154PxdpHOtGgk1rfIDSwFbg31v8sCeDdqcowbvYjExsM0q7MLs+M2Kvp7sbCobcjd9OSwETrX3pZdz/wCpBdrZSS1ilrxWGPLyvlvg32Tz7yzMrBWMRJWtrAW0J6X022sYMR8OyJUlRHIa2YkE0eljeuRr0wRy+UjjZtKIpa+llgNrPlvtWN6WXAyzTxVahglddwzSv2ukOayrF42VoXB5EBlNBjTeV2Ry22OOf0d8bjiyhWVnAV2bU6mgpVW5D2RYahZ9k+WNca4vlRMQ4sKd7sqejAXY9CMTchlcjIv2axEHmFr1G4G/Uj/UfPHMlt1RRisyxGV75IwnbLIsfDmoSbIA1Ub223rzGEXsBwlJs3mmkUPGjlwGAos5JU1uuwJ3Bvxb4sXhnC4CgBjjbSdiUU16AkHBCHIRJehEW/wqFv5AYJaSRdBOIYSG3SFxjRl5oFy8Y7wyH7JAAzowpiOnh0hrO3hxLnEt69cegG7Km66WL3bDIOzMImbMBfG6BW32ob0B0vrXPEvM8JilUh40IPMUAfjWMnRXzW7KjBxPG/FVR2q4e+cJ0zIskdlYNamZxW57sNakDfSQTWFUhFTVWqhzO5/4xeGa7J5RhRy0AAqisYUgg2CGWip9Qf8Amnu1/DVy2aliBLqaYE7mnGrfzIOxwfSBrMiBoc96ArHukGRNrjLcp3ZnhiyZldAA0XIpG9dOe18x8sP+Wzcyx1IF7yyBp9k+Vk1W3PnzOK2+jyYwZuyH0SIUBIOm7DLvyF7i/dixY86neAnUCL8JU8z67+mEpYYzY/SyfTSCchzWYQAMvdkudo5GzMLq8bJRYEnYHT95dzYPTFbyZd44FU01yamIO6gDSo8uRY/y/hxZHb3juiNt9gN/79cV3NxdChomyNwRuLHLE3dlhF1tDDE9jhI/DkVdVyyDT3maPX7WAIm3maG/647xcEfq6/yn+uPfD4GRtTpmlWjvJMHX08AO5/TBUcQjuhZJ8sXjgbI27x79EqllLXWZ6W+ygrwAEEam94r979ccuKSCMKpdnYDewNwPxEAX7hWDGczgRTsb5D5fnhXzo1h/F4trI6E8q9cBzYI8mBXixSG7ionDhM+fMlfY6OZ9ncCgvmeRoVW+OUnZHvZJQCmkEED2gLs7/DfHvgvFGULFuFEoAvzMWoUw57q135YI5nMMJWChgGWzo/hrerG9WB78RaPGAd4K2LpBe2SSZuAfV8xETVB1NKdipcBuR3sXzwzJxaVzLpW8wlKw8XdlVkcWN7HIdeZHniFx5UO8pKSC9XIVdbc6HMV7jgPxrPSxzCVWKSPEpYqdza0/wLAnGgd2Ywn/AMWzAZnNOVz+VrieSdMsRM2t+QFggW23LY1V364Um4hokqkpq5r4gSQLDDcVd4JTZp5Dcjs5PVjfpgDn0JktbtaG37V1ONqQsmmDdwCc10L6OiNzdxcE3dn+1OcLSImZPh9hWRSDRogkram+V88PvZnjWaljLyGNtzQ0shoeZ3H5YqXhZdQHBIkDlgd7DBut+o5euHzhvbxSFRomWRjR0aQpPnTEVvi0cre0LS7IFL6nZ0vYtka29wCeXgp7fSzGJGjkhlRlYqSGRl8JIO9rttzwZyf0kZJ6Bl0E/jUgfzeyfnipeK5Ylu9ICCQtoW92UMw1nTdbqRiApB5jf3X+eNHSvY61rrotmU88Qdjwnnp5q/V47l3GoTw0OZ7xK+erFezwQZ3jJ7spNFHBrkI8UZZAQoJGzC2Sxe+EBggqgPTbFj/RPwUHK5rMPsJiI1PksYNn+Zj/ACDG0MxJ0I6oKr2e2nZ8xrsxpmj0HBRu7AkDagOp689hj0+Ul9kE+hAFj44Z+HNGyAoysPNSDt8DiNxjPlBpXrzPl5bYiSEuzJQ7ah7nWCT872TjJDT25G6x8/i5O3n8+WKj7QcI7qZljR1R2OlW3K78tQG4HntQ54+gshwZju5NH5n1J6fDCt9JPZuHuNSWkupaa+e9HV57YkNwNPBc7A84XXLuSm5WCNWXSuRUsdIMcrM4vl4a39cH+E5MhtTMpCiqA5Nfn7v1+QzgksckyqZMs/M6Uy5RvP2+mDzRqgZUAXfkPXAsLgI7hVqr9pY+/NQeMTtpZlGpjsoq/d/fWsJOR4mUneKbSCRT3RIbdgbFH7xFE9Rhh7RcbaM6IpER1r2hd2eRPS9h8cKHEeITTsrGFBZ+1FqCSBR0vd0D7PpgSUNLCQ7NEQA/CQLInls2nfOm9NoZKBHiGkqaHSmcfDfDBJL3b31KkA7eYNeY5c8LOW4SGcsSpVVAsGnPgXZ9uQ22x57T8UCRJIiaydIRQRRJvzvyPngQSWczit3Rh17I1PpilGYnKm29kldxRtwtbNuOuF3j+R1rBVqncg6urbtt/tB+OEmXPZ5pg7Bgyn2SPBuR7QI3U7AknFndr5EGXiCUR3dLRsFTQUj4YYPybu8FSBv6zRvOX1SAorbEFpEWVg9UwU+vlYPx5EV7ueCsWRduQr34j5vK5eNi00o1V7Ksb/2+LAdK8YyG3J5Zleu2qWPiDbjUKNkSPFvYDbGiPds3L3YkTROACqtY3FDqMQ5O1cMW0EP+ptr99Wx+JGB79sczexQe5Bt8cMxsysmd2gaG/wBRzSsbYp6eIQ62G4ZJm4oC0lKGKIqomx5KoHI8rOOCZZuqn5YX17YZn8a/yLj0O12Z/Gv8i40dseukcXHD5/sog27TQRtiaDYDgjcmVbeoyfLb9/LYYt/KTw5bIrCksLOkW41Ahn02bHW2/XFJS57iax960UgioN3hhASjyOojkbFb4Gjtbmvxj+Rf6Y0g2bWMvbAb5an8IGu2nT1mEHEAM7ADM+asLh2TgMikmRVG+goNq3ovqojarAs3yw2dnO0Qnkb6x3carupJIvfYb8658/gMUke1+Z/GPTwL/TGHtbmT/wBwH/Sv9MdHsysacsHmfwq1G0KacHHiO4HePpqvpj/1/L/+eL+YYUu3bwzQ6kmRmVhShr54pT/3Vmf/ACD+Vf6bY8t2ozG3jG38KkfKsEP2fXPaQcHm78IGCSlhkEjS645D8q/eBcZWSYKMxmJLB8LogU15kC9sHM24U6qHIn5YprjPEny8DSxsVdaojmN+dfHD7xfjxKR17MkeoEc9+l8hsQfjjz0dSXQ4n8feqIrKMMnAZvHvRDfpAyCzZKlEYzFK4YbSWu7ct7INAfPCHwvgEMbgPc+YJ8MERNXz+0fr586Fb3hizMpkEo3ju9JTmSV9pmHka261vtgPl+PZfJ2VkDMV0+ABiB1qthfneNDO+bKNt+Tc1eOlMbbvNuuX7pi4rFKtlSAGQBiBzauS1uarnhczfCnlghjDae733vbn5b3ucCc927dto02HIyHUfgooD5nAPN8Wll2eRiPw8l+Q2PxwfTbDq5XBzrMAzzzPooNZTxNtm4+Q/KaBNlsubeYyHqtlgfeoJv4nEfiv0hM5tU1HlqkPTpSLtQ9+FTGtOHcWwadvzCX9ch5BBP2lJ/tgN6ZnzP4UzN9oJ5b1SEA/dXwj5DEAHGEYysNoYY4u7G0NHIWQD5XyZvN+q75NkDoZFLRhlLgGiV1AsAdtytjDIOJcJu/quZrbbWpqmZj98agQypW1CMbkthVIx4GNZW49587eizVi5fhcCqe94Y7aY4nJjIBIkkcA6O+OgyKYwANRHdtzHITxTs0Y5XeTKtDEgZpIfrSAgK2i0doydJbYEg6jyIwvx8VnFVNMNJtakfY1Xho+HYkbdCRg72d4rFJG2XzWYzEF/wCHOskjqoI0mOWLVTxmulEEsOuBCyRne18SVKtV+zcXEsoYosxmIgkcSmI6XjW4Y3QaXTfwuviUg3fLliv+H8Ag0SwyZF3khLQPOjrQkCnU9PKoIUDUDVLqUtzrDzl+02QyWVIiz0TSOseplBka44Y4gUhHWo1oMdtybqsVJxLtG7Sscs88MRNhRM+pjdmSUqwDSO3iJHoByGBaeKRxIGnkuR7j2SyeVLa8jIGkLGENLGygqgQKUSQlo9TaydVltqO9DpON8PpNOR6r3huxp0vqCDXz1lW1ErqVdJC1ZXZ8y7m3ZnO/tMWO5JO7E8ySfjjiwwcIMu8T5lcjnaLimSkRBlsq0Lqx1szA6hyAA1mqNkDpy3q8BBjVY2MbRsDBYfVcn3inGMsFKSESi91Wzy3FmwMBs523kO0SKgGw1eIgDlQ9lawtE40MJaXYdHEBiGM8zl5aJpNtSeQ3Fh0Gfmpmc4hJL/iOzehO3wUbY4KBjFO2PQGHkcTGC0YAHIJY95ebuN+q9Q5fV6VibkOz7TFgh3VdVHa9wNvXe/hjnkxzx5Oc/hxo8HDYGxVFLznZt4lkcmxG5Q6dya2LKp3KWQL9cbXsnOwVlUMHCkb1WpioB1dbB5emJHBuAtnFY64owjRpqkZhbTMVQLoQndlN3tyxJk+jvMCF5SYiF1DT47OiXuvbKd2DqugWujywtkrGsdhMov0Pv3uWgQteyWYIDaRTAEHV0IuyK2oEbc/Tnjzm+y2YjQuyUFAJogkWSOQ5kUdvXBtPo+mLhFny7VI8bkM+mOSOMyMGBQG9IO6g35jEeTsNKqSy95F3cJcSN4/DpjV+WizetUGx38hvjJtdGT84f9Txtx95KbckPy/ZSV3jQMv2kYkB8ekA1sSFO+45eWOGV4BI6sRptX0Ub1WADemuVHnX54MQdhGk7jRPl2afV3agS2dAOvcx0NJ8PPcsK23xrLfRzmXlEQCB+4WUg34dTFVQkA+MkdNupPhxJrGMJvKPEHnx4Wtfkuw8kMPZuUMV8GrbbXzu6o1V+Dz8sbzXZyaNXdgmlOZDqb8RXaue4JryrExOxEhyZzWqPSI2kKFX1UH0EFtOgPdWt3XPzwuhfd8v6Y3hqHSHuSA2Njlv3qCF0IxqsbGMrDTUKq8HGqxjY0Dge+a5bONY3jdYqVywL6f3++J0HZ/MtI0a5eZnStaCNtS3y1Ctvj5Y1wjiAhmjlMYk7tw+gkgEruLIB5EA/DDV/wDUfxu31VSZEjR9UrMzd0zMhLMpDGnIsjlXlgSZ1S1wELARbebZ8N3uykW3pbh7O5kqrDLTlXoKRG1Em9ga3JrEuLs1mdWn6nmCaBru2ujYBII2sqfkcSc32waTKnLGJADGid5f2lI5dbIqwAaA6XfXEqPt8yy5iQwI31lo2ZSx8JjDAaSVP4j0xxlr2tJ7Nt89/P8Aq355crKLN4oZl8jI4QrFLUjFU8Jp2HNVPJiPTGo8q7BiFYhK1kD2bOkX5WdgPMYK8N7cuojQRJog7kxJqalaItbA9TJrYN+WOifSHIxYpFFGSirYOo7Sd5bahTHku42BOJ/iKy9hEDwN9M9/hrzXWbxUbL8PzcaSGOOdER1aQqmyvC2tdRr/ALZs+W++OOc4RxGXRqizMg8TRnQRep+8ZgBVnU2q+e+2C8/bd3LXDHqufQxZ/AMxs4K3TehPLEObtRqnizPcoJY2Vi2pvHpXStqTSCqO3OsY4KpzruhZexz520+Lecr7v+O9SCOKi8S45xKJkeeSeNlLKhkCrvpAcUV8R0FQbB5jHnL5viLxmdO/Mal2Loi6L0d25IAojSukiqrpj1w3tw0OWaARQsrGU2b2Moo2t0a2rlVY88P7bvDlDlhHGy6ZVDMW1AS+1YB91YqYpY292Bl723C7c8+W7eVOXFQstm80IxLGZe7y1qrgWsfe8xdba7/PpeCceR4qoSNEzSgKuhV8JqIkpWkg0usmv4jzxHyPbDusocr3ETIVkViWktu8q2ZQ2ksNMdH7un1xJznbySWaGcxRB4HDitVMQummBNqCADz6YmVlQ9zmshZbPPI6AkbxqSbnmuy4rjmcvxLu5daZnQpZZQQoUGRlkcNQ3ZjoJIs8htywOj7LZosEGXlLEuoGkWTHWsDf7tizyFje9sez2h+wWF4YXEbs8TnUGjZyC1aXCkeEe0NsT8z9IUksjSSRQOWSWJgde8Up1d34WFANurc+e9Yrhq4nENY3fy6H4t/Uei644oVP2dzKBy8Eq6GVHtfZZ60D1LahVeeNx9n8wZzlxDIZlFtHQ1AVdnegKI3vrgxD9JMyltMcADMhC0xVdEaxxgDWSdOlXBJO64g/+7pDmJZ3jjfvou6kjbVoZdKLvThgSY1N3i7Jq7MOY0ZG2e/LLXrwztmF3dQ+fgkyrI7ROEifu5G2pX28JINXuPPmMeo+zmYJiAhkJnUtFsPtFUWSm++29c/TBNO2bjLtl1hy6wMsgKBX/wC4QbDFywK0ukA14Rd4757t5JL3dwwL3UqSqV72wUCqFBMh0qVQKQPI+/FnPrLmzG7877rddb34iw53Xd1LuZ4bLGAZI2UMqsLHRwSvoCwBIBINDljhWCHFeOyTmUy0WmkEjEFxRCldITVpACmhYsaOeIBwVF2mH9UAO32UdFirjMe1O2ObYNAwhUXpmxitiTDTrR5jHN8uR7sVN3G65FeyGdjizSSTLqjUksNIa/Ca8Ju96wycM7WZVndmhEB0wKG7mKYsqMxkDAKqgyBgNQUchhJyvM+7HaCOh78CT7Pindife9rZG3u91wdZOcvFcg2WmjUMjyNJKv2G6MXBiUPqpUVRpKjbxk/dx14x2wyo8UEQSswklmFCzIy1KCDYUUaC193z3wlPKBjjoL7nYYxGyYr3LnH+7LO27fop7Qpwg7YZYjNahpMkrGFhll2i0kKh0FSm5B68t8c8n2myKPlgYjoyrLpYRKWlVoisveAnn3lOt9CR0woZmQeyOXXEXXjL/CoGXFzbLfyt+VIeSnCXtFlTmclIsJSLL+GRNCklQ50X/wCRtBBJP3icc+McWyk5yqLG0UUTSLJpRdbRllKmwRrcgMT+HUawrB8bWXBMVBC0tcC67RYd47yT91xeVYT9scgMyZlRwWheM1lkCr9orRkIJBZC3GSCLoHbAhu2gEbJbNeaVx9lGPsfaZNyxBL2a1H34UzjRwMNk07eJI4nhopxlNHavtPl8xHohiKVmHkBKgMUdCTqYfeMjGhyCqowq1jYGMOCaalbTx4GXsPuoJJWgMeqxrVjWrBQNlyw4zGsYMZuJXLqOWOLn+/75YI8MywkcKxKqNTOw5hUBZq9aFD1Iw2cGVO5dw8cUZgL6BACBTadJmOppmWR4nf71xhQlMDiKifA0BQNUiRvW4OCEU4PPbE3jWRT7Qr7cJQSeDutQcbEwhm7p1fwMoNeJTQNjAgNjWB2Jt1BU4oMZgd3hGNNO3mcWL7aqLKewA3NY4y5ny+eOOWyskppFZz6C69/QYO5LsXK3tsqentN8ht+eBJtpU1P814HLf5DNERUksvwNKXzjcGWdzSKzHyAv/4+OH3IdkIEcBxqJIH2l0LPVRQw8r2RSJNzy6KAqj4DCWu29gAfFE6x0c67Qeg1RUdJECRJIL8Gm/7Ko8n2Knbd9MY9fEfkp/fBbLdioWITvJGcmttI39BR/XD3mMuqodIAojfr88QuP8LIVJk21Cm/zDkfiPzAwjg2pVVUuF0mHhhAHnqUyp4qQuwBni47+iX2+jlQN+++a/8A845zdgI0ALGYAiwbX+mHXLcT72Ak+2AQw9a5/HnibmMqHgjB/AP0wJNtCvjfgdK646fhQ7smuwuibl1SFkfo9SW+771q50y38iMZnfo5SL/FEy+9lr8hhkymQeJw8bUy+WGzK8YizI7mYDURyPX1U+fu3xpBX1UrbGdwd1y+ize6NpuImkeN1VWX7BxOaUyknlTD+mOme+jqOGu875dRoWw3/LFiQ9mWgmBU6o/PqPQ+fv8AniP29Xwwn+I/pgd9XXMuHyOuOf7LhLETZsbffiq9j7DwMwUGUluQ1Df8sTZfotCi2WYf6x/TBvhyf9RF78O/FE8GM2V9W4Zyu81zpIwflt8l858MzCxurNZRgyuB7Wl1Ktp8yNWoDqVrriyOx0Egy7acwlCIpE8LB1J1gqXVHR4mAu1lNb+0tMGrPL8Lll2jjZh7tvmdsHcj2CdyO8YD0Ua2/mPhHwvHvK6qpYx+rIARu1PkEqhpJpc2NNvIeZXPtLOqtMoMbPK6au7KMiJGPCC0YEbO7UzBNl01zY4E5Ph8knsIzeoG3z5D54ecj2Ty8f3NRHV9/kDsPlgg3GsrAdJVpZOiagi/E9B8DhL/AJisMNNHiPF2Q8kZ/AsZnK/waL+qTsp2Hlfd2VB5DxN+Ww/PBrK9kYIqJQufN9/9vL8jgk/bpe8A7hEoVpU8766jzx0+urIgZTtfy35YXOqKypk/XcQLHJuSZ0LaYusxg8cypsORUGMbU3QCgPgMN75BFjGhQvnX93hULeKH3fucOzH7P4YSxsGaFnle/Inw3eSSeN5Wm1D3YbYsx3sCv+JLPv5H8wcBeJx6u8Xr3ZYf6SG/S8dey+c1Quh+7uPcw/r+uPSOP8Ts2+pjd6O0+ySAdlVcnj1CiZgeBvhgpHAHylHy/fA7Mj2h6YI5PNpHky7mlA3Pxx56MFpuE0vYpQy02gkdGtTXK/64cTH4E/yr+mFmEZfW5ZnOrfSqkiz11bVhmhQlFIkGnTyG5Ne75bkYOrpmT4XtHe3omeZsljvUTKimOAHa2Agq6bEeX6g4YoQdd6GUeZqj7hd4H9p4/szhcBksm5OUzsZ2yMwEU27ge2Otfi8j69cTO3USd0jO6oqtZvc1R9kcycV/kpDljGwYRPKSO8bkiDbkeVmtz54mS5OTNyOJZu8gTYOB1O50BaDE0QWN1eGQd2jezeLnULhA3FjJs32MlMynEFjlieSN0jBFOxG18tajdR8ffh7zzgqKNg4TOJ8C72HuxKQRy1BaatqYi9j1IHUYhZHjuaiR1oNHlzpYPXeUBuLFg0OXLasYGEsHeFlPZtlbij1F8vosyqDUo6eWC2bKrmlAoDRsB7sCsn7S4k8Tk/6xP8owqiBcCeaYbRJEgG633UQv4mHriRkJ8gx1NlhISaL92DZGxO53wM4gllxZG53HPGoeHZeSFVYuGT2Slgne+XXDCkZmc7Jdhvom1+G8LkXxQ6NqvS617iDhX4hwSDK39XkZ45KbxHVprag3X474nPkye7MWYZVVfECN329d9uWFbPHSZCDzkLEeV15e788M4jY6o2hjwyh1zodUzSyeOH/Lg52mzrjK6InVJHFKWYj3kBQWY9KA5nnhUzU3jh/yDEfjnENctFwCGRdIamCagHI32NBjtvvtgSmixPsdAhQwPzcdATzPADqu3ZzJ5vLlXlZZiL1K8kobSwqtLJpG2J3A84YZAGsDdT6qeRB69PkcdYHZ+9bYl3dl1chZsXXp0G/rgE3EPHocaJE9tOlfiRuqnbnuPLz9Js2Rkh7N4tjbY8juQu06eNsWNh7zLHiOY6punfx+8HHPP8RCcPZTze1FeQNk/CsQcrndQTzGxwN4vISCn4QQPiScefkpnQSujfq0+/fNTA4TAOGlrobwLNMWBZ30gi11bHl5e/DbwvNyhwSzPGTyZiSBz2PxqsKa8Me42WVVUkalIF9L3w45bhZTNKUn+z0DwCj8b3vF3tzyWzYwNdUV7wXam1c36qQApH5YGdp8zohdqsqCR+2PfEJQr+E7aj7geu/rjhxXMKYSWFqQQa9dtsYloycVd7LAOStkXGp5DIZ6KgEjw6qJ9k89PIdBeDuQzTTtW1C9RIOk79FBr4nzwuGMiNe6oqBsdvaP4h0IvkcR4u0zQqqrCUH3dThWc/i09BXx2vzwzjZhAQs0uIkjjl0Vn5XINpFFCK5AafLYEbD374F8X4dHMGRx4yK1X4rWyodh7XIje6F1V458M7ZCJYBMhXvbKmM2PPdWIY1y2J2AxJ4pxBRMWRtSluVbKaWwaH8X54m7XiyyaXN7xQTKnxDGcXes3GfRcayo3GOuby5nz8Ma7bKSfIDmf788eZpYy7IJ3tMjtAeX3UDPnxsPX98R1bQ5R11KaOkjz5Ef1w19oOApE61Z1OAWP+U3Y8sOz8HjegyKwArcA1XlfIemGlNTkuJ0SozYADxVXnLySL/08LSeZJ2UdTZOFLiLkahfUXeLm7WSCHL6EFGTwqAQoA+8R0utrA64HcP4BBJB3JhSUvdhvZUBiNTMNwTWwG+2DWxHtLDdqt4qogdodNyQs9L9pD/kX9MeeCcFWaacTsVcvsy1sSu3MHav1xM7b8I+rZiMAgoVGk3uKrZvWiCPPAPhYzK5uS0LBt2vptS18LHuvFY4ntLrLHtASLjIpxi4fC0ar3rgq92Nj7rqvlgJ2ohVc5ER+Bl57kHb/jBPhyR6CNElk1TE+0Oex8q/LCp2uy865+M+2CAqadwK3bf4gn3Y2ga7FiG5XqS0MtbVEuD57db/AMp9+J2evdgLuSvU79MDcllJUkMbRErIQQdvCTsf2Pww7ZXhGhV+8VGk7jd9RBJvkLFDzo4fVkDKvDNoSM+qS0spo8URF76dEnvklLadZvqALq/MnYYZMtCFCHVbKpq6Hz3369OmJOS4B9YAIeNW3Om96s70By38zyxOh7MEC+9Fb7jYbc+voflhYaVgyKatnkPJKceYcatYoEltRJHnsBXX9sdeIZm8s3uv54NT8GbWFG9rqu+dcqJPW8QeM9nGSJ9JJ0AFwDsAwP5ir+OI/wAOEjCGOz4FQa8B3ZSDXO496JN4Jke/kEZYi2B25eEg7j4YZ2zehWR4wxViNxdWSbrnXu88COy3DmTNLdlTdH9j8vzGJ3H+KKc7cboQVUE6l0lhd78j/wAHC3s3RuLHIgtIdYhHuG5pZBly8KMVLUdNlR6FlwWzhAG9HVbX7z0PTACPPo8LJ3qIdJAZGFgnqK6/1x2m8CZWNSTcelS3M72STzoXuTjF2InJS9mWiMZ6eQxsDJnTtykhVU/1MBsMReBZWpJJupTQnuADH4k1iXn8nIInJizYAU7vmAyj3re4xmWIjjQn7yj0snfYnbzxeJpMlyNON0POQMhbwt9lA7R5uWSSxGCmzK5IG5Wz7TAdQOu4xKj4jnCf8aJV6eIAb+oQ3v6jkcI3G59eaIs6F0JpPn4mO3K96wVU1lswwCi5EA2HnqBY36jqMCyFzJDh93I5ph/DYYGPO8cEbzQmdvtMzl3ZQdNuLBNEeDT5A9d9sHeBSmGLX7UbM3eVuUayNW25XlY6c+WKrzE9zEituXltyI+AxYvYTOmbKsPYKSSJQ5HlucHUMhu7Fvsp2jRmCFrtQfBTZuHrJmddi0CaCVVq1LuRq5GgMAIOzzDMtIV1B3Kgg1qovRYfcAPUcwwrDXxLwMm7USBz/CP364SfpD7cnLgZaAlppBbknZFagBXUtuB5DfmRhu07veiUB5DcVkzy8NVTI1FmbLMb01ubGw+6K2xB492XMrRS7qqimYWXVWZSaHwPXYdNjhRyPYficbMRCgJvYZihubsAGvTDR2J4ZnYpJGzQkVVi0rqmMlsG57sel9OuL5KuMlde1eaWXSqNdA0676bDV4uXlt6YDQcYJnZWX/FVJCoNrrVhq2HIHVfW7x1OaDTSF9wg8RJs0Lr37kYA8S4oEmjCBLaJmXfdRrobn3ezjaCQ4uztkVapoywCY7rI3Hn5IWLawYQ2vSdypJ8Wk3agixXW8McM4fSgopNpkscgCB3gG9iyRt/GcKmVGrL0zarUnck9MMHCou5hhkPMADfYDmB7PKyRilUxsBs3hf1Q1LL2jTlojs8LEvJW4UbelkkDy2/MYEcM4pG+ZngANOqkk1Vd2oPM+e3wwZ4jAxyxaJtMi+NSNwfMeRFE4rfhhL593JJFJYU1vQ5jy93ni8bcMLnDPch2RPqJQ1SuE8LSPOzxPqZY+7A5k6Gsk7dTQ329+GbIZjLAhYoAeW2mNSPPbmK2sH87OE3ta+Xjzg1d4x7tAwDeROx9QNNDb2cd1zwhyqyRJpVyoIK6gTb2TbHUToAF+yG88LXSXccWq9G+lc9rHEm5ACc8xx/LoaIiVhuRqQG+gIG488KjcQEuai0MH8LKK/EVbrzB8R9nmMSM5xb/AKPvnjR3bSADRAtiooEE8lHp5YhcD4ssmcyp7mNWDG2UAHaNgeQB64zc8XAV2UuCN8gaTa41CPZzKwiNysEakKaI1WNvViMS5og2V0nloT4Wl7Y3jMB0wGI2HogagkuFyfNVdNKWnJO57wi/Ott8HkzRGUzAobPfLy04zGYFeLvPUfUJ/Ufy8PQfZByba+pS/wBMPf0bue6YdO9k/bGYzG1F8Z6LbbH8o3qPojfaZjpX0kX88Ub2ilLcSmJ3PfAfAaABjMZh5FqvJH5Q6r6NHtkY4548/djeMxRihnxBVdmItU0qktTN4qPOhtfpgLx+IfWYzVVGoFeVnGYzG8HzE9q/5Yo9GPsHPVUJH5YecpCO5iUbACOq6UVxmMxrX/P/ALfyvMUHwHqppcooUbgvoIPkThEHCY1z+Zio6dRIJPiHhU7NzHPG8ZikJ7vgitn/ADT0KXu2eWGiGXfWWaNj5qosX6jlfXrePMIvIKeuoC9+kp/rjMZhU/5ngvVO+U3+pSJXJ4cu5oMu3/7ZMd+yQ+3B6hzXxU3jMZjB/wAbVVp/0kvUr//Z"/>
          <p:cNvSpPr>
            <a:spLocks noChangeAspect="1" noChangeArrowheads="1"/>
          </p:cNvSpPr>
          <p:nvPr/>
        </p:nvSpPr>
        <p:spPr bwMode="auto">
          <a:xfrm>
            <a:off x="917575" y="6175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  <p:sp>
        <p:nvSpPr>
          <p:cNvPr id="16393" name="AutoShape 22" descr="data:image/jpeg;base64,/9j/4AAQSkZJRgABAQAAAQABAAD/2wCEAAkGBhQSERUUExQUFRUVGB0aFxgXGBwcGBoeHBodHB0gGBYZICYfFx4kHxcaHy8iIycpLCwsGB8xNTAqNSYrLCkBCQoKDgwOGg8PGiwkHiUqLC80KywsLCwsLSwsLCwwLC0wLDIsLCksKik0LCwsLCwsLCwsKSwsLCwsLCwsLCwsLP/AABEIAOQAoAMBIgACEQEDEQH/xAAcAAACAgMBAQAAAAAAAAAAAAAFBgQHAAEDAgj/xABDEAACAgAEAwUECAQFAwMFAAABAgMRAAQSIQUxQQYTIlFhMnGBkQcUI0JSobHBYpLR8DNygqLhJENTFRbxFzRjg9L/xAAaAQACAwEBAAAAAAAAAAAAAAAEBQECAwAG/8QAOREAAQMCAwUGBQIEBwAAAAAAAQACAwQREiExBUFRYXETIoGRofAyM7HB0SPhFDRyghUWJENSkvH/2gAMAwEAAhEDEQA/AGLjGURIwVhhRtaUVzGsg6hXh8vXoCcCu2x1xZWYfxKT7qYfq3yGDxjimQx6sqQRZXLxMJXAolULEKCwFb+mE6RpJOH1pHglHdoN5KFoQVB3Js+thvLAdAWgXaR6fsmFXic4XBy4339SVYPaXMiRMtKVZo1+1IH3iYyAPm/PphQ7N5l43ncMXVQy+Nrfa1i1XzbbYjlviPIc7LkgkYZlQBSpQ3t7QJ95/wBuIvBO0eVj7mGWZF8VyNpYAKCzBWaqJBNCutbnF2uxSOBOh/ZZ3MMeWdxYjlrlzumHiqZuAQLDRjCapRSMAzE2ZFO9UFKmqsdMTRmQkuljuWMakWUq2ZRq2Gq2OwUDnRPPHKHjMuXeSVXGcgI1Ohh7uVAu9jowOpSFoWWPIC8e+1Wcy8cOUnVH+rSSCSQxj7QeFjH4edK7+yOWN2uEchve6GeDNC0Fo0IuNd2qnq4PX5Y1jc0gMsgXZVNEGrDVvy6cvXGYZwydqwPtqkM0fZvLSsIwN4nnXUVEupvM3pXyLHmfcMEHOALlZJpZHjaaOHQgQEkamBLNpHMgBV38sD1sj2R3jIB0zz9EXs2Fksw7QXaL+9R9UJzxz6W/ft6LQCn4Vg52K7XDNFoZAonTe19lh1Ivkwxx49l8uiUBJCWA9hjpBPIMCdJPocJXZ/ioyucaWSyyI4IA9uxSbfdNmj5YTUss4d+o669JWU9OY7xMsffM5q1znm+udzp+zEJYtY9ospqufI/7sd5xio+F9qMx9cMyqJJZAVYG9NGq5dFparyGGnN57iDoCNEZ/hRTe/qdvgMayVccZs82KFioJZB3ALcbgZ+KYs3AGqwDpNixdEXRHzOIzRe4YWcl2vlEqxZlUF+EOlgat/aBO11W214ZpJNsExyNcLtQc8MkLsLxYqHML5/8fLEGYeWJsrbHECVsaLIZZoXxLhUcwqRd+jDmPiOnodsDs9kwsY02TGlVV6tvLz9cGJZMRZcUIC1a5WHmZJpQFSWd21KQJYhEuxs+M1R9xJ57bYgxd5Lcbhe87xjKwGyhW2K3zY2Nx++CUyTIpYJm0P4pZVZRfM6QbsAmj548/UokiDqSGHsMBbMx6Efes/Lnhex5LMB9b+l0xlsH3y8LfZcOITPHwmdQx1xCVb5Glcjp/CcVp2MykW7vptpClnkqgc9/Rh8LxZD5wJ38U+oPIxcL3ZYFWQKQoW9Q2N4ReB9kFedhHNImX1AOXSgCwOkLqoj3kAYFaS4ua3K60jAaA46Jvz8qZHJmSCSORiTXdEVqIAUlhypSRX/5LN1jn22V5YUj1hjGiodBAdpG0NYGwKmgem11jlxns1qWRctEWy40hje+tBTMt+2CNj5nlhZ41wsSwiNVkkEEBOof4auHtEJJt6Qb2SV1DlyxuBI94JOnqFQNY1txrmnfLzh81mqJZWZXU/doiiFNegJ9WOJZwJSes9KtgLpGkLsDq57WdwVA9xwYPoOfLD2gfeAcvsvO7QYWT9QEN45rMLaLva6511rA7sVminerp3aiAdixANgE9a/TBvtQhyqxkspL34aN2KJ09G2PKwfK8EOzeWy88CSrT6rBbfmDRK/hFj0wJVMZLIHBxvbRN6GeWCnMRjFib4t6XZ84FWVnVxde2FrYdK54rjPZInVKT4mvY+vL9sXXxLsjE4Nhje27E/rineIg/WpY6pFkZVA6aT7vSt/PCx8b2C4TumkilJYW3JFh1XvsVI8k7RxEKWA1SVbKq2SF8rJX5Ysw9kBp/wDuJrqt9P6VhP7CcMV55lBKlowVPkQ+/lftL8sOv1aaOIRd7qkLUGqtqPrjMsY847BS4y0x7K4BB4A+qrPterRNolPeIbAYCmHIbeXIcvXDYwr+/wC+uBvbHgTdyO+cM5ILEatKgHdt9wK54BZri0jlOQApgPd0Y9eXLzwXTysgbZLtoxS1De1GjdTomaZq618cBs4cxLtDy/ER5fh88QxxaWV0jFXI4Xl0PPbyw/R9gPAP+ocsB1VdPwWthiaiqe9toh5rLZ9PECXznLdr9lV3EYc7ALcluexFGvS629xx0j4wrQlwTaiiPI8h8z+uGntRl5csoWUB4jtqHIHcjbmp5nbbCNncppkJU+CUHeulgix0awMZ01Q/SQI2soocOOI+t/qryyiRIwbRll57x5gu3wSt/wBsSstk2vvgoBskR1VAgWQeQY8/LbEGHMxEi3yr9dMUJRvffQY7Pmxfdhm7s1Zo6gDzW+deuB43sDbOItutZZ1DXl+YPjf75qVOPrDxsKCRuun8RY8+XJQOnXEKLhjJmHiQEQzAGQgEhdN/LWCF+GN8bzCKFaH20INL7JC9GH5D88R83xKdWWSAgM4BIYFgyjeiOhGr8sVmktKCczvIVWNdgNtEc+rMhMQ1d0w2YDdBe6362aPTC6OIwnIvGCkcqxEFJfB4iBZBPMFmqx154PxdpHOtGgk1rfIDSwFbg31v8sCeDdqcowbvYjExsM0q7MLs+M2Kvp7sbCobcjd9OSwETrX3pZdz/wCpBdrZSS1ilrxWGPLyvlvg32Tz7yzMrBWMRJWtrAW0J6X022sYMR8OyJUlRHIa2YkE0eljeuRr0wRy+UjjZtKIpa+llgNrPlvtWN6WXAyzTxVahglddwzSv2ukOayrF42VoXB5EBlNBjTeV2Ry22OOf0d8bjiyhWVnAV2bU6mgpVW5D2RYahZ9k+WNca4vlRMQ4sKd7sqejAXY9CMTchlcjIv2axEHmFr1G4G/Uj/UfPHMlt1RRisyxGV75IwnbLIsfDmoSbIA1Ub223rzGEXsBwlJs3mmkUPGjlwGAos5JU1uuwJ3Bvxb4sXhnC4CgBjjbSdiUU16AkHBCHIRJehEW/wqFv5AYJaSRdBOIYSG3SFxjRl5oFy8Y7wyH7JAAzowpiOnh0hrO3hxLnEt69cegG7Km66WL3bDIOzMImbMBfG6BW32ob0B0vrXPEvM8JilUh40IPMUAfjWMnRXzW7KjBxPG/FVR2q4e+cJ0zIskdlYNamZxW57sNakDfSQTWFUhFTVWqhzO5/4xeGa7J5RhRy0AAqisYUgg2CGWip9Qf8Amnu1/DVy2aliBLqaYE7mnGrfzIOxwfSBrMiBoc96ArHukGRNrjLcp3ZnhiyZldAA0XIpG9dOe18x8sP+Wzcyx1IF7yyBp9k+Vk1W3PnzOK2+jyYwZuyH0SIUBIOm7DLvyF7i/dixY86neAnUCL8JU8z67+mEpYYzY/SyfTSCchzWYQAMvdkudo5GzMLq8bJRYEnYHT95dzYPTFbyZd44FU01yamIO6gDSo8uRY/y/hxZHb3juiNt9gN/79cV3NxdChomyNwRuLHLE3dlhF1tDDE9jhI/DkVdVyyDT3maPX7WAIm3maG/647xcEfq6/yn+uPfD4GRtTpmlWjvJMHX08AO5/TBUcQjuhZJ8sXjgbI27x79EqllLXWZ6W+ygrwAEEam94r979ccuKSCMKpdnYDewNwPxEAX7hWDGczgRTsb5D5fnhXzo1h/F4trI6E8q9cBzYI8mBXixSG7ionDhM+fMlfY6OZ9ncCgvmeRoVW+OUnZHvZJQCmkEED2gLs7/DfHvgvFGULFuFEoAvzMWoUw57q135YI5nMMJWChgGWzo/hrerG9WB78RaPGAd4K2LpBe2SSZuAfV8xETVB1NKdipcBuR3sXzwzJxaVzLpW8wlKw8XdlVkcWN7HIdeZHniFx5UO8pKSC9XIVdbc6HMV7jgPxrPSxzCVWKSPEpYqdza0/wLAnGgd2Ywn/AMWzAZnNOVz+VrieSdMsRM2t+QFggW23LY1V364Um4hokqkpq5r4gSQLDDcVd4JTZp5Dcjs5PVjfpgDn0JktbtaG37V1ONqQsmmDdwCc10L6OiNzdxcE3dn+1OcLSImZPh9hWRSDRogkram+V88PvZnjWaljLyGNtzQ0shoeZ3H5YqXhZdQHBIkDlgd7DBut+o5euHzhvbxSFRomWRjR0aQpPnTEVvi0cre0LS7IFL6nZ0vYtka29wCeXgp7fSzGJGjkhlRlYqSGRl8JIO9rttzwZyf0kZJ6Bl0E/jUgfzeyfnipeK5Ylu9ICCQtoW92UMw1nTdbqRiApB5jf3X+eNHSvY61rrotmU88Qdjwnnp5q/V47l3GoTw0OZ7xK+erFezwQZ3jJ7spNFHBrkI8UZZAQoJGzC2Sxe+EBggqgPTbFj/RPwUHK5rMPsJiI1PksYNn+Zj/ACDG0MxJ0I6oKr2e2nZ8xrsxpmj0HBRu7AkDagOp689hj0+Ul9kE+hAFj44Z+HNGyAoysPNSDt8DiNxjPlBpXrzPl5bYiSEuzJQ7ah7nWCT872TjJDT25G6x8/i5O3n8+WKj7QcI7qZljR1R2OlW3K78tQG4HntQ54+gshwZju5NH5n1J6fDCt9JPZuHuNSWkupaa+e9HV57YkNwNPBc7A84XXLuSm5WCNWXSuRUsdIMcrM4vl4a39cH+E5MhtTMpCiqA5Nfn7v1+QzgksckyqZMs/M6Uy5RvP2+mDzRqgZUAXfkPXAsLgI7hVqr9pY+/NQeMTtpZlGpjsoq/d/fWsJOR4mUneKbSCRT3RIbdgbFH7xFE9Rhh7RcbaM6IpER1r2hd2eRPS9h8cKHEeITTsrGFBZ+1FqCSBR0vd0D7PpgSUNLCQ7NEQA/CQLInls2nfOm9NoZKBHiGkqaHSmcfDfDBJL3b31KkA7eYNeY5c8LOW4SGcsSpVVAsGnPgXZ9uQ22x57T8UCRJIiaydIRQRRJvzvyPngQSWczit3Rh17I1PpilGYnKm29kldxRtwtbNuOuF3j+R1rBVqncg6urbtt/tB+OEmXPZ5pg7Bgyn2SPBuR7QI3U7AknFndr5EGXiCUR3dLRsFTQUj4YYPybu8FSBv6zRvOX1SAorbEFpEWVg9UwU+vlYPx5EV7ueCsWRduQr34j5vK5eNi00o1V7Ksb/2+LAdK8YyG3J5Zleu2qWPiDbjUKNkSPFvYDbGiPds3L3YkTROACqtY3FDqMQ5O1cMW0EP+ptr99Wx+JGB79sczexQe5Bt8cMxsysmd2gaG/wBRzSsbYp6eIQ62G4ZJm4oC0lKGKIqomx5KoHI8rOOCZZuqn5YX17YZn8a/yLj0O12Z/Gv8i40dseukcXHD5/sog27TQRtiaDYDgjcmVbeoyfLb9/LYYt/KTw5bIrCksLOkW41Ahn02bHW2/XFJS57iax960UgioN3hhASjyOojkbFb4Gjtbmvxj+Rf6Y0g2bWMvbAb5an8IGu2nT1mEHEAM7ADM+asLh2TgMikmRVG+goNq3ovqojarAs3yw2dnO0Qnkb6x3carupJIvfYb8658/gMUke1+Z/GPTwL/TGHtbmT/wBwH/Sv9MdHsysacsHmfwq1G0KacHHiO4HePpqvpj/1/L/+eL+YYUu3bwzQ6kmRmVhShr54pT/3Vmf/ACD+Vf6bY8t2ozG3jG38KkfKsEP2fXPaQcHm78IGCSlhkEjS645D8q/eBcZWSYKMxmJLB8LogU15kC9sHM24U6qHIn5YprjPEny8DSxsVdaojmN+dfHD7xfjxKR17MkeoEc9+l8hsQfjjz0dSXQ4n8feqIrKMMnAZvHvRDfpAyCzZKlEYzFK4YbSWu7ct7INAfPCHwvgEMbgPc+YJ8MERNXz+0fr586Fb3hizMpkEo3ju9JTmSV9pmHka261vtgPl+PZfJ2VkDMV0+ABiB1qthfneNDO+bKNt+Tc1eOlMbbvNuuX7pi4rFKtlSAGQBiBzauS1uarnhczfCnlghjDae733vbn5b3ucCc927dto02HIyHUfgooD5nAPN8Wll2eRiPw8l+Q2PxwfTbDq5XBzrMAzzzPooNZTxNtm4+Q/KaBNlsubeYyHqtlgfeoJv4nEfiv0hM5tU1HlqkPTpSLtQ9+FTGtOHcWwadvzCX9ch5BBP2lJ/tgN6ZnzP4UzN9oJ5b1SEA/dXwj5DEAHGEYysNoYY4u7G0NHIWQD5XyZvN+q75NkDoZFLRhlLgGiV1AsAdtytjDIOJcJu/quZrbbWpqmZj98agQypW1CMbkthVIx4GNZW49587eizVi5fhcCqe94Y7aY4nJjIBIkkcA6O+OgyKYwANRHdtzHITxTs0Y5XeTKtDEgZpIfrSAgK2i0doydJbYEg6jyIwvx8VnFVNMNJtakfY1Xho+HYkbdCRg72d4rFJG2XzWYzEF/wCHOskjqoI0mOWLVTxmulEEsOuBCyRne18SVKtV+zcXEsoYosxmIgkcSmI6XjW4Y3QaXTfwuviUg3fLliv+H8Ag0SwyZF3khLQPOjrQkCnU9PKoIUDUDVLqUtzrDzl+02QyWVIiz0TSOseplBka44Y4gUhHWo1oMdtybqsVJxLtG7Sscs88MRNhRM+pjdmSUqwDSO3iJHoByGBaeKRxIGnkuR7j2SyeVLa8jIGkLGENLGygqgQKUSQlo9TaydVltqO9DpON8PpNOR6r3huxp0vqCDXz1lW1ErqVdJC1ZXZ8y7m3ZnO/tMWO5JO7E8ySfjjiwwcIMu8T5lcjnaLimSkRBlsq0Lqx1szA6hyAA1mqNkDpy3q8BBjVY2MbRsDBYfVcn3inGMsFKSESi91Wzy3FmwMBs523kO0SKgGw1eIgDlQ9lawtE40MJaXYdHEBiGM8zl5aJpNtSeQ3Fh0Gfmpmc4hJL/iOzehO3wUbY4KBjFO2PQGHkcTGC0YAHIJY95ebuN+q9Q5fV6VibkOz7TFgh3VdVHa9wNvXe/hjnkxzx5Oc/hxo8HDYGxVFLznZt4lkcmxG5Q6dya2LKp3KWQL9cbXsnOwVlUMHCkb1WpioB1dbB5emJHBuAtnFY64owjRpqkZhbTMVQLoQndlN3tyxJk+jvMCF5SYiF1DT47OiXuvbKd2DqugWujywtkrGsdhMov0Pv3uWgQteyWYIDaRTAEHV0IuyK2oEbc/Tnjzm+y2YjQuyUFAJogkWSOQ5kUdvXBtPo+mLhFny7VI8bkM+mOSOMyMGBQG9IO6g35jEeTsNKqSy95F3cJcSN4/DpjV+WizetUGx38hvjJtdGT84f9Txtx95KbckPy/ZSV3jQMv2kYkB8ekA1sSFO+45eWOGV4BI6sRptX0Ub1WADemuVHnX54MQdhGk7jRPl2afV3agS2dAOvcx0NJ8PPcsK23xrLfRzmXlEQCB+4WUg34dTFVQkA+MkdNupPhxJrGMJvKPEHnx4Wtfkuw8kMPZuUMV8GrbbXzu6o1V+Dz8sbzXZyaNXdgmlOZDqb8RXaue4JryrExOxEhyZzWqPSI2kKFX1UH0EFtOgPdWt3XPzwuhfd8v6Y3hqHSHuSA2Njlv3qCF0IxqsbGMrDTUKq8HGqxjY0Dge+a5bONY3jdYqVywL6f3++J0HZ/MtI0a5eZnStaCNtS3y1Ctvj5Y1wjiAhmjlMYk7tw+gkgEruLIB5EA/DDV/wDUfxu31VSZEjR9UrMzd0zMhLMpDGnIsjlXlgSZ1S1wELARbebZ8N3uykW3pbh7O5kqrDLTlXoKRG1Em9ga3JrEuLs1mdWn6nmCaBru2ujYBII2sqfkcSc32waTKnLGJADGid5f2lI5dbIqwAaA6XfXEqPt8yy5iQwI31lo2ZSx8JjDAaSVP4j0xxlr2tJ7Nt89/P8Aq355crKLN4oZl8jI4QrFLUjFU8Jp2HNVPJiPTGo8q7BiFYhK1kD2bOkX5WdgPMYK8N7cuojQRJog7kxJqalaItbA9TJrYN+WOifSHIxYpFFGSirYOo7Sd5bahTHku42BOJ/iKy9hEDwN9M9/hrzXWbxUbL8PzcaSGOOdER1aQqmyvC2tdRr/ALZs+W++OOc4RxGXRqizMg8TRnQRep+8ZgBVnU2q+e+2C8/bd3LXDHqufQxZ/AMxs4K3TehPLEObtRqnizPcoJY2Vi2pvHpXStqTSCqO3OsY4KpzruhZexz520+Lecr7v+O9SCOKi8S45xKJkeeSeNlLKhkCrvpAcUV8R0FQbB5jHnL5viLxmdO/Mal2Loi6L0d25IAojSukiqrpj1w3tw0OWaARQsrGU2b2Moo2t0a2rlVY88P7bvDlDlhHGy6ZVDMW1AS+1YB91YqYpY292Bl723C7c8+W7eVOXFQstm80IxLGZe7y1qrgWsfe8xdba7/PpeCceR4qoSNEzSgKuhV8JqIkpWkg0usmv4jzxHyPbDusocr3ETIVkViWktu8q2ZQ2ksNMdH7un1xJznbySWaGcxRB4HDitVMQummBNqCADz6YmVlQ9zmshZbPPI6AkbxqSbnmuy4rjmcvxLu5daZnQpZZQQoUGRlkcNQ3ZjoJIs8htywOj7LZosEGXlLEuoGkWTHWsDf7tizyFje9sez2h+wWF4YXEbs8TnUGjZyC1aXCkeEe0NsT8z9IUksjSSRQOWSWJgde8Up1d34WFANurc+e9Yrhq4nENY3fy6H4t/Uei644oVP2dzKBy8Eq6GVHtfZZ60D1LahVeeNx9n8wZzlxDIZlFtHQ1AVdnegKI3vrgxD9JMyltMcADMhC0xVdEaxxgDWSdOlXBJO64g/+7pDmJZ3jjfvou6kjbVoZdKLvThgSY1N3i7Jq7MOY0ZG2e/LLXrwztmF3dQ+fgkyrI7ROEifu5G2pX28JINXuPPmMeo+zmYJiAhkJnUtFsPtFUWSm++29c/TBNO2bjLtl1hy6wMsgKBX/wC4QbDFywK0ukA14Rd4757t5JL3dwwL3UqSqV72wUCqFBMh0qVQKQPI+/FnPrLmzG7877rddb34iw53Xd1LuZ4bLGAZI2UMqsLHRwSvoCwBIBINDljhWCHFeOyTmUy0WmkEjEFxRCldITVpACmhYsaOeIBwVF2mH9UAO32UdFirjMe1O2ObYNAwhUXpmxitiTDTrR5jHN8uR7sVN3G65FeyGdjizSSTLqjUksNIa/Ca8Ju96wycM7WZVndmhEB0wKG7mKYsqMxkDAKqgyBgNQUchhJyvM+7HaCOh78CT7Pindife9rZG3u91wdZOcvFcg2WmjUMjyNJKv2G6MXBiUPqpUVRpKjbxk/dx14x2wyo8UEQSswklmFCzIy1KCDYUUaC193z3wlPKBjjoL7nYYxGyYr3LnH+7LO27fop7Qpwg7YZYjNahpMkrGFhll2i0kKh0FSm5B68t8c8n2myKPlgYjoyrLpYRKWlVoisveAnn3lOt9CR0woZmQeyOXXEXXjL/CoGXFzbLfyt+VIeSnCXtFlTmclIsJSLL+GRNCklQ50X/wCRtBBJP3icc+McWyk5yqLG0UUTSLJpRdbRllKmwRrcgMT+HUawrB8bWXBMVBC0tcC67RYd47yT91xeVYT9scgMyZlRwWheM1lkCr9orRkIJBZC3GSCLoHbAhu2gEbJbNeaVx9lGPsfaZNyxBL2a1H34UzjRwMNk07eJI4nhopxlNHavtPl8xHohiKVmHkBKgMUdCTqYfeMjGhyCqowq1jYGMOCaalbTx4GXsPuoJJWgMeqxrVjWrBQNlyw4zGsYMZuJXLqOWOLn+/75YI8MywkcKxKqNTOw5hUBZq9aFD1Iw2cGVO5dw8cUZgL6BACBTadJmOppmWR4nf71xhQlMDiKifA0BQNUiRvW4OCEU4PPbE3jWRT7Qr7cJQSeDutQcbEwhm7p1fwMoNeJTQNjAgNjWB2Jt1BU4oMZgd3hGNNO3mcWL7aqLKewA3NY4y5ny+eOOWyskppFZz6C69/QYO5LsXK3tsqentN8ht+eBJtpU1P814HLf5DNERUksvwNKXzjcGWdzSKzHyAv/4+OH3IdkIEcBxqJIH2l0LPVRQw8r2RSJNzy6KAqj4DCWu29gAfFE6x0c67Qeg1RUdJECRJIL8Gm/7Ko8n2Knbd9MY9fEfkp/fBbLdioWITvJGcmttI39BR/XD3mMuqodIAojfr88QuP8LIVJk21Cm/zDkfiPzAwjg2pVVUuF0mHhhAHnqUyp4qQuwBni47+iX2+jlQN+++a/8A845zdgI0ALGYAiwbX+mHXLcT72Ak+2AQw9a5/HnibmMqHgjB/AP0wJNtCvjfgdK646fhQ7smuwuibl1SFkfo9SW+771q50y38iMZnfo5SL/FEy+9lr8hhkymQeJw8bUy+WGzK8YizI7mYDURyPX1U+fu3xpBX1UrbGdwd1y+ize6NpuImkeN1VWX7BxOaUyknlTD+mOme+jqOGu875dRoWw3/LFiQ9mWgmBU6o/PqPQ+fv8AniP29Xwwn+I/pgd9XXMuHyOuOf7LhLETZsbffiq9j7DwMwUGUluQ1Df8sTZfotCi2WYf6x/TBvhyf9RF78O/FE8GM2V9W4Zyu81zpIwflt8l858MzCxurNZRgyuB7Wl1Ktp8yNWoDqVrriyOx0Egy7acwlCIpE8LB1J1gqXVHR4mAu1lNb+0tMGrPL8Lll2jjZh7tvmdsHcj2CdyO8YD0Ua2/mPhHwvHvK6qpYx+rIARu1PkEqhpJpc2NNvIeZXPtLOqtMoMbPK6au7KMiJGPCC0YEbO7UzBNl01zY4E5Ph8knsIzeoG3z5D54ecj2Ty8f3NRHV9/kDsPlgg3GsrAdJVpZOiagi/E9B8DhL/AJisMNNHiPF2Q8kZ/AsZnK/waL+qTsp2Hlfd2VB5DxN+Ww/PBrK9kYIqJQufN9/9vL8jgk/bpe8A7hEoVpU8766jzx0+urIgZTtfy35YXOqKypk/XcQLHJuSZ0LaYusxg8cypsORUGMbU3QCgPgMN75BFjGhQvnX93hULeKH3fucOzH7P4YSxsGaFnle/Inw3eSSeN5Wm1D3YbYsx3sCv+JLPv5H8wcBeJx6u8Xr3ZYf6SG/S8dey+c1Quh+7uPcw/r+uPSOP8Ts2+pjd6O0+ySAdlVcnj1CiZgeBvhgpHAHylHy/fA7Mj2h6YI5PNpHky7mlA3Pxx56MFpuE0vYpQy02gkdGtTXK/64cTH4E/yr+mFmEZfW5ZnOrfSqkiz11bVhmhQlFIkGnTyG5Ne75bkYOrpmT4XtHe3omeZsljvUTKimOAHa2Agq6bEeX6g4YoQdd6GUeZqj7hd4H9p4/szhcBksm5OUzsZ2yMwEU27ge2Otfi8j69cTO3USd0jO6oqtZvc1R9kcycV/kpDljGwYRPKSO8bkiDbkeVmtz54mS5OTNyOJZu8gTYOB1O50BaDE0QWN1eGQd2jezeLnULhA3FjJs32MlMynEFjlieSN0jBFOxG18tajdR8ffh7zzgqKNg4TOJ8C72HuxKQRy1BaatqYi9j1IHUYhZHjuaiR1oNHlzpYPXeUBuLFg0OXLasYGEsHeFlPZtlbij1F8vosyqDUo6eWC2bKrmlAoDRsB7sCsn7S4k8Tk/6xP8owqiBcCeaYbRJEgG633UQv4mHriRkJ8gx1NlhISaL92DZGxO53wM4gllxZG53HPGoeHZeSFVYuGT2Slgne+XXDCkZmc7Jdhvom1+G8LkXxQ6NqvS617iDhX4hwSDK39XkZ45KbxHVprag3X474nPkye7MWYZVVfECN329d9uWFbPHSZCDzkLEeV15e788M4jY6o2hjwyh1zodUzSyeOH/Lg52mzrjK6InVJHFKWYj3kBQWY9KA5nnhUzU3jh/yDEfjnENctFwCGRdIamCagHI32NBjtvvtgSmixPsdAhQwPzcdATzPADqu3ZzJ5vLlXlZZiL1K8kobSwqtLJpG2J3A84YZAGsDdT6qeRB69PkcdYHZ+9bYl3dl1chZsXXp0G/rgE3EPHocaJE9tOlfiRuqnbnuPLz9Js2Rkh7N4tjbY8juQu06eNsWNh7zLHiOY6punfx+8HHPP8RCcPZTze1FeQNk/CsQcrndQTzGxwN4vISCn4QQPiScefkpnQSujfq0+/fNTA4TAOGlrobwLNMWBZ30gi11bHl5e/DbwvNyhwSzPGTyZiSBz2PxqsKa8Me42WVVUkalIF9L3w45bhZTNKUn+z0DwCj8b3vF3tzyWzYwNdUV7wXam1c36qQApH5YGdp8zohdqsqCR+2PfEJQr+E7aj7geu/rjhxXMKYSWFqQQa9dtsYloycVd7LAOStkXGp5DIZ6KgEjw6qJ9k89PIdBeDuQzTTtW1C9RIOk79FBr4nzwuGMiNe6oqBsdvaP4h0IvkcR4u0zQqqrCUH3dThWc/i09BXx2vzwzjZhAQs0uIkjjl0Vn5XINpFFCK5AafLYEbD374F8X4dHMGRx4yK1X4rWyodh7XIje6F1V458M7ZCJYBMhXvbKmM2PPdWIY1y2J2AxJ4pxBRMWRtSluVbKaWwaH8X54m7XiyyaXN7xQTKnxDGcXes3GfRcayo3GOuby5nz8Ma7bKSfIDmf788eZpYy7IJ3tMjtAeX3UDPnxsPX98R1bQ5R11KaOkjz5Ef1w19oOApE61Z1OAWP+U3Y8sOz8HjegyKwArcA1XlfIemGlNTkuJ0SozYADxVXnLySL/08LSeZJ2UdTZOFLiLkahfUXeLm7WSCHL6EFGTwqAQoA+8R0utrA64HcP4BBJB3JhSUvdhvZUBiNTMNwTWwG+2DWxHtLDdqt4qogdodNyQs9L9pD/kX9MeeCcFWaacTsVcvsy1sSu3MHav1xM7b8I+rZiMAgoVGk3uKrZvWiCPPAPhYzK5uS0LBt2vptS18LHuvFY4ntLrLHtASLjIpxi4fC0ar3rgq92Nj7rqvlgJ2ohVc5ER+Bl57kHb/jBPhyR6CNElk1TE+0Oex8q/LCp2uy865+M+2CAqadwK3bf4gn3Y2ga7FiG5XqS0MtbVEuD57db/AMp9+J2evdgLuSvU79MDcllJUkMbRErIQQdvCTsf2Pww7ZXhGhV+8VGk7jd9RBJvkLFDzo4fVkDKvDNoSM+qS0spo8URF76dEnvklLadZvqALq/MnYYZMtCFCHVbKpq6Hz3369OmJOS4B9YAIeNW3Om96s70By38zyxOh7MEC+9Fb7jYbc+voflhYaVgyKatnkPJKceYcatYoEltRJHnsBXX9sdeIZm8s3uv54NT8GbWFG9rqu+dcqJPW8QeM9nGSJ9JJ0AFwDsAwP5ir+OI/wAOEjCGOz4FQa8B3ZSDXO496JN4Jke/kEZYi2B25eEg7j4YZ2zehWR4wxViNxdWSbrnXu88COy3DmTNLdlTdH9j8vzGJ3H+KKc7cboQVUE6l0lhd78j/wAHC3s3RuLHIgtIdYhHuG5pZBly8KMVLUdNlR6FlwWzhAG9HVbX7z0PTACPPo8LJ3qIdJAZGFgnqK6/1x2m8CZWNSTcelS3M72STzoXuTjF2InJS9mWiMZ6eQxsDJnTtykhVU/1MBsMReBZWpJJupTQnuADH4k1iXn8nIInJizYAU7vmAyj3re4xmWIjjQn7yj0snfYnbzxeJpMlyNON0POQMhbwt9lA7R5uWSSxGCmzK5IG5Wz7TAdQOu4xKj4jnCf8aJV6eIAb+oQ3v6jkcI3G59eaIs6F0JpPn4mO3K96wVU1lswwCi5EA2HnqBY36jqMCyFzJDh93I5ph/DYYGPO8cEbzQmdvtMzl3ZQdNuLBNEeDT5A9d9sHeBSmGLX7UbM3eVuUayNW25XlY6c+WKrzE9zEituXltyI+AxYvYTOmbKsPYKSSJQ5HlucHUMhu7Fvsp2jRmCFrtQfBTZuHrJmddi0CaCVVq1LuRq5GgMAIOzzDMtIV1B3Kgg1qovRYfcAPUcwwrDXxLwMm7USBz/CP364SfpD7cnLgZaAlppBbknZFagBXUtuB5DfmRhu07veiUB5DcVkzy8NVTI1FmbLMb01ubGw+6K2xB492XMrRS7qqimYWXVWZSaHwPXYdNjhRyPYficbMRCgJvYZihubsAGvTDR2J4ZnYpJGzQkVVi0rqmMlsG57sel9OuL5KuMlde1eaWXSqNdA0676bDV4uXlt6YDQcYJnZWX/FVJCoNrrVhq2HIHVfW7x1OaDTSF9wg8RJs0Lr37kYA8S4oEmjCBLaJmXfdRrobn3ezjaCQ4uztkVapoywCY7rI3Hn5IWLawYQ2vSdypJ8Wk3agixXW8McM4fSgopNpkscgCB3gG9iyRt/GcKmVGrL0zarUnck9MMHCou5hhkPMADfYDmB7PKyRilUxsBs3hf1Q1LL2jTlojs8LEvJW4UbelkkDy2/MYEcM4pG+ZngANOqkk1Vd2oPM+e3wwZ4jAxyxaJtMi+NSNwfMeRFE4rfhhL593JJFJYU1vQ5jy93ni8bcMLnDPch2RPqJQ1SuE8LSPOzxPqZY+7A5k6Gsk7dTQ329+GbIZjLAhYoAeW2mNSPPbmK2sH87OE3ta+Xjzg1d4x7tAwDeROx9QNNDb2cd1zwhyqyRJpVyoIK6gTb2TbHUToAF+yG88LXSXccWq9G+lc9rHEm5ACc8xx/LoaIiVhuRqQG+gIG488KjcQEuai0MH8LKK/EVbrzB8R9nmMSM5xb/AKPvnjR3bSADRAtiooEE8lHp5YhcD4ssmcyp7mNWDG2UAHaNgeQB64zc8XAV2UuCN8gaTa41CPZzKwiNysEakKaI1WNvViMS5og2V0nloT4Wl7Y3jMB0wGI2HogagkuFyfNVdNKWnJO57wi/Ott8HkzRGUzAobPfLy04zGYFeLvPUfUJ/Ufy8PQfZByba+pS/wBMPf0bue6YdO9k/bGYzG1F8Z6LbbH8o3qPojfaZjpX0kX88Ub2ilLcSmJ3PfAfAaABjMZh5FqvJH5Q6r6NHtkY4548/djeMxRihnxBVdmItU0qktTN4qPOhtfpgLx+IfWYzVVGoFeVnGYzG8HzE9q/5Yo9GPsHPVUJH5YecpCO5iUbACOq6UVxmMxrX/P/ALfyvMUHwHqppcooUbgvoIPkThEHCY1z+Zio6dRIJPiHhU7NzHPG8ZikJ7vgitn/ADT0KXu2eWGiGXfWWaNj5qosX6jlfXrePMIvIKeuoC9+kp/rjMZhU/5ngvVO+U3+pSJXJ4cu5oMu3/7ZMd+yQ+3B6hzXxU3jMZjB/wAbVVp/0kvUr//Z"/>
          <p:cNvSpPr>
            <a:spLocks noChangeAspect="1" noChangeArrowheads="1"/>
          </p:cNvSpPr>
          <p:nvPr/>
        </p:nvSpPr>
        <p:spPr bwMode="auto">
          <a:xfrm>
            <a:off x="1069975" y="7699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  <p:sp>
        <p:nvSpPr>
          <p:cNvPr id="16394" name="AutoShape 24" descr="data:image/jpeg;base64,/9j/4AAQSkZJRgABAQAAAQABAAD/2wCEAAkGBxQSEhUUEhQVFRUUExcYFRgXFxUYFBgdFBgcGBoVFBMYICogGBolHBQVITEhJSksLi4uGh8zODMsOCgtLisBCgoKDg0OGxAQGy8kICQsLC0sLCwsMCwsLSwsLywsLCwsLCwsNCwsLCwsLDIsLCwsLCwsLCwsLCwsLCwsLCwsLP/AABEIAQ4AuwMBEQACEQEDEQH/xAAbAAEAAgMBAQAAAAAAAAAAAAAABAUBAgMGB//EAEQQAAEDAgMEBQgIBQMEAwAAAAEAAgMEERIhMQUTQVEGImFxkRQyUoGSobHhFSNCU4LB0vAHM2Ky0XLC8TSDorMkJXT/xAAaAQEAAwEBAQAAAAAAAAAAAAAAAQIEAwUG/8QANREAAgECAwUGBQQDAQEBAAAAAAECAxESITEEE0FR8BQiYYGh0TJScZGxBULB4SMz8RVyYv/aAAwDAQACEQMRAD8A+iL5k9wIAgCAIAgCAIAgCAns0HctS0Mz1MqSAgCAIAgCAIAgCAIAgCAICvWQ1BAQ6ivwOLcJNrceYus866jLDY7woYo3uafSg9E/vtVe0rkW7M+YG1BxaUW0rkOzPmY+lP6D4/JR2nwHZvEHag4NPipe0rgh2Z8zDdqc2e/5KFtXNEvZuTOkO0MTg0N17fysrQ2jFJRsUlQwxvcmrScCc02AvyC1LQzcTa6kAFAZQgwgCAIAgCAIAgCAIAgK9ZDUEBUVL7TE4sNuNr26vJYKjtVbvb/htgr0krX/AOm4nJ0ke7/SwKyqN6Sb+iKuCX7UvqzLnOGu8H+p7We5S3Ja382kQlHhbyTZoZTzvwvikdnyvcC6rifTb9kWwrpJf2TKCS4IvmDfhx7ieXNaKMrprr8s4VY2syWuxyK2V1qgeoeIWSTtXRqir0WWK1mUlTRYmgDgQVolHFFHGMsLZwNG46uvplmAbYTw0zafcue6k9XfpF97HguszPkjvSzyzz4YPf1XeKbqXPrL29RvI8us/f0DaM2ti+za9zyA9xBPr8SpO1r8PYOqr3tx9w+kdc2dxv6s+qfG2unJHSfPrkQqitodoYiC4k66DlYn8iPBdIxabb61KSkmkkdlcoEAQBAEAQBAEBXrIaggKmqP12RAyGbtPN4rDUf+bL1+hspr/Fn6fUy6W+Rke88mCw8VLlfLE39CFG2eFL6iOEm9mWA84+c/1XyvZWp0nJt4clrxfl4iU0rd76cF/wALVjGYLC2C3qtzXqRjT3dlbD6GNuWK71Ksgss5t8F+qTy5HkDwyucl5koyp99fDwv/AD4cuL45mtNT7r149cydFVNOvVPI/C67RqRfgcJU2vEiv/6gd3+0rg/96Oy/0ssFrMx0r6Z0jGNa4tGNpdhc5ji0agObmt9Gahm1fLLK+fmY6ibPPUmya3rYpDfCwYt/LZ9ooQ5rW2+ru9s31g6wJJtmvRntGzZWjz/ass5Wvzsrd3TxOChU5+v0O8myanBm973YowGiomaAzGS9pkGd8Nm7y2I2vxXNbRRxaJLP9qedssvrna9kS4Tt/Zzk2RWmwE4baONpcJZSSWmIlxaRa/VmFwAXBwvrlZbRsq/bfNvRf/r+uduHiwVOfWRrLsauIyqLFzTi+sfYEudJ1OrlZwYwf0F3ZeVtOyrWHovpnnyu/rYOnU5lrs6lqWvG9ka5gc+wBcXEOvhxZAG2VhwzzPDLVqUXHuLPIvCM08y3WU6hAEAQBAEAQBAV6yGoICorLCY3GIZZc8rfFYKtlVzVzbTu6WTsdS2Q2AtGHGwA17Se4Loo1JWiu7cpemrt52LSKMNAA0H7uV60IKEcKMUpOTuyLFDiJI/l3uBwceJH9PZxKzQpqcm18HLm/b8vPTXtKWFK/wAX4/slvYCCDoVqlFSVmcU2ndFO+ItcW62th7b+blyvcntC8edN05OP28b6e7+huUlJX+/8+yOdMPrW20vl2gXz9dr+tc6f+xF5/wCtlyvQMJKnDsIw65cvzXeWLD3TjHDi7xywyczrnYt9WHlwvdVtPq3p/Ja8Or+piSOXOx17svO0/wDBRKNTg+s/6Ji6fFdZf2buY/gT53MaZZf3KzU+BVOHHkaBkuVyOF9P6cvc5VtVyz6y/stelnl1n/R2pWuAOM3N8tOQ5dt1empJd7rL3Oc3FvunZdCgQBAEAQBAEAQFeshqCAqqjFvzh87h7P8AysM8W+7uv9GyGHdd7T+yRs+L6xxLsRDRc9pOg8Fq2SC3jbd2l+f+HGtLuJJWVyW7r5fZGv8AV/SOzn4LW/8AJl+3j4+H05/bmcV3M+P464HddjmEBXbVFi0jziC0eu3+T4rz9tVnFrXNfc1bPo09NSNGRvwBo3q+DbfFZI23yS4Zeh2f+pt8c/UtVuMZLlxYRh1y8Oa0SxYVhOEcN3iOZMnU52GLzbXyvi9V9FXv5evXsW7mfXXmc4hILDPM5k5kZAk6nK4cPWFWONWXXXAtLA7vrriZcZb/AOMNtBz7cSf5L9eAW768zJMt+Frjl2XAHrPgpe8uQt3Y7U2K3X1v2fEAK8MVu8Unhv3TqrlAgCAIAgCAIAgK9ZDUEBV1jMU1gbdXM+ok+5YqqxVbI103hpXYiIDsMQcRazyNSOzlp7/WppyUZWp3a4+PXXMSTcbz8izgqGEWaRlw0I7LL1KdWnJWi/L+jJOE1m0dl1OZxlqmN1cL8hmfALlOvThq/c6RpSloiA6Uulu4WEbSbcsuPbp4Lz51HUq3eSijQoqNOy1ZEoc5Gk8ST7is1G+8TZ3q5U3Yu16JgJU73Bowi5y4E+4LvJtRyOMUnLM0mncC0AcBfI8SABcafa8FEpyTViYxi07mrZJLXsL2dlY6gCwztxJ8FClUtf6ktU72+gMr88ssrHCb6i/V7AT3/E5T6Qww6YjkkxAEZXFzbhhz7sz8UUql81l/XuHGnbJ9XJa7HEIAgCAIAgCAIAgK9ZDUEBUVrLykE2BAz9XyWCrG9W1zbSdqdyYymcW4WDA06k+efVwWuGzzlG0e6vHX7HB1IqV5Zv0NH7Mdhwgt1v5tj45pLYZYcKa+385kraY4sTT+5o6kOm7NsTcrjOzXXOLvsub2adsOHivwyyqrXFwf5R1Gz3Fwd1W20AFwPguq2OTliul4Wv7FN/HDhzZpLRva19rOx6kZHXlx4qk9lqQjK2d/v9i0asJNXysR4P5rLchfwz/NZof7I25HWX+uVy3W8xEuR5DRbs4E27bDMrQ21HI4JJvMjy1bhfLu6ruF75cdBn2hc5VZK+Xo/HrzOkacXbP1Xgd4JS4nSwtnzvn/AGlvirwk2311lY5yikl11mdl0KBAEAQBAEAQBAEAQBAV6yGoICHUUGNxditplbl23WedDHK9zvCthjaxxOyuT/d81zey+JftPgbN2UOLj4KVsq4sh7S+Rj6K/r/8fmo7L4k9p8DJ2UPSPgFbsq5kdpfIwNlf1+75qOy+JPafA6RbPDXBwccuz81aOzqMk0ykq+KLTRNWk4E9mg7lqWhmeplSQEAQBAEAQBAEAQBAEAQBAV6yGoIAgCAIDZjCdF1o0KlVtQV7HKrWhSV5uxv5O7l8F3/8/aPl9V7nHt1D5vR+w3DuXwT/AM/aPl9V7jt1D5vR+w8ndy+Cf+ftHy+q9x26h83o/YeTu5fBP/P2j5fVe47dQ+b0fsS2jJaFsVe3w+q9zg9ro8/RmbKexVvl9V7jtdLn6MWTsVb5fVe47XS5+jFk7FW+X1XuO10ufoxZOxVvl9V7jtdLn6MWTsVb5fVe47XS5+jFk7FW+X1XuO10ufoxZOxVvl9V7jtdLn6M1jeHAEG4IBB4EHMFZTQZQBAEAQBAV6yGosNlUrZMWIaWtmRrf/C3bHQhVTxIybTVlC2En/RUfI+0Vt7FR5erM3aqnMfRUfI+0U7FR5erHaqnMfRUfI+0U7FR5erHaqnMh7WgEMT3xAlwY8gG7rlrSQLanPktWzUIUm3BGXaqsqiSkUbtqT7idxjDZY3DA3C5wILWHFlbHm5+ltLcCtd3YyWVzO0dpytpmyRgGS7A68byBiFyd2HX4jjldG8gkrlbU9K52AXpSHOeWNDsYLi2GWWwY1rnXduRYWyx56ZxiZOFcyS7pHNvMHkr8O9DMdn4WgvwFzurewsdOYvZt3hiZGFcxS9JJC6APgLWytBkdaYCLEyR1nF8bbkOiDD2vF7XAcxDCTX7TkFXuzGdxgw7zC7+aRjtiv5mDK9rYsr3yU3zFshS7QlNQY3x4Y/rsL7OzLHxhg5C4c/vtcWsUu7kWVipi6RVQfI11MXgTvYzCx7LNbJO1pc9xIdibFEQRb+Zxu0GMTLYUdY+k8rg0inLg6Rgu3eEWc4NdmWAXaDiNri2l7OIYmMKOlL0jmcxrnUzoyY3uLXCUuBaBZnVYRf7WZGRHG9mJjCi62XVOlia97Cxzr3ab3FiRx52v61ZO6KtWZKCkg67GomeTw5H+THxPoheY9mp8j1N9MmeQs7fEqOzU+Q30x5Czt8SnZafIb6ZW7VtG+Nrft4r5+jb/K4bRRhBZHWlUlJ5mqxmgICvWQ1FvsH7f4fzXqfp2kvIwbZqi2XpGIIAgIe0muIGFpeb6AtB7+sQFeElE51IOWhX4ZfuX+1F+tdd6jluZDDL9y/2ov1qN6huZDDL9y/2ov1pvUNzIYZfuX+1F+tN6huZDDL9y/2ov1pvUNzIYZfuX+1F+tN6huZDDL9y/wBqL9ab1DcyGGX7l/tRfrTeobmQwy/cv9qL9ab1DcyGGX7l/tRfrTeobmQwy/cP9qL9ab1DcyGGX7h/tRfrTeobmRZ7NhLIY2O1bGxp72tAPwXA0klAEB57axxVTRwZFcd73G/9gWHa3mkaaCOixGkICvWQ1FvsH7f4fzXqfp2kvIwbZqiXtLacNO0PnljiaXYQ6RzWtJIJwgu42aTbsK9WEJTdoq/0MTdiJS9JqOQkR1UDy1rnkNlYSGtzc4gHIDiVaVCpHWL+xF0ZouktHM8MiqoJHu0a2VjnHuaDcpKhUiryi15C6M1HSOkjl3L6mFslwMBkYHAnQEXyPYio1HHEou30F0Zr+kNLA/BNUwxPsDhfIxrrHQ2JvbJRGjUmrxi35C6OkG2qd7mtZPE5zo960B7STHe28Avmy487RQ6U0rtPW3nyFyM7pVRBrXmrpwx5cGu3rMLiy2INN7G2Jt+Vwr9nq3thf2F0bx9JaNzcbaqAt3gjxCVhbjcLtZe/nEAkDVQ6FROzi+enAXRMO0IhKId4zelmMR4hvC29sYZrhuCLqmCWHFbLmScYdt075jA2eJ0zb3jD2mQYdbsvfJWdKajiaduZF0cq7pFSQvLJqmCN4tdr5WNcL6XaTcKY0akleMW/IXRYU8zXta9jg5j2hzXNILXBwuHNI1BBBuubTTsyTooAQBAEAQBAEBRbWZaoY704iPYdf/esO1rRmnZ3wCxGkICvWQ1FvsH7f4fzXqfp2kvIwbZqjzX8X2g01KCLg7QhBB0ILJAQV7+w5Sl/8v8Ag8+ZS7e2bDT7TkZBEyJh2PO4tY0NaSd4C6w42A8F2pzlOinJ376Iasyt6JdGpqltA9tJFBHDKyZ9UHs3swjfiwljRiBJFs+XqPStXjBzTk22rW4K5CV7ECJlCNnV3lW78vE8vn232PELYBrhxYsVsvOuul6u+hgvhsvoMrO5nbLXCrhEppBINm0wf5a1zo8WEXFg0neXvw0xKKdt28N7Yn8Ov/A9THSRkxkaKcwk/Qrcfk4IiMe9dvBACBZtuzzcXGymlhw96/x8db2yuH/B7LbNFRS7D3kEbHMhpnbhzmtMkZNsfW4PxN61uIWOnKrHabSerz8f65FnbCU/STZ7Itk7OMEcbHyz0j3ENADpDC6z5La56nVdqU3KvPE7pKX2uQ9Ed6SoqINsmTaLoS+PZj3kw4t2I2PeRfGAcVw/1WUSjCWz2pXs5ceYzxZnltlVkkL6Sukp5WE1b5JpyDuntqiA4NPY3GR3laJxUlKmmtLJcciFzJnS6iwVW0Y4mQVF2mollew72mxHONkl7Yus2wtoew2rQleEG21wS4PxD1Z9b6H/APQUf/5IP/U1eXtH+2X1f5OkdC3XEkIAgCAIAgCApOkB+sg73/ALLtfwo70NTVecawgK9ZDUW+wft/h/Nep+naS8jBtmqJu0KWKRo37I3tY4PG8a1zWlujxiyBFzn2r1Iykn3WYiNhpZZMVqeSQsLL/VukLDe7L6lmZuNMyrXqRVs0v5IyN6OppmNbHE+FrRkxjHMAFzo1re06BRJTecrjIjVdJQmbeSspTO0jrvbFvRbTrHrAq0ZVcOFN287CyMbQpKCR5dOykfIMiZGwuflwJdnlyUxlVirRbt4XGRvHHRROa5opmPbGGNIETXCM9YMaRmGZ3sMs1DdSSs7+uoyMtp6OKLdBlMyGQXLAImxvBsL4NHCwHgExVJSxXd19xkbvjpHxxtIp3Rse0RNIjLGuaLNEY0DgDlbMKL1E2878Rkb19BTEmSaOEks3bnyMYSWE/y3PcPMJPm6ZqIzmsot8/PmLIVFHTOjZA9kJjIAZE5rDGQy1gyM5EDLQZIpTTxJu/MWWhw8komufFgpmum/mR4Yg6TU9dmr9TrfVWxVHaV3lp4DImPmhga1pdHEwANYCWsaA0WDWjIWAtkFS0pu+pJtLXRNNnSMaSLi7mjI8Rc6Iot6IGWVsZw2kYcV8NnNOK2uHPOyjC+QO6gBAEAQBAUG23XqIm+ixzj+IgD+0rHtb0RooI2WA1BAV6yGot9g/b/AA/mvU/TtJeRg2zVED+I9WyPZtVjIGOF0bRxLpBhAA4637gSva2SLdaNudzBLQ8J0S2fDT7R2eGBjXvoC6azr3lc11wczZ2gsFtrzlOlO+mLL6FUrNFN0Eo2l9O7c0biKpnXkqCyoFpG5shxgOI+yMOZtqu20yaTV3pwWWnP8kRKzaWzxE2eIwslkp6polrWyPOIyONmGMi2IkOxW0IdrqesZuTUr2TWUbdeRFj3vTTo3SnatADECKt9QajN/wBYWtaQTnlYk6WWHZ609xN3+G1i0kroo+lWz2DaksbYaZ7I6eFrW1ExiY0NY1owvxtLjbK1zku1Gb3Kd3q9FchrMtarZ0FTW7Kp5WROYKN4fHG8ujbaO7Q2QOuW3bkb52XKM5wp1Jpu99WTZNo82GYKKERht2beO7DjZgLGDDidqG5C55XWm96jvxpkcPMvOlvSeWqoNo01QyIPp/JSXQvL4nCSeM2BPEZe/Sy47PQjCrCcG7PFrrkmTJ3TTOjpqt+0dk+VxRR4d7ud24uxAxNuXZm2jPEqqVNUauBt6X+4zurlDFs2kk2VVVVQ4eXCZ5JMhEgeHizcF875m9uemHLu51FXjCPw29CLK1y8p6OKr2k1u1Dct2dA6Nj3ljS5zGmQ3BGePe5cbH0cuLlKnRvR+Z/0Ta7zOn8QtgUbNnRTU7Q/AY4YpMTnfVh7+qDezgC51jy4qNlrVXWcZcbtrxEkrHXphs9tFW7LZRRxMweVOjbI5wiBeGYi55JIvc+uyihN1KVR1G/23tqHk1Y9b0H6SPrWzCVjGyQTGJxjdjidYecx3j7jxWTaKKptWeTV8y0Xc9Ms5YIAgCA8/tEf/L/7Df7nrBtfxI1bPobrGaAgK9ZDUW+wft/h/Nep+naS8jBtmqI3S3oy2vbC178LYZ2ykYQ4PDQQYznkCHEXXs0K7pNtcVYwtXIMvQClE9PNTtbAYJMbgxt95pYON8rWPirra6jjKMs7+hGFE2DobQMe1zaaJr2uD2kA4gWm4cM9QQCqPaazVsTsThRIb0WpBEYfJ4926TeObY2LwLYzxJyCrv6mLFiz0FkTKrZkUkkcr42ukhxbpx1ZjFnYe8AKkZyinFPJ6k2IW0uitHUSGSanjkeQAXOBubCw9yvCvUgrRlZEWRts/o5SU8m9igjjkLQwOAzsAGhovpk1oy5JKtUmsMndBJI0l6KUbo926njLDKZcJBtjcMJf3kZItoqJ3Us7W8hZG0fRajbC+BtNEIpCC9gaAHFpBaXcTYgWR16jkpOTuhZEubZML3xSOjaXwX3LjqzEADh7wAqqpJJpPJ6ixBqOiVE+bfvponS4sRcW6nXE5uhN+JCutoqqOFSdhhR32z0epqvCamFkpZ5pcMxfUYhnbLTRVp1p0/gdg0mdKnYlPJC2B8LDCzDhjtZjcPm2aNLKFVmpYk8+YsabY2BTVRaaiFkpYCG4he2K17d+EeCmnWnT+F2DSZ32Xs+GCMMp42RsuTZgAFzqTbU9qrOcpu8ndkomKoCAIAgKPbDbVEbvSjc32SD/ALysW1rRmnZ3qjCwmkICvWQ1FvsH7f4fzXqfp2kvIwbZqiF/ESdrNm1eMgB0DmC/EyDA0esuC9rZU3Wjbn+DDLQ8D0P2Gyk2js/AzDJLs8yyg643NdfL7OgyW7aK0qlKd3kpWRSKs0VMWxYptlz7TlleK0TE48ZDmODwAwcQSDccRcWyC6urKNdUYru20Itlc9HRyufX1T5BZ79iNL+9zGEjxJWaSSpRS0xluJB2a0bjYGQyqJLdn1i6TffrfQhaIptnRiao8knOCkm2tUPkdwkkaGBsDjwv1e8yZZtC7SbjDeR+JQXkufXIjwPRO6PQbQrtoiscQKRrGQNDg1sTMB6zW6BowtNtOsb6hZ1WnRpQwfu18SbJt3Kyd5q9lbJbU3fvNotiOInEWY3x6nPJpw37AuqSp16rhwjfzyZGqVyHtfZUVNFtyCJuGNh2eGg5mxmDjcnXMlXp1JTdGUte9+CGrXPZx9Kpix9HVUohc+glfE5srZQ5rY3ecAOrcA8VidCKaqQlfvK+Vi9+DPGTVlQ7ZlFE+lDKZlRGY594w4yHPsNzq3V2f9PatmGCrTkpd6zurfyVzsStpzPfV7Roocn1lU3G62QihY98hJ7chbiLjiqwSVOFSX7V6t5B6tESmnfFS7GkgYHyM+kHRttxxnhxtrbja3FXklKdVSeXduOCJk1JG3ZVKY5T/wDY10Yrphk52IPxRvJ4NIJzyJBOjiqKUnXldfBF4V119hwJ1dsiPZ9XU01IXCGXZVQ+WMuxAENcA49vVbrn1jwK5xqSrU4znqpKzJtZ2RT9Edlsin2bKYnUwlflMJBJ5QcgGbpucIJNjfmu1eo5RqRvitw5efEhK1j7uvEOoQBAUnSA/WQd7/gFl2v4Ud6GpqvONYQFeshqLfYP2/w/mvU/TtJeRg2zVEHpr0X+kGwMLw1sVQ2R4IJxtALXMBBBaSHHPgva2evuW3bVWMElcqz/AA3p4qimmpAIdzLjkBMkhkAtYAud1bZ59q6dtnKEozzuvoMK4FjUfw/2e+Yzup2l5diIxP3ZccyXRA4Te5vlY3N1RbXWUcKl19RhR12z0IoquUzTwl8hABO8lbk3IdVrgFFPaqtOOGLy+iDimcaD+H2z4ZWSxwFr43BzTvZjYjQ2LrH1qZbZWlHC3l9EMKO8vQqidFJC6G7JJzO4byW+8IsXtfixNyFrAgWuoW1VVJSvoraLQnCjG2eg9FVPEk8Jc8NDcQfI1zg3IYy1wxnIZnNKe1VaatFkOKZ1f0PozNDNuQH07Gths5wY0MJLfqwcJILibka9wUdoqYXG+upOFCr6I0kpqC+InysxmfryDHuSCy1ndWxA821+KR2ipHDZ/De2nHUYUc9ldCaGmx7mANMrHMeS6RzsLxZzQ5ziWg5aW0Cme1VZ2xPQKKR3k6K0rqeOmMZ3MLw+NuOS4LSSDixYj5x1Krv6mNzvmxZWsbU/RilZPLUNjtNM1zZHYnm4fbEACbNvhGgGih15uKg3khZanKk6IUkXk+CMjyQyGD6yU4DKbvvd3WufSvbgrS2mpLFd/Fa+S4DCjWPobRiOaIQjd1D8cjC55bi9JgJ+rOnm20A4BHtNVtSvmtOuPmMKNdk9CqKmZKyKGwmYWSEve55a4WLQ9xu0d1uHJJ7TVm05PQKKRy2X0CoKeVssUFpGG7SXyvseYD3EX7Vae11pxwyeXkQopHplmLBAEB57a5xVTBwZFcd73EH+wLDtb0RpoLidFiNIQFeshqLfYP2/w/mvU/TtJeRg2zVFsvSMQQBAEAQBAEAQBAEAQBAEAQBAEAQBAEBR7YbaeN3psc32CCP7ysW1rRmnZ3qjCwmkICvWQ1G7amRgO6LQTa+IX0/5XehtEqV7cTjVoqpqY+kqr04/Y+a0dvmcuyRH0lVenH7HzTt8x2SI+kqr04/Y+advmOyRH0lVenH7HzTt8+Q7JEfSVV6cfsfNO3zHZIj6SqvTj9j5p2+Y7JEfSVV6cfsfNO3zHZIj6SqvTj9j5p2+Y7JEktqqn04/Y+a7La5HF7OjPlVT6cfsfNT2uQ3CHlVT6cfsfNO1yG4Q8qqfTj9j5p2uQ3CHlVT6cfsfNO1yG4Q8qqfTj9j5p2uQ3CHlVT6cfsfNO1yG4Q8qqfTj9j5p2uQ3CHlVT6cfsfNO1yG4Q8qqfTj9j5p2uQ3CHlVT6cfsfNO1yG4Rye2V7mmRzTgvazba+vsXOpXc1Zl4UlF5ElcDoEBXrIaggN42X4gWF87/AJK0I4mVlKx0dSuF9Mtcxl3966OhNXvbLxKKrFmRSu7PEa+j3otnl1+PqHWj1+TDqRwvcaa+/wDwUez1Em2tOv4CrQZq2AkA5Z348r/pPgqqlJpPn/fsyzqJO3XWYlgc0XPMjw/4SdKUFdiNSMnZHJcy4QE9mg7lqWhmeplSQEAQBAEAQBAEAQBAEAQBAV6yGoIDpCwkkA2yzV6cXJ2TKzaSuyRupLgYszfiePPvuu+CtdK/qccVO17GBE8gdbUWGZ42y94UKFVpO/h/ROKnfQw5jzq4WN87nMAXJ96hxqNXcsn4+YUoLRCYPa0AnLSw7Lj8ylRVYRs3loIbuTukR3SE6kn9/Mri5yerOqilojVVLBAT2aDuWpaGZ6mVJAQBAEAQBAEAQBAEAQBAEBXrIaggOkLCTYG2vPhnnbuV6cXJ2RWbSV2SGxSDR3Zqcrn96LQqdZaS9X11mcHOm9UYMDyLl2V+Z5A6d3w7lV0qrV2/z9ev+EqdNZJdaDcPOeLMX4m+gN7nTKyndVW74s/q+XsN5BZWMGmeRmb24F2fHhw0Kh0Kslm/K/19id7TTy/BzfTkC5ta4HHUi/wK5yoyjHE+srl41E3brkcVyOgQE9mg7lqWhmeplSQEAQBAEAQBAEAQBAEAQBAV6yGoIDrTtJNmmxI527dfV7l0pKTlaLsylRpK7R2ZC52Yfqdbnja+mmbl2jTnLNS/PG321zOTnCOTXWfsBTPJ84XtfU9mp8EVCo38WeuvXgHVglp6BtO454uJ1xD0s8/9JUKjUed/z4+wdSCyt1l7htI/g4eP77VKoVOD9Q6sOXoaTwloFzrw9QP77lSrTlCKu9S8JqTdkR1wOoQE9mg7lqWhmeplSQEAQBAEAQBAEAQBAEAQBAV6yGoIDINtETa0IauZDiNCVKk1oGkzF1F2LI23h5nxKtjlzIwx5Gt1W7JsgSlybGEAQE9mg7lqWhmeplSQEAQBAEAQBAEAQBAEAQBAV6yGoIAgCAIAgCAIAgCAlTtJaABe9r92p+FvWu8k3GyOMWlK7ODYX2yNrZWubZX5dtu2yooTtyLucL8+kbujfZovoDc3IzuLE8+OSlxnkuuBVShm+uJoad5IJIyNwL3A83PMdjvHgowTbu+tC2OCWXWps2B/Fxv/AKjn1Tn7VjZSoS5+vh7kY48vTx9jrA132yNAMuwuufAt8FaClfvdalJOP7etDsuhQIAgCAIAgCAICvWQ1BAEAQBAEAQBAEAQEuQHCLX4Xta9uy+S0O9sjgrXzOc5fcYb2Az0tcnjxytw5qssV1YtDBZ3NAyS2pvY+jrlbj/q48lW1S2pN6d9DD2ym+duzLgLW9ZN/UjVVvrr/hKdJdddMk04dY4tb/sfFdIYrd45zw37p0VygQBAEAQBAEAQBAV6yGoIAgCAIAgCAIAgCAbYje6G0ZeHXaeoLusCCR57cjpk4L0dmcVNYrW8f+P8GOre2RykZOYOsOtugRGxzhJjDQcO/wAWYxAgusLhXTpKplpfV6W54bcuBW0sPX5JMEMjI42Y3Pc1gDnm13EAZm/M3KzV5YptwVlnl/B2pJJd42i3htiy62fm6WJ5aXAHrXGOPK5eWDOxKXY5BAEAQBAEAQBAEAQFeshqCAIAgCAIAgCAIAgJ7NB3LUtDM9TKkgIAgCAIAgCAIAgCAIAgCAgALIajOA8lOFkYkAwngUUWxiRi3BRZi4LUsxdGSw8lOFoXRhQSZDDyU4WyLoFh5FHFrgMSMKCSyZA6w6p05LcqU7aMxupG+ptuHeifBTup8mRvI8zBgd6J8E3U+TJ3keZx3g5hccUeZ0wsCQcwmJEWZnGOam6FmMY0vml1oLPUwZBzCjEuZOFjeDmExLmMLG8HMJiXMYWN4OYTEuYwsbwcwmJcxhZnELX4KbrUizAeOaXQsyPTR53XGnHO51qS4GXO84+oKW9X5EJaLzMknJo5ZlTn8KIy+JmBybkBq5R4L7k+L+xhoP2chzOqK/7fuHbiYIaNSSotBasm8uCGJnI/v1peHIWnzGFh42S0GLzRkhzdDcJ3ojuyMhzXaixU3jLUi0o6EbbD8L3HWwYPFrf8r6ig4Q2fHJXsj5jbJS31k7dM7bC2oWxvOC4DyfO5MboLLwtr/Xtmp11Twyu7cFbPLmbtlpTlSu3c9LL5p7j8F6k/hZ0jqjx00zwQBG5wt51xbuA1J9Vu1fOxhdXbPXlKzyRqKyS9vJ5OOWKO+Wl8+Pq+K6YEsr9eJzxN52LC+eWZ9w7lW7v4/gtbLwNwwt0zJ4q2Fx01Iunrocd0eY8VTAy+NDcnmPFMDGNAwnkowSJxxNCLaqrTRKdzLW3NkSu7BuyudX9Yho0C6PvPCii7quzYzgZAaK28SyRXA3mzaR+gGpUyfBERXFnMnwb7yq/hFv5GgtxdqmitxY1d+CGX4R7yoy8kTn5sw43zdkOACPPN6BZaGzQeDQO/VSk+CIbXFm2F/Mfv1KbTIvA0LvSb6wob+ZEpfKzYC2bTcclNnHOOg1ylqaSMBGJvrCrKKaxImMmnZlnXbOZJHfdNe8hn2W4jYjiewL168ak9klCm83FpZ2ztkeTKMd5drieF6WVvkrxGMUWOK4a2wBJLgScBtwaM+S+Wofpm0QaltCTlfVu7srfzc979O2WO0Qlgje3l/KInQXpBVTVbWSzvewxyEtda2TTbQL6WnVnJtN8Gbv1f9O2ahs+OlCzxLi/Hmy/2hSlzw7dB3VHXMha7W9gwcO1efGVlrY8aSu9DSjp5I8WCBrG6XMmZF+WfDhzsL8VLs1rkQrp6Zk+mmlNrxtY3O7sVz2d/700UZW7pOd+8dzY+k74KmT5svmvAyGH0Pepwv5SMS5mcB9AeKYX8oxLmakAcHDuUWS4NE5vimbtceBDuw6qyb4O5VpcVYEgAkCx0RtJXsM27XNG5N7XaKq7sfFlnnL6C7RkReyXismhaTzMuGEdruKPurxZC7z8EbPZ5re3NWcbWiQnrI0c7U9tgqN6vyLJaIyR4N95Vv4I/kDIYjmToiyWJh5vCjZgLsycuQUpOWbYbUckbbgdqndorjZo5xabHMKrbi7PNFklLQz5pFtDwU/C8tGR8SzM2wu7Cnwy+o+KP0PQReaO4fBe9D4UeXLVnm+lXQ1ldI2R0r2FjMNmhpvmTfPvXOpRVR3Z6OwfqlTY4yUIp3534fRoi7B6BspJhM2Z7y1rhZzWgdYW1CoqChdp8Dttf6zV2unu5xSV08r8PqycGAEXzJ56LyMKTzzZS7ay0Nb4rk6Dgo+LN6In4clxDRcYnaDgiWJYmHlkjDXl2QyCKTlksg0o5s33HMlW3fNkY+SM+T9pTd+Ix+BjduGjvFMMloxii9UcsYOo9YXO6eTRezWhtKLkN5K0s5KJWOSbD3Zk+iLBG82+QSyS5mGQXF7qI07q5LnZ2P//Z"/>
          <p:cNvSpPr>
            <a:spLocks noChangeAspect="1" noChangeArrowheads="1"/>
          </p:cNvSpPr>
          <p:nvPr/>
        </p:nvSpPr>
        <p:spPr bwMode="auto">
          <a:xfrm>
            <a:off x="1222375" y="9223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  <p:sp>
        <p:nvSpPr>
          <p:cNvPr id="16395" name="AutoShape 26" descr="data:image/jpeg;base64,/9j/4AAQSkZJRgABAQAAAQABAAD/2wCEAAkGBxQSEhUUEhQVFRUUExcYFRgXFxUYFBgdFBgcGBoVFBMYICogGBolHBQVITEhJSksLi4uGh8zODMsOCgtLisBCgoKDg0OGxAQGy8kICQsLC0sLCwsMCwsLSwsLywsLCwsLCwsNCwsLCwsLDIsLCwsLCwsLCwsLCwsLCwsLCwsLP/AABEIAQ4AuwMBEQACEQEDEQH/xAAbAAEAAgMBAQAAAAAAAAAAAAAABAUBAgMGB//EAEQQAAEDAgMEBQgIBQMEAwAAAAEAAgMEERIhMQUTQVEGImFxkRQyUoGSobHhFSNCU4LB0vAHM2Ky0XLC8TSDorMkJXT/xAAaAQEAAwEBAQAAAAAAAAAAAAAAAQIEAwUG/8QANREAAgECAwUGBQQDAQEBAAAAAAECAxESITEEE0FR8BQiYYGh0TJScZGxBULB4SMz8RVyYv/aAAwDAQACEQMRAD8A+iL5k9wIAgCAIAgCAIAgCAns0HctS0Mz1MqSAgCAIAgCAIAgCAIAgCAICvWQ1BAQ6ivwOLcJNrceYus866jLDY7woYo3uafSg9E/vtVe0rkW7M+YG1BxaUW0rkOzPmY+lP6D4/JR2nwHZvEHag4NPipe0rgh2Z8zDdqc2e/5KFtXNEvZuTOkO0MTg0N17fysrQ2jFJRsUlQwxvcmrScCc02AvyC1LQzcTa6kAFAZQgwgCAIAgCAIAgCAIAgK9ZDUEBUVL7TE4sNuNr26vJYKjtVbvb/htgr0krX/AOm4nJ0ke7/SwKyqN6Sb+iKuCX7UvqzLnOGu8H+p7We5S3Ja382kQlHhbyTZoZTzvwvikdnyvcC6rifTb9kWwrpJf2TKCS4IvmDfhx7ieXNaKMrprr8s4VY2syWuxyK2V1qgeoeIWSTtXRqir0WWK1mUlTRYmgDgQVolHFFHGMsLZwNG46uvplmAbYTw0zafcue6k9XfpF97HguszPkjvSzyzz4YPf1XeKbqXPrL29RvI8us/f0DaM2ti+za9zyA9xBPr8SpO1r8PYOqr3tx9w+kdc2dxv6s+qfG2unJHSfPrkQqitodoYiC4k66DlYn8iPBdIxabb61KSkmkkdlcoEAQBAEAQBAEBXrIaggKmqP12RAyGbtPN4rDUf+bL1+hspr/Fn6fUy6W+Rke88mCw8VLlfLE39CFG2eFL6iOEm9mWA84+c/1XyvZWp0nJt4clrxfl4iU0rd76cF/wALVjGYLC2C3qtzXqRjT3dlbD6GNuWK71Ksgss5t8F+qTy5HkDwyucl5koyp99fDwv/AD4cuL45mtNT7r149cydFVNOvVPI/C67RqRfgcJU2vEiv/6gd3+0rg/96Oy/0ssFrMx0r6Z0jGNa4tGNpdhc5ji0agObmt9Gahm1fLLK+fmY6ibPPUmya3rYpDfCwYt/LZ9ooQ5rW2+ru9s31g6wJJtmvRntGzZWjz/ass5Wvzsrd3TxOChU5+v0O8myanBm973YowGiomaAzGS9pkGd8Nm7y2I2vxXNbRRxaJLP9qedssvrna9kS4Tt/Zzk2RWmwE4baONpcJZSSWmIlxaRa/VmFwAXBwvrlZbRsq/bfNvRf/r+uduHiwVOfWRrLsauIyqLFzTi+sfYEudJ1OrlZwYwf0F3ZeVtOyrWHovpnnyu/rYOnU5lrs6lqWvG9ka5gc+wBcXEOvhxZAG2VhwzzPDLVqUXHuLPIvCM08y3WU6hAEAQBAEAQBAV6yGoICorLCY3GIZZc8rfFYKtlVzVzbTu6WTsdS2Q2AtGHGwA17Se4Loo1JWiu7cpemrt52LSKMNAA0H7uV60IKEcKMUpOTuyLFDiJI/l3uBwceJH9PZxKzQpqcm18HLm/b8vPTXtKWFK/wAX4/slvYCCDoVqlFSVmcU2ndFO+ItcW62th7b+blyvcntC8edN05OP28b6e7+huUlJX+/8+yOdMPrW20vl2gXz9dr+tc6f+xF5/wCtlyvQMJKnDsIw65cvzXeWLD3TjHDi7xywyczrnYt9WHlwvdVtPq3p/Ja8Or+piSOXOx17svO0/wDBRKNTg+s/6Ji6fFdZf2buY/gT53MaZZf3KzU+BVOHHkaBkuVyOF9P6cvc5VtVyz6y/stelnl1n/R2pWuAOM3N8tOQ5dt1empJd7rL3Oc3FvunZdCgQBAEAQBAEAQFeshqCAqqjFvzh87h7P8AysM8W+7uv9GyGHdd7T+yRs+L6xxLsRDRc9pOg8Fq2SC3jbd2l+f+HGtLuJJWVyW7r5fZGv8AV/SOzn4LW/8AJl+3j4+H05/bmcV3M+P464HddjmEBXbVFi0jziC0eu3+T4rz9tVnFrXNfc1bPo09NSNGRvwBo3q+DbfFZI23yS4Zeh2f+pt8c/UtVuMZLlxYRh1y8Oa0SxYVhOEcN3iOZMnU52GLzbXyvi9V9FXv5evXsW7mfXXmc4hILDPM5k5kZAk6nK4cPWFWONWXXXAtLA7vrriZcZb/AOMNtBz7cSf5L9eAW768zJMt+Frjl2XAHrPgpe8uQt3Y7U2K3X1v2fEAK8MVu8Unhv3TqrlAgCAIAgCAIAgK9ZDUEBV1jMU1gbdXM+ok+5YqqxVbI103hpXYiIDsMQcRazyNSOzlp7/WppyUZWp3a4+PXXMSTcbz8izgqGEWaRlw0I7LL1KdWnJWi/L+jJOE1m0dl1OZxlqmN1cL8hmfALlOvThq/c6RpSloiA6Uulu4WEbSbcsuPbp4Lz51HUq3eSijQoqNOy1ZEoc5Gk8ST7is1G+8TZ3q5U3Yu16JgJU73Bowi5y4E+4LvJtRyOMUnLM0mncC0AcBfI8SABcafa8FEpyTViYxi07mrZJLXsL2dlY6gCwztxJ8FClUtf6ktU72+gMr88ssrHCb6i/V7AT3/E5T6Qww6YjkkxAEZXFzbhhz7sz8UUql81l/XuHGnbJ9XJa7HEIAgCAIAgCAIAgK9ZDUEBUVrLykE2BAz9XyWCrG9W1zbSdqdyYymcW4WDA06k+efVwWuGzzlG0e6vHX7HB1IqV5Zv0NH7Mdhwgt1v5tj45pLYZYcKa+385kraY4sTT+5o6kOm7NsTcrjOzXXOLvsub2adsOHivwyyqrXFwf5R1Gz3Fwd1W20AFwPguq2OTliul4Wv7FN/HDhzZpLRva19rOx6kZHXlx4qk9lqQjK2d/v9i0asJNXysR4P5rLchfwz/NZof7I25HWX+uVy3W8xEuR5DRbs4E27bDMrQ21HI4JJvMjy1bhfLu6ruF75cdBn2hc5VZK+Xo/HrzOkacXbP1Xgd4JS4nSwtnzvn/AGlvirwk2311lY5yikl11mdl0KBAEAQBAEAQBAEAQBAV6yGoICHUUGNxditplbl23WedDHK9zvCthjaxxOyuT/d81zey+JftPgbN2UOLj4KVsq4sh7S+Rj6K/r/8fmo7L4k9p8DJ2UPSPgFbsq5kdpfIwNlf1+75qOy+JPafA6RbPDXBwccuz81aOzqMk0ykq+KLTRNWk4E9mg7lqWhmeplSQEAQBAEAQBAEAQBAEAQBAV6yGoIAgCAIDZjCdF1o0KlVtQV7HKrWhSV5uxv5O7l8F3/8/aPl9V7nHt1D5vR+w3DuXwT/AM/aPl9V7jt1D5vR+w8ndy+Cf+ftHy+q9x26h83o/YeTu5fBP/P2j5fVe47dQ+b0fsS2jJaFsVe3w+q9zg9ro8/RmbKexVvl9V7jtdLn6MWTsVb5fVe47XS5+jFk7FW+X1XuO10ufoxZOxVvl9V7jtdLn6MWTsVb5fVe47XS5+jFk7FW+X1XuO10ufoxZOxVvl9V7jtdLn6M1jeHAEG4IBB4EHMFZTQZQBAEAQBAV6yGosNlUrZMWIaWtmRrf/C3bHQhVTxIybTVlC2En/RUfI+0Vt7FR5erM3aqnMfRUfI+0U7FR5erHaqnMfRUfI+0U7FR5erHaqnMh7WgEMT3xAlwY8gG7rlrSQLanPktWzUIUm3BGXaqsqiSkUbtqT7idxjDZY3DA3C5wILWHFlbHm5+ltLcCtd3YyWVzO0dpytpmyRgGS7A68byBiFyd2HX4jjldG8gkrlbU9K52AXpSHOeWNDsYLi2GWWwY1rnXduRYWyx56ZxiZOFcyS7pHNvMHkr8O9DMdn4WgvwFzurewsdOYvZt3hiZGFcxS9JJC6APgLWytBkdaYCLEyR1nF8bbkOiDD2vF7XAcxDCTX7TkFXuzGdxgw7zC7+aRjtiv5mDK9rYsr3yU3zFshS7QlNQY3x4Y/rsL7OzLHxhg5C4c/vtcWsUu7kWVipi6RVQfI11MXgTvYzCx7LNbJO1pc9xIdibFEQRb+Zxu0GMTLYUdY+k8rg0inLg6Rgu3eEWc4NdmWAXaDiNri2l7OIYmMKOlL0jmcxrnUzoyY3uLXCUuBaBZnVYRf7WZGRHG9mJjCi62XVOlia97Cxzr3ab3FiRx52v61ZO6KtWZKCkg67GomeTw5H+THxPoheY9mp8j1N9MmeQs7fEqOzU+Q30x5Czt8SnZafIb6ZW7VtG+Nrft4r5+jb/K4bRRhBZHWlUlJ5mqxmgICvWQ1FvsH7f4fzXqfp2kvIwbZqi2XpGIIAgIe0muIGFpeb6AtB7+sQFeElE51IOWhX4ZfuX+1F+tdd6jluZDDL9y/2ov1qN6huZDDL9y/2ov1pvUNzIYZfuX+1F+tN6huZDDL9y/2ov1pvUNzIYZfuX+1F+tN6huZDDL9y/wBqL9ab1DcyGGX7l/tRfrTeobmQwy/cv9qL9ab1DcyGGX7l/tRfrTeobmQwy/cP9qL9ab1DcyGGX7h/tRfrTeobmRZ7NhLIY2O1bGxp72tAPwXA0klAEB57axxVTRwZFcd73G/9gWHa3mkaaCOixGkICvWQ1FvsH7f4fzXqfp2kvIwbZqiXtLacNO0PnljiaXYQ6RzWtJIJwgu42aTbsK9WEJTdoq/0MTdiJS9JqOQkR1UDy1rnkNlYSGtzc4gHIDiVaVCpHWL+xF0ZouktHM8MiqoJHu0a2VjnHuaDcpKhUiryi15C6M1HSOkjl3L6mFslwMBkYHAnQEXyPYio1HHEou30F0Zr+kNLA/BNUwxPsDhfIxrrHQ2JvbJRGjUmrxi35C6OkG2qd7mtZPE5zo960B7STHe28Avmy487RQ6U0rtPW3nyFyM7pVRBrXmrpwx5cGu3rMLiy2INN7G2Jt+Vwr9nq3thf2F0bx9JaNzcbaqAt3gjxCVhbjcLtZe/nEAkDVQ6FROzi+enAXRMO0IhKId4zelmMR4hvC29sYZrhuCLqmCWHFbLmScYdt075jA2eJ0zb3jD2mQYdbsvfJWdKajiaduZF0cq7pFSQvLJqmCN4tdr5WNcL6XaTcKY0akleMW/IXRYU8zXta9jg5j2hzXNILXBwuHNI1BBBuubTTsyTooAQBAEAQBAEBRbWZaoY704iPYdf/esO1rRmnZ3wCxGkICvWQ1FvsH7f4fzXqfp2kvIwbZqjzX8X2g01KCLg7QhBB0ILJAQV7+w5Sl/8v8Ag8+ZS7e2bDT7TkZBEyJh2PO4tY0NaSd4C6w42A8F2pzlOinJ376Iasyt6JdGpqltA9tJFBHDKyZ9UHs3swjfiwljRiBJFs+XqPStXjBzTk22rW4K5CV7ECJlCNnV3lW78vE8vn232PELYBrhxYsVsvOuul6u+hgvhsvoMrO5nbLXCrhEppBINm0wf5a1zo8WEXFg0neXvw0xKKdt28N7Yn8Ov/A9THSRkxkaKcwk/Qrcfk4IiMe9dvBACBZtuzzcXGymlhw96/x8db2yuH/B7LbNFRS7D3kEbHMhpnbhzmtMkZNsfW4PxN61uIWOnKrHabSerz8f65FnbCU/STZ7Itk7OMEcbHyz0j3ENADpDC6z5La56nVdqU3KvPE7pKX2uQ9Ed6SoqINsmTaLoS+PZj3kw4t2I2PeRfGAcVw/1WUSjCWz2pXs5ceYzxZnltlVkkL6Sukp5WE1b5JpyDuntqiA4NPY3GR3laJxUlKmmtLJcciFzJnS6iwVW0Y4mQVF2mollew72mxHONkl7Yus2wtoew2rQleEG21wS4PxD1Z9b6H/APQUf/5IP/U1eXtH+2X1f5OkdC3XEkIAgCAIAgCApOkB+sg73/ALLtfwo70NTVecawgK9ZDUW+wft/h/Nep+naS8jBtmqJu0KWKRo37I3tY4PG8a1zWlujxiyBFzn2r1Iykn3WYiNhpZZMVqeSQsLL/VukLDe7L6lmZuNMyrXqRVs0v5IyN6OppmNbHE+FrRkxjHMAFzo1re06BRJTecrjIjVdJQmbeSspTO0jrvbFvRbTrHrAq0ZVcOFN287CyMbQpKCR5dOykfIMiZGwuflwJdnlyUxlVirRbt4XGRvHHRROa5opmPbGGNIETXCM9YMaRmGZ3sMs1DdSSs7+uoyMtp6OKLdBlMyGQXLAImxvBsL4NHCwHgExVJSxXd19xkbvjpHxxtIp3Rse0RNIjLGuaLNEY0DgDlbMKL1E2878Rkb19BTEmSaOEks3bnyMYSWE/y3PcPMJPm6ZqIzmsot8/PmLIVFHTOjZA9kJjIAZE5rDGQy1gyM5EDLQZIpTTxJu/MWWhw8komufFgpmum/mR4Yg6TU9dmr9TrfVWxVHaV3lp4DImPmhga1pdHEwANYCWsaA0WDWjIWAtkFS0pu+pJtLXRNNnSMaSLi7mjI8Rc6Iot6IGWVsZw2kYcV8NnNOK2uHPOyjC+QO6gBAEAQBAUG23XqIm+ixzj+IgD+0rHtb0RooI2WA1BAV6yGot9g/b/AA/mvU/TtJeRg2zVED+I9WyPZtVjIGOF0bRxLpBhAA4637gSva2SLdaNudzBLQ8J0S2fDT7R2eGBjXvoC6azr3lc11wczZ2gsFtrzlOlO+mLL6FUrNFN0Eo2l9O7c0biKpnXkqCyoFpG5shxgOI+yMOZtqu20yaTV3pwWWnP8kRKzaWzxE2eIwslkp6polrWyPOIyONmGMi2IkOxW0IdrqesZuTUr2TWUbdeRFj3vTTo3SnatADECKt9QajN/wBYWtaQTnlYk6WWHZ609xN3+G1i0kroo+lWz2DaksbYaZ7I6eFrW1ExiY0NY1owvxtLjbK1zku1Gb3Kd3q9FchrMtarZ0FTW7Kp5WROYKN4fHG8ujbaO7Q2QOuW3bkb52XKM5wp1Jpu99WTZNo82GYKKERht2beO7DjZgLGDDidqG5C55XWm96jvxpkcPMvOlvSeWqoNo01QyIPp/JSXQvL4nCSeM2BPEZe/Sy47PQjCrCcG7PFrrkmTJ3TTOjpqt+0dk+VxRR4d7ud24uxAxNuXZm2jPEqqVNUauBt6X+4zurlDFs2kk2VVVVQ4eXCZ5JMhEgeHizcF875m9uemHLu51FXjCPw29CLK1y8p6OKr2k1u1Dct2dA6Nj3ljS5zGmQ3BGePe5cbH0cuLlKnRvR+Z/0Ta7zOn8QtgUbNnRTU7Q/AY4YpMTnfVh7+qDezgC51jy4qNlrVXWcZcbtrxEkrHXphs9tFW7LZRRxMweVOjbI5wiBeGYi55JIvc+uyihN1KVR1G/23tqHk1Y9b0H6SPrWzCVjGyQTGJxjdjidYecx3j7jxWTaKKptWeTV8y0Xc9Ms5YIAgCA8/tEf/L/7Df7nrBtfxI1bPobrGaAgK9ZDUW+wft/h/Nep+naS8jBtmqI3S3oy2vbC178LYZ2ykYQ4PDQQYznkCHEXXs0K7pNtcVYwtXIMvQClE9PNTtbAYJMbgxt95pYON8rWPirra6jjKMs7+hGFE2DobQMe1zaaJr2uD2kA4gWm4cM9QQCqPaazVsTsThRIb0WpBEYfJ4926TeObY2LwLYzxJyCrv6mLFiz0FkTKrZkUkkcr42ukhxbpx1ZjFnYe8AKkZyinFPJ6k2IW0uitHUSGSanjkeQAXOBubCw9yvCvUgrRlZEWRts/o5SU8m9igjjkLQwOAzsAGhovpk1oy5JKtUmsMndBJI0l6KUbo926njLDKZcJBtjcMJf3kZItoqJ3Us7W8hZG0fRajbC+BtNEIpCC9gaAHFpBaXcTYgWR16jkpOTuhZEubZML3xSOjaXwX3LjqzEADh7wAqqpJJpPJ6ixBqOiVE+bfvponS4sRcW6nXE5uhN+JCutoqqOFSdhhR32z0epqvCamFkpZ5pcMxfUYhnbLTRVp1p0/gdg0mdKnYlPJC2B8LDCzDhjtZjcPm2aNLKFVmpYk8+YsabY2BTVRaaiFkpYCG4he2K17d+EeCmnWnT+F2DSZ32Xs+GCMMp42RsuTZgAFzqTbU9qrOcpu8ndkomKoCAIAgKPbDbVEbvSjc32SD/ALysW1rRmnZ3qjCwmkICvWQ1FvsH7f4fzXqfp2kvIwbZqiF/ESdrNm1eMgB0DmC/EyDA0esuC9rZU3Wjbn+DDLQ8D0P2Gyk2js/AzDJLs8yyg643NdfL7OgyW7aK0qlKd3kpWRSKs0VMWxYptlz7TlleK0TE48ZDmODwAwcQSDccRcWyC6urKNdUYru20Itlc9HRyufX1T5BZ79iNL+9zGEjxJWaSSpRS0xluJB2a0bjYGQyqJLdn1i6TffrfQhaIptnRiao8knOCkm2tUPkdwkkaGBsDjwv1e8yZZtC7SbjDeR+JQXkufXIjwPRO6PQbQrtoiscQKRrGQNDg1sTMB6zW6BowtNtOsb6hZ1WnRpQwfu18SbJt3Kyd5q9lbJbU3fvNotiOInEWY3x6nPJpw37AuqSp16rhwjfzyZGqVyHtfZUVNFtyCJuGNh2eGg5mxmDjcnXMlXp1JTdGUte9+CGrXPZx9Kpix9HVUohc+glfE5srZQ5rY3ecAOrcA8VidCKaqQlfvK+Vi9+DPGTVlQ7ZlFE+lDKZlRGY594w4yHPsNzq3V2f9PatmGCrTkpd6zurfyVzsStpzPfV7Roocn1lU3G62QihY98hJ7chbiLjiqwSVOFSX7V6t5B6tESmnfFS7GkgYHyM+kHRttxxnhxtrbja3FXklKdVSeXduOCJk1JG3ZVKY5T/wDY10Yrphk52IPxRvJ4NIJzyJBOjiqKUnXldfBF4V119hwJ1dsiPZ9XU01IXCGXZVQ+WMuxAENcA49vVbrn1jwK5xqSrU4znqpKzJtZ2RT9Edlsin2bKYnUwlflMJBJ5QcgGbpucIJNjfmu1eo5RqRvitw5efEhK1j7uvEOoQBAUnSA/WQd7/gFl2v4Ud6GpqvONYQFeshqLfYP2/w/mvU/TtJeRg2zVEHpr0X+kGwMLw1sVQ2R4IJxtALXMBBBaSHHPgva2evuW3bVWMElcqz/AA3p4qimmpAIdzLjkBMkhkAtYAud1bZ59q6dtnKEozzuvoMK4FjUfw/2e+Yzup2l5diIxP3ZccyXRA4Te5vlY3N1RbXWUcKl19RhR12z0IoquUzTwl8hABO8lbk3IdVrgFFPaqtOOGLy+iDimcaD+H2z4ZWSxwFr43BzTvZjYjQ2LrH1qZbZWlHC3l9EMKO8vQqidFJC6G7JJzO4byW+8IsXtfixNyFrAgWuoW1VVJSvoraLQnCjG2eg9FVPEk8Jc8NDcQfI1zg3IYy1wxnIZnNKe1VaatFkOKZ1f0PozNDNuQH07Gths5wY0MJLfqwcJILibka9wUdoqYXG+upOFCr6I0kpqC+InysxmfryDHuSCy1ndWxA821+KR2ipHDZ/De2nHUYUc9ldCaGmx7mANMrHMeS6RzsLxZzQ5ziWg5aW0Cme1VZ2xPQKKR3k6K0rqeOmMZ3MLw+NuOS4LSSDixYj5x1Krv6mNzvmxZWsbU/RilZPLUNjtNM1zZHYnm4fbEACbNvhGgGih15uKg3khZanKk6IUkXk+CMjyQyGD6yU4DKbvvd3WufSvbgrS2mpLFd/Fa+S4DCjWPobRiOaIQjd1D8cjC55bi9JgJ+rOnm20A4BHtNVtSvmtOuPmMKNdk9CqKmZKyKGwmYWSEve55a4WLQ9xu0d1uHJJ7TVm05PQKKRy2X0CoKeVssUFpGG7SXyvseYD3EX7Vae11pxwyeXkQopHplmLBAEB57a5xVTBwZFcd73EH+wLDtb0RpoLidFiNIQFeshqLfYP2/w/mvU/TtJeRg2zVFsvSMQQBAEAQBAEAQBAEAQBAEAQBAEAQBAEBR7YbaeN3psc32CCP7ysW1rRmnZ3qjCwmkICvWQ1G7amRgO6LQTa+IX0/5XehtEqV7cTjVoqpqY+kqr04/Y+a0dvmcuyRH0lVenH7HzTt8x2SI+kqr04/Y+advmOyRH0lVenH7HzTt8+Q7JEfSVV6cfsfNO3zHZIj6SqvTj9j5p2+Y7JEfSVV6cfsfNO3zHZIj6SqvTj9j5p2+Y7JEktqqn04/Y+a7La5HF7OjPlVT6cfsfNT2uQ3CHlVT6cfsfNO1yG4Q8qqfTj9j5p2uQ3CHlVT6cfsfNO1yG4Q8qqfTj9j5p2uQ3CHlVT6cfsfNO1yG4Q8qqfTj9j5p2uQ3CHlVT6cfsfNO1yG4Q8qqfTj9j5p2uQ3CHlVT6cfsfNO1yG4Rye2V7mmRzTgvazba+vsXOpXc1Zl4UlF5ElcDoEBXrIaggN42X4gWF87/AJK0I4mVlKx0dSuF9Mtcxl3966OhNXvbLxKKrFmRSu7PEa+j3otnl1+PqHWj1+TDqRwvcaa+/wDwUez1Em2tOv4CrQZq2AkA5Z348r/pPgqqlJpPn/fsyzqJO3XWYlgc0XPMjw/4SdKUFdiNSMnZHJcy4QE9mg7lqWhmeplSQEAQBAEAQBAEAQBAEAQBAV6yGoIDpCwkkA2yzV6cXJ2TKzaSuyRupLgYszfiePPvuu+CtdK/qccVO17GBE8gdbUWGZ42y94UKFVpO/h/ROKnfQw5jzq4WN87nMAXJ96hxqNXcsn4+YUoLRCYPa0AnLSw7Lj8ylRVYRs3loIbuTukR3SE6kn9/Mri5yerOqilojVVLBAT2aDuWpaGZ6mVJAQBAEAQBAEAQBAEAQBAEBXrIaggOkLCTYG2vPhnnbuV6cXJ2RWbSV2SGxSDR3Zqcrn96LQqdZaS9X11mcHOm9UYMDyLl2V+Z5A6d3w7lV0qrV2/z9ev+EqdNZJdaDcPOeLMX4m+gN7nTKyndVW74s/q+XsN5BZWMGmeRmb24F2fHhw0Kh0Kslm/K/19id7TTy/BzfTkC5ta4HHUi/wK5yoyjHE+srl41E3brkcVyOgQE9mg7lqWhmeplSQEAQBAEAQBAEAQBAEAQBAV6yGoIDrTtJNmmxI527dfV7l0pKTlaLsylRpK7R2ZC52Yfqdbnja+mmbl2jTnLNS/PG321zOTnCOTXWfsBTPJ84XtfU9mp8EVCo38WeuvXgHVglp6BtO454uJ1xD0s8/9JUKjUed/z4+wdSCyt1l7htI/g4eP77VKoVOD9Q6sOXoaTwloFzrw9QP77lSrTlCKu9S8JqTdkR1wOoQE9mg7lqWhmeplSQEAQBAEAQBAEAQBAEAQBAV6yGoIDINtETa0IauZDiNCVKk1oGkzF1F2LI23h5nxKtjlzIwx5Gt1W7JsgSlybGEAQE9mg7lqWhmeplSQEAQBAEAQBAEAQBAEAQBAV6yGoIAgCAIAgCAIAgCAlTtJaABe9r92p+FvWu8k3GyOMWlK7ODYX2yNrZWubZX5dtu2yooTtyLucL8+kbujfZovoDc3IzuLE8+OSlxnkuuBVShm+uJoad5IJIyNwL3A83PMdjvHgowTbu+tC2OCWXWps2B/Fxv/AKjn1Tn7VjZSoS5+vh7kY48vTx9jrA132yNAMuwuufAt8FaClfvdalJOP7etDsuhQIAgCAIAgCAICvWQ1BAEAQBAEAQBAEAQEuQHCLX4Xta9uy+S0O9sjgrXzOc5fcYb2Az0tcnjxytw5qssV1YtDBZ3NAyS2pvY+jrlbj/q48lW1S2pN6d9DD2ym+duzLgLW9ZN/UjVVvrr/hKdJdddMk04dY4tb/sfFdIYrd45zw37p0VygQBAEAQBAEAQBAV6yGoIAgCAIAgCAIAgCAbYje6G0ZeHXaeoLusCCR57cjpk4L0dmcVNYrW8f+P8GOre2RykZOYOsOtugRGxzhJjDQcO/wAWYxAgusLhXTpKplpfV6W54bcuBW0sPX5JMEMjI42Y3Pc1gDnm13EAZm/M3KzV5YptwVlnl/B2pJJd42i3htiy62fm6WJ5aXAHrXGOPK5eWDOxKXY5BAEAQBAEAQBAEAQFeshqCAIAgCAIAgCAIAgJ7NB3LUtDM9TKkgIAgCAIAgCAIAgCAIAgCAgALIajOA8lOFkYkAwngUUWxiRi3BRZi4LUsxdGSw8lOFoXRhQSZDDyU4WyLoFh5FHFrgMSMKCSyZA6w6p05LcqU7aMxupG+ptuHeifBTup8mRvI8zBgd6J8E3U+TJ3keZx3g5hccUeZ0wsCQcwmJEWZnGOam6FmMY0vml1oLPUwZBzCjEuZOFjeDmExLmMLG8HMJiXMYWN4OYTEuYwsbwcwmJcxhZnELX4KbrUizAeOaXQsyPTR53XGnHO51qS4GXO84+oKW9X5EJaLzMknJo5ZlTn8KIy+JmBybkBq5R4L7k+L+xhoP2chzOqK/7fuHbiYIaNSSotBasm8uCGJnI/v1peHIWnzGFh42S0GLzRkhzdDcJ3ojuyMhzXaixU3jLUi0o6EbbD8L3HWwYPFrf8r6ig4Q2fHJXsj5jbJS31k7dM7bC2oWxvOC4DyfO5MboLLwtr/Xtmp11Twyu7cFbPLmbtlpTlSu3c9LL5p7j8F6k/hZ0jqjx00zwQBG5wt51xbuA1J9Vu1fOxhdXbPXlKzyRqKyS9vJ5OOWKO+Wl8+Pq+K6YEsr9eJzxN52LC+eWZ9w7lW7v4/gtbLwNwwt0zJ4q2Fx01Iunrocd0eY8VTAy+NDcnmPFMDGNAwnkowSJxxNCLaqrTRKdzLW3NkSu7BuyudX9Yho0C6PvPCii7quzYzgZAaK28SyRXA3mzaR+gGpUyfBERXFnMnwb7yq/hFv5GgtxdqmitxY1d+CGX4R7yoy8kTn5sw43zdkOACPPN6BZaGzQeDQO/VSk+CIbXFm2F/Mfv1KbTIvA0LvSb6wob+ZEpfKzYC2bTcclNnHOOg1ylqaSMBGJvrCrKKaxImMmnZlnXbOZJHfdNe8hn2W4jYjiewL168ak9klCm83FpZ2ztkeTKMd5drieF6WVvkrxGMUWOK4a2wBJLgScBtwaM+S+Wofpm0QaltCTlfVu7srfzc979O2WO0Qlgje3l/KInQXpBVTVbWSzvewxyEtda2TTbQL6WnVnJtN8Gbv1f9O2ahs+OlCzxLi/Hmy/2hSlzw7dB3VHXMha7W9gwcO1efGVlrY8aSu9DSjp5I8WCBrG6XMmZF+WfDhzsL8VLs1rkQrp6Zk+mmlNrxtY3O7sVz2d/700UZW7pOd+8dzY+k74KmT5svmvAyGH0Pepwv5SMS5mcB9AeKYX8oxLmakAcHDuUWS4NE5vimbtceBDuw6qyb4O5VpcVYEgAkCx0RtJXsM27XNG5N7XaKq7sfFlnnL6C7RkReyXismhaTzMuGEdruKPurxZC7z8EbPZ5re3NWcbWiQnrI0c7U9tgqN6vyLJaIyR4N95Vv4I/kDIYjmToiyWJh5vCjZgLsycuQUpOWbYbUckbbgdqndorjZo5xabHMKrbi7PNFklLQz5pFtDwU/C8tGR8SzM2wu7Cnwy+o+KP0PQReaO4fBe9D4UeXLVnm+lXQ1ldI2R0r2FjMNmhpvmTfPvXOpRVR3Z6OwfqlTY4yUIp3534fRoi7B6BspJhM2Z7y1rhZzWgdYW1CoqChdp8Dttf6zV2unu5xSV08r8PqycGAEXzJ56LyMKTzzZS7ay0Nb4rk6Dgo+LN6In4clxDRcYnaDgiWJYmHlkjDXl2QyCKTlksg0o5s33HMlW3fNkY+SM+T9pTd+Ix+BjduGjvFMMloxii9UcsYOo9YXO6eTRezWhtKLkN5K0s5KJWOSbD3Zk+iLBG82+QSyS5mGQXF7qI07q5LnZ2P//Z"/>
          <p:cNvSpPr>
            <a:spLocks noChangeAspect="1" noChangeArrowheads="1"/>
          </p:cNvSpPr>
          <p:nvPr/>
        </p:nvSpPr>
        <p:spPr bwMode="auto">
          <a:xfrm>
            <a:off x="1374775" y="10747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  <p:sp>
        <p:nvSpPr>
          <p:cNvPr id="19" name="Прямоугольник 18"/>
          <p:cNvSpPr/>
          <p:nvPr/>
        </p:nvSpPr>
        <p:spPr>
          <a:xfrm rot="20788887">
            <a:off x="195263" y="263525"/>
            <a:ext cx="1722437" cy="646113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ln w="11430"/>
                <a:solidFill>
                  <a:schemeClr val="tx1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1. Работа с </a:t>
            </a:r>
          </a:p>
          <a:p>
            <a:pPr algn="ctr">
              <a:defRPr/>
            </a:pPr>
            <a:r>
              <a:rPr lang="ru-RU" b="1" dirty="0">
                <a:ln w="11430"/>
                <a:solidFill>
                  <a:schemeClr val="tx1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источниками</a:t>
            </a:r>
            <a:endParaRPr lang="ru-RU" dirty="0">
              <a:solidFill>
                <a:schemeClr val="tx1">
                  <a:lumMod val="75000"/>
                </a:schemeClr>
              </a:solidFill>
            </a:endParaRPr>
          </a:p>
        </p:txBody>
      </p:sp>
      <p:pic>
        <p:nvPicPr>
          <p:cNvPr id="6" name="Picture 8" descr="58709"/>
          <p:cNvPicPr>
            <a:picLocks noChangeAspect="1" noChangeArrowheads="1"/>
          </p:cNvPicPr>
          <p:nvPr/>
        </p:nvPicPr>
        <p:blipFill>
          <a:blip r:embed="rId3" cstate="email">
            <a:extLst/>
          </a:blip>
          <a:srcRect/>
          <a:stretch>
            <a:fillRect/>
          </a:stretch>
        </p:blipFill>
        <p:spPr bwMode="auto">
          <a:xfrm>
            <a:off x="3081516" y="1142984"/>
            <a:ext cx="1276170" cy="16103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1" name="Picture 12"/>
          <p:cNvPicPr>
            <a:picLocks noChangeAspect="1" noChangeArrowheads="1"/>
          </p:cNvPicPr>
          <p:nvPr/>
        </p:nvPicPr>
        <p:blipFill>
          <a:blip r:embed="rId4" cstate="email">
            <a:extLst/>
          </a:blip>
          <a:srcRect/>
          <a:stretch>
            <a:fillRect/>
          </a:stretch>
        </p:blipFill>
        <p:spPr bwMode="auto">
          <a:xfrm>
            <a:off x="234803" y="3214686"/>
            <a:ext cx="1193925" cy="16103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5394" name="Picture 34" descr="C:\Users\user\Desktop\3.jpg"/>
          <p:cNvPicPr>
            <a:picLocks noChangeAspect="1" noChangeArrowheads="1"/>
          </p:cNvPicPr>
          <p:nvPr/>
        </p:nvPicPr>
        <p:blipFill>
          <a:blip r:embed="rId5" cstate="email">
            <a:extLst/>
          </a:blip>
          <a:srcRect/>
          <a:stretch>
            <a:fillRect/>
          </a:stretch>
        </p:blipFill>
        <p:spPr bwMode="auto">
          <a:xfrm>
            <a:off x="1706968" y="2928934"/>
            <a:ext cx="1150520" cy="16178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6400" name="Picture 23" descr="Образовательные проекты в детском саду. Пособие для воспитателей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928813" y="4811713"/>
            <a:ext cx="1214437" cy="176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1" name="Picture 25" descr="http://msbook.ru/pictures/covers/978-5-43150-505-8.jpg?11.09.15.12.31.36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52780" y="1196752"/>
            <a:ext cx="1275970" cy="1848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Правая фигурная скобка 25"/>
          <p:cNvSpPr/>
          <p:nvPr/>
        </p:nvSpPr>
        <p:spPr bwMode="auto">
          <a:xfrm>
            <a:off x="4448175" y="1755775"/>
            <a:ext cx="766763" cy="3579813"/>
          </a:xfrm>
          <a:prstGeom prst="rightBrace">
            <a:avLst/>
          </a:prstGeom>
          <a:ln w="762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403" name="TextBox 21"/>
          <p:cNvSpPr txBox="1">
            <a:spLocks noChangeArrowheads="1"/>
          </p:cNvSpPr>
          <p:nvPr/>
        </p:nvSpPr>
        <p:spPr bwMode="auto">
          <a:xfrm>
            <a:off x="4786313" y="1644650"/>
            <a:ext cx="4257675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cs typeface="Arial" charset="0"/>
                <a:hlinkClick r:id="rId8" action="ppaction://hlinkpres?slideindex=1&amp;slidetitle="/>
              </a:rPr>
              <a:t>Применение </a:t>
            </a:r>
          </a:p>
          <a:p>
            <a:pPr algn="ctr"/>
            <a:r>
              <a:rPr lang="ru-RU" sz="2400" b="1">
                <a:cs typeface="Arial" charset="0"/>
                <a:hlinkClick r:id="rId8" action="ppaction://hlinkpres?slideindex=1&amp;slidetitle="/>
              </a:rPr>
              <a:t>проектной деятельности </a:t>
            </a:r>
          </a:p>
          <a:p>
            <a:pPr algn="ctr"/>
            <a:r>
              <a:rPr lang="ru-RU" sz="2400" b="1">
                <a:cs typeface="Arial" charset="0"/>
                <a:hlinkClick r:id="rId8" action="ppaction://hlinkpres?slideindex=1&amp;slidetitle="/>
              </a:rPr>
              <a:t>в дошкольном образовании</a:t>
            </a:r>
            <a:endParaRPr lang="ru-RU" sz="2400" b="1">
              <a:cs typeface="Arial" charset="0"/>
            </a:endParaRPr>
          </a:p>
        </p:txBody>
      </p:sp>
      <p:sp>
        <p:nvSpPr>
          <p:cNvPr id="16404" name="TextBox 21"/>
          <p:cNvSpPr txBox="1">
            <a:spLocks noChangeArrowheads="1"/>
          </p:cNvSpPr>
          <p:nvPr/>
        </p:nvSpPr>
        <p:spPr bwMode="auto">
          <a:xfrm>
            <a:off x="4786313" y="3929063"/>
            <a:ext cx="4257675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cs typeface="Arial" charset="0"/>
                <a:hlinkClick r:id="rId9" action="ppaction://hlinkpres?slideindex=1&amp;slidetitle="/>
              </a:rPr>
              <a:t>Особенности развития познавательной активности у детей старшего дошкольного возраста</a:t>
            </a:r>
            <a:endParaRPr lang="ru-RU" sz="2400" b="1">
              <a:cs typeface="Arial" charset="0"/>
            </a:endParaRPr>
          </a:p>
        </p:txBody>
      </p:sp>
      <p:pic>
        <p:nvPicPr>
          <p:cNvPr id="16405" name="Picture 27" descr="https://bazarknig.ru/covers/normal/308/3078880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500063" y="4929188"/>
            <a:ext cx="128587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6" name="Picture 29" descr="http://amazingbook.ru/wa-data/public/shop/products/91/22/2291/images/2973/2973.970.jp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3071813" y="3143250"/>
            <a:ext cx="1309687" cy="189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71500" y="71438"/>
          <a:ext cx="8429684" cy="683526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14842"/>
                <a:gridCol w="4214842"/>
              </a:tblGrid>
              <a:tr h="31765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Деятельность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педагога в проекте</a:t>
                      </a:r>
                      <a:endParaRPr lang="ru-RU" sz="18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7" marR="9527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Деятельность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детей в проекте</a:t>
                      </a:r>
                      <a:endParaRPr lang="ru-RU" sz="18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7" marR="9527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654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1" u="sng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этап - подготовительный</a:t>
                      </a:r>
                      <a:endParaRPr kumimoji="0" lang="ru-RU" sz="1800" b="1" i="1" u="sng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7" marR="9527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9527" marR="9527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601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Формулирует </a:t>
                      </a:r>
                      <a:r>
                        <a:rPr lang="ru-RU" sz="18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проблему (цель</a:t>
                      </a:r>
                      <a:r>
                        <a:rPr lang="ru-RU" sz="18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),</a:t>
                      </a:r>
                      <a:r>
                        <a:rPr lang="ru-RU" sz="1800" b="1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продукт проекта</a:t>
                      </a:r>
                      <a:r>
                        <a:rPr lang="ru-RU" sz="18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r>
                        <a:rPr lang="ru-RU" sz="18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sz="18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8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</a:t>
                      </a:r>
                      <a:r>
                        <a:rPr lang="ru-RU" sz="18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Мотивирует участников, вводит </a:t>
                      </a:r>
                      <a:r>
                        <a:rPr lang="ru-RU" sz="18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игровую (сюжетную) ситуацию.</a:t>
                      </a:r>
                      <a:br>
                        <a:rPr lang="ru-RU" sz="18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8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 Формулирует </a:t>
                      </a:r>
                      <a:r>
                        <a:rPr lang="ru-RU" sz="18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задачу</a:t>
                      </a:r>
                      <a:endParaRPr lang="ru-RU" sz="18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7" marR="9527" marT="9525" marB="95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Вхождение </a:t>
                      </a:r>
                      <a:r>
                        <a:rPr lang="ru-RU" sz="18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</a:t>
                      </a:r>
                      <a:r>
                        <a:rPr lang="ru-RU" sz="18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проблему, игровую ситуацию,</a:t>
                      </a:r>
                      <a:r>
                        <a:rPr lang="ru-RU" sz="1800" b="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</a:t>
                      </a:r>
                      <a:r>
                        <a:rPr lang="ru-RU" sz="18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ринятие </a:t>
                      </a:r>
                      <a:r>
                        <a:rPr lang="ru-RU" sz="18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задачи.</a:t>
                      </a:r>
                      <a:br>
                        <a:rPr lang="ru-RU" sz="18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8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</a:t>
                      </a:r>
                      <a:r>
                        <a:rPr lang="ru-RU" sz="18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Дополнение задач проекта</a:t>
                      </a:r>
                      <a:r>
                        <a:rPr lang="ru-RU" sz="18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0" u="none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3. </a:t>
                      </a:r>
                      <a:r>
                        <a:rPr lang="ru-RU" sz="1800" b="0" u="sng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Обсуждение предстоящего</a:t>
                      </a:r>
                      <a:r>
                        <a:rPr lang="ru-RU" sz="1800" b="0" u="sng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взаимодействия</a:t>
                      </a:r>
                      <a:r>
                        <a:rPr lang="ru-RU" sz="1800" b="0" u="none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endParaRPr lang="ru-RU" sz="1800" b="0" u="none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7" marR="9527" marT="9525" marB="95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654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1" u="sng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этап – организация деятельности</a:t>
                      </a:r>
                      <a:endParaRPr lang="ru-RU" sz="18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7" marR="9527" marT="9525" marB="95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9527" marR="9527" marT="9525" marB="95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709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ru-RU" sz="18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  <a:r>
                        <a:rPr lang="ru-RU" sz="18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Помогает в решении </a:t>
                      </a:r>
                      <a:r>
                        <a:rPr lang="ru-RU" sz="18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задачи, планировании и организации деятельности</a:t>
                      </a:r>
                      <a:endParaRPr lang="ru-RU" sz="18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7" marR="9527" marT="9525" marB="95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</a:t>
                      </a:r>
                      <a:r>
                        <a:rPr lang="ru-RU" sz="18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Распределение </a:t>
                      </a:r>
                      <a:r>
                        <a:rPr lang="ru-RU" sz="18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ролей, определение характера и содержания деятельности.</a:t>
                      </a:r>
                      <a:endParaRPr lang="ru-RU" sz="18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7" marR="9527" marT="9525" marB="95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654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1" u="sng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 этап – реализация деятельности</a:t>
                      </a:r>
                    </a:p>
                  </a:txBody>
                  <a:tcPr marL="9527" marR="9527" marT="9525" marB="95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9527" marR="9527" marT="9525" marB="95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601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ru-RU" sz="18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  <a:r>
                        <a:rPr lang="ru-RU" sz="18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Практическая помощь (по необходимости</a:t>
                      </a:r>
                      <a:r>
                        <a:rPr lang="ru-RU" sz="18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): направляет </a:t>
                      </a:r>
                      <a:r>
                        <a:rPr lang="ru-RU" sz="18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 контролирует осуществление </a:t>
                      </a:r>
                      <a:r>
                        <a:rPr lang="ru-RU" sz="18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проекта,</a:t>
                      </a:r>
                      <a:r>
                        <a:rPr lang="ru-RU" sz="1800" b="1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косвенно руководит </a:t>
                      </a:r>
                      <a:r>
                        <a:rPr lang="ru-RU" sz="1800" b="1" u="sng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общением</a:t>
                      </a:r>
                      <a:r>
                        <a:rPr lang="ru-RU" sz="1800" b="1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детей в рабочих группах.</a:t>
                      </a:r>
                      <a:endParaRPr lang="ru-RU" sz="18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7" marR="9527" marT="9525" marB="95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</a:t>
                      </a:r>
                      <a:r>
                        <a:rPr lang="ru-RU" sz="1800" b="0" u="sng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Активное</a:t>
                      </a:r>
                      <a:r>
                        <a:rPr lang="ru-RU" sz="1800" b="0" u="sng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познание окружающего мира</a:t>
                      </a:r>
                      <a:r>
                        <a:rPr lang="ru-RU" sz="1800" b="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1800" b="0" u="non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осуществление общения в </a:t>
                      </a:r>
                      <a:r>
                        <a:rPr lang="ru-RU" sz="1800" b="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процессе решения поставленных задач и достижения целей деятельности</a:t>
                      </a:r>
                      <a:r>
                        <a:rPr lang="ru-RU" sz="18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8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7" marR="9527" marT="9525" marB="95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654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1" u="sng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 этап - итоговый</a:t>
                      </a:r>
                    </a:p>
                  </a:txBody>
                  <a:tcPr marL="9527" marR="9527" marT="9525" marB="95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9527" marR="9527" marT="9525" marB="95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3936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Организация</a:t>
                      </a:r>
                      <a:r>
                        <a:rPr lang="ru-RU" sz="1800" b="1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презентации продукта проекта</a:t>
                      </a:r>
                      <a:r>
                        <a:rPr lang="ru-RU" sz="18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r>
                        <a:rPr lang="ru-RU" sz="18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sz="18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8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Определение задач для нового проекта,</a:t>
                      </a:r>
                      <a:r>
                        <a:rPr lang="ru-RU" sz="1800" b="1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перспектив проектной деятельности на будущее</a:t>
                      </a:r>
                      <a:endParaRPr lang="ru-RU" sz="18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7" marR="9527" marT="9525" marB="95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Готовят продукт деятельности.</a:t>
                      </a:r>
                      <a:r>
                        <a:rPr lang="ru-RU" sz="18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sz="18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8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Представляют </a:t>
                      </a:r>
                      <a:r>
                        <a:rPr lang="ru-RU" sz="18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продукт деятельности</a:t>
                      </a:r>
                      <a:r>
                        <a:rPr lang="ru-RU" sz="18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</a:t>
                      </a:r>
                      <a:r>
                        <a:rPr lang="ru-RU" sz="18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*</a:t>
                      </a:r>
                      <a:r>
                        <a:rPr lang="ru-RU" sz="1800" b="0" i="1" u="sng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</a:t>
                      </a:r>
                      <a:r>
                        <a:rPr lang="ru-RU" sz="1800" b="0" i="1" u="sng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мере изменения возраста воспитанников, растет степень участия и доля самостоятельности в проекте</a:t>
                      </a:r>
                      <a:endParaRPr lang="ru-RU" sz="1800" b="0" i="1" u="sng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7" marR="9527" marT="9525" marB="95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 rot="16200000">
            <a:off x="-2351383" y="3332113"/>
            <a:ext cx="5072099" cy="36933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1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. </a:t>
            </a: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Организация проектной деятельности</a:t>
            </a: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50000"/>
                  </a:schemeClr>
                </a:solidFill>
              </a:rPr>
              <a:t>*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 rot="16200000">
            <a:off x="-2261343" y="3065738"/>
            <a:ext cx="5072099" cy="36933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2. Организация проектной деятельности</a:t>
            </a:r>
          </a:p>
        </p:txBody>
      </p:sp>
      <p:sp>
        <p:nvSpPr>
          <p:cNvPr id="18436" name="Прямоугольник 4"/>
          <p:cNvSpPr>
            <a:spLocks noChangeArrowheads="1"/>
          </p:cNvSpPr>
          <p:nvPr/>
        </p:nvSpPr>
        <p:spPr bwMode="auto">
          <a:xfrm>
            <a:off x="755576" y="260648"/>
            <a:ext cx="4214812" cy="839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200" b="1" i="1" u="sng" dirty="0">
                <a:solidFill>
                  <a:srgbClr val="3F6C19"/>
                </a:solidFill>
                <a:latin typeface="Times New Roman" pitchFamily="18" charset="0"/>
                <a:cs typeface="Times New Roman" pitchFamily="18" charset="0"/>
              </a:rPr>
              <a:t>Деятельность родителей </a:t>
            </a:r>
          </a:p>
          <a:p>
            <a:pPr algn="ctr">
              <a:lnSpc>
                <a:spcPct val="115000"/>
              </a:lnSpc>
            </a:pPr>
            <a:r>
              <a:rPr lang="ru-RU" sz="2200" b="1" i="1" u="sng" dirty="0">
                <a:solidFill>
                  <a:srgbClr val="3F6C19"/>
                </a:solidFill>
                <a:latin typeface="Times New Roman" pitchFamily="18" charset="0"/>
                <a:cs typeface="Times New Roman" pitchFamily="18" charset="0"/>
              </a:rPr>
              <a:t>(законных представителей)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42938" y="1000125"/>
            <a:ext cx="4857750" cy="1047750"/>
          </a:xfrm>
          <a:prstGeom prst="rect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defRPr/>
            </a:pPr>
            <a:r>
              <a:rPr lang="ru-RU" b="1" dirty="0">
                <a:solidFill>
                  <a:srgbClr val="3F6C19"/>
                </a:solidFill>
                <a:latin typeface="Times New Roman" pitchFamily="18" charset="0"/>
                <a:cs typeface="Times New Roman" pitchFamily="18" charset="0"/>
              </a:rPr>
              <a:t>1 этап – подготовительный: </a:t>
            </a:r>
          </a:p>
          <a:p>
            <a:pPr algn="ctr">
              <a:lnSpc>
                <a:spcPct val="115000"/>
              </a:lnSpc>
              <a:defRPr/>
            </a:pPr>
            <a:r>
              <a:rPr lang="ru-RU" b="1" dirty="0">
                <a:solidFill>
                  <a:srgbClr val="3F6C19"/>
                </a:solidFill>
                <a:latin typeface="Times New Roman" pitchFamily="18" charset="0"/>
                <a:cs typeface="Times New Roman" pitchFamily="18" charset="0"/>
              </a:rPr>
              <a:t>Принимают задачи,</a:t>
            </a:r>
          </a:p>
          <a:p>
            <a:pPr algn="ctr">
              <a:lnSpc>
                <a:spcPct val="115000"/>
              </a:lnSpc>
              <a:defRPr/>
            </a:pPr>
            <a:r>
              <a:rPr lang="ru-RU" b="1" dirty="0">
                <a:solidFill>
                  <a:srgbClr val="3F6C19"/>
                </a:solidFill>
                <a:latin typeface="Times New Roman" pitchFamily="18" charset="0"/>
                <a:cs typeface="Times New Roman" pitchFamily="18" charset="0"/>
              </a:rPr>
              <a:t> предлагают варианты по корректировке</a:t>
            </a:r>
            <a:endParaRPr lang="ru-RU" b="1" i="1" u="sng" dirty="0">
              <a:solidFill>
                <a:srgbClr val="3F6C1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42938" y="2062163"/>
            <a:ext cx="4857750" cy="1366837"/>
          </a:xfrm>
          <a:prstGeom prst="rect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defRPr/>
            </a:pPr>
            <a:r>
              <a:rPr lang="ru-RU" b="1" dirty="0">
                <a:solidFill>
                  <a:srgbClr val="3F6C19"/>
                </a:solidFill>
                <a:latin typeface="Times New Roman" pitchFamily="18" charset="0"/>
                <a:cs typeface="Times New Roman" pitchFamily="18" charset="0"/>
              </a:rPr>
              <a:t>2 этап – организация деятельности: </a:t>
            </a:r>
          </a:p>
          <a:p>
            <a:pPr algn="ctr">
              <a:lnSpc>
                <a:spcPct val="115000"/>
              </a:lnSpc>
              <a:defRPr/>
            </a:pPr>
            <a:r>
              <a:rPr lang="ru-RU" b="1" dirty="0">
                <a:solidFill>
                  <a:srgbClr val="3F6C19"/>
                </a:solidFill>
                <a:latin typeface="Times New Roman" pitchFamily="18" charset="0"/>
                <a:cs typeface="Times New Roman" pitchFamily="18" charset="0"/>
              </a:rPr>
              <a:t>Активно участвуют в обсуждении плана проекта, предлагают пути решения поставленных задач</a:t>
            </a:r>
            <a:endParaRPr lang="ru-RU" b="1" dirty="0">
              <a:solidFill>
                <a:srgbClr val="FFFFFF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42938" y="3429000"/>
            <a:ext cx="4857750" cy="2003425"/>
          </a:xfrm>
          <a:prstGeom prst="rect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defRPr/>
            </a:pPr>
            <a:r>
              <a:rPr lang="ru-RU" b="1" dirty="0">
                <a:solidFill>
                  <a:srgbClr val="3F6C19"/>
                </a:solidFill>
                <a:latin typeface="Times New Roman" pitchFamily="18" charset="0"/>
                <a:cs typeface="Times New Roman" pitchFamily="18" charset="0"/>
              </a:rPr>
              <a:t>3 этап – реализация деятельности: Оказывают помощь детям в изготовлении поделок, книжек-самоделок, по просьбе детей, помогают в выполнении «домашних» заданий, принимают участие в совместной образовательной деятельности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42938" y="5429250"/>
            <a:ext cx="4857750" cy="1341438"/>
          </a:xfrm>
          <a:prstGeom prst="rect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defRPr/>
            </a:pPr>
            <a:r>
              <a:rPr lang="ru-RU" b="1" dirty="0">
                <a:solidFill>
                  <a:srgbClr val="3F6C19"/>
                </a:solidFill>
                <a:latin typeface="Times New Roman" pitchFamily="18" charset="0"/>
                <a:cs typeface="Times New Roman" pitchFamily="18" charset="0"/>
              </a:rPr>
              <a:t>4 этап – итоговый: </a:t>
            </a:r>
          </a:p>
          <a:p>
            <a:pPr algn="ctr">
              <a:lnSpc>
                <a:spcPct val="115000"/>
              </a:lnSpc>
              <a:defRPr/>
            </a:pPr>
            <a:r>
              <a:rPr lang="ru-RU" b="1" dirty="0">
                <a:solidFill>
                  <a:srgbClr val="3F6C19"/>
                </a:solidFill>
                <a:latin typeface="Times New Roman" pitchFamily="18" charset="0"/>
                <a:cs typeface="Times New Roman" pitchFamily="18" charset="0"/>
              </a:rPr>
              <a:t>Оказывают помощь в оформлении выставки поделок, оформлении альбомов, газет, подборе иллюстраций</a:t>
            </a:r>
            <a:endParaRPr lang="ru-RU" b="1" i="1" u="sng" dirty="0">
              <a:solidFill>
                <a:srgbClr val="3F6C1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7" name="Picture 1" descr="C:\Users\acer\Pictures\дети\Разное из телефона\Camera\20170405_18304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652120" y="1484784"/>
            <a:ext cx="3267765" cy="18448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698" name="Picture 2" descr="C:\Users\acer\Pictures\дети\Разное из телефона\Camera\20170407_19085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228184" y="5354760"/>
            <a:ext cx="2313660" cy="1503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700" name="Picture 4" descr="C:\Users\acer\Desktop\Дети\20171211_080321.jpg"/>
          <p:cNvPicPr>
            <a:picLocks noChangeAspect="1" noChangeArrowheads="1"/>
          </p:cNvPicPr>
          <p:nvPr/>
        </p:nvPicPr>
        <p:blipFill>
          <a:blip r:embed="rId4" cstate="email">
            <a:lum bright="-10000" contrast="20000"/>
          </a:blip>
          <a:srcRect/>
          <a:stretch>
            <a:fillRect/>
          </a:stretch>
        </p:blipFill>
        <p:spPr bwMode="auto">
          <a:xfrm>
            <a:off x="4784373" y="260648"/>
            <a:ext cx="4180116" cy="12241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701" name="Picture 5" descr="C:\Users\acer\Desktop\ПРоектирование\20170519_17422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012160" y="3284984"/>
            <a:ext cx="2862875" cy="21471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552" y="0"/>
            <a:ext cx="82722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u="sng" dirty="0" smtClean="0"/>
              <a:t>Тематика проектов познавательной направленности</a:t>
            </a:r>
            <a:endParaRPr lang="ru-RU" sz="2400" b="1" u="sng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540887"/>
            <a:ext cx="9144000" cy="630942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76275" algn="l"/>
              </a:tabLst>
            </a:pP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1. Познавательно – информационный, творческий проект «Осень золотая»</a:t>
            </a:r>
            <a:endParaRPr kumimoji="0" lang="ru-RU" sz="1600" b="1" i="0" u="sng" strike="noStrike" cap="none" normalizeH="0" baseline="0" dirty="0" smtClean="0">
              <a:ln>
                <a:noFill/>
              </a:ln>
              <a:solidFill>
                <a:srgbClr val="020306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6275" algn="l"/>
              </a:tabLst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Цель проекта: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расширение представлений детей об осени, как о времени года, её признаках и явлениях.</a:t>
            </a: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6275" algn="l"/>
              </a:tabLst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Итоговое мероприятие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-  КВН «Мир осени»</a:t>
            </a:r>
          </a:p>
          <a:p>
            <a:pPr lvl="0"/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</a:t>
            </a:r>
            <a:r>
              <a:rPr kumimoji="0" lang="ru-RU" sz="1600" b="1" i="1" u="sng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2. </a:t>
            </a:r>
            <a:r>
              <a:rPr lang="ru-RU" sz="1600" b="1" u="sng" dirty="0" smtClean="0">
                <a:solidFill>
                  <a:srgbClr val="020306"/>
                </a:solidFill>
              </a:rPr>
              <a:t>Познавательно - творческий проект «Все</a:t>
            </a:r>
            <a:r>
              <a:rPr lang="ru-RU" sz="1600" u="sng" dirty="0" smtClean="0">
                <a:solidFill>
                  <a:srgbClr val="020306"/>
                </a:solidFill>
              </a:rPr>
              <a:t> </a:t>
            </a:r>
            <a:r>
              <a:rPr lang="ru-RU" sz="1600" b="1" u="sng" dirty="0" smtClean="0">
                <a:solidFill>
                  <a:srgbClr val="020306"/>
                </a:solidFill>
              </a:rPr>
              <a:t>профессии нужны»</a:t>
            </a:r>
            <a:endParaRPr lang="ru-RU" sz="1600" u="sng" dirty="0" smtClean="0">
              <a:solidFill>
                <a:srgbClr val="020306"/>
              </a:solidFill>
            </a:endParaRPr>
          </a:p>
          <a:p>
            <a:pPr marL="82550" indent="-82550" algn="just"/>
            <a:r>
              <a:rPr lang="ru-RU" sz="1400" b="1" i="1" dirty="0" smtClean="0">
                <a:solidFill>
                  <a:srgbClr val="020306"/>
                </a:solidFill>
              </a:rPr>
              <a:t>   Цель проекта:</a:t>
            </a:r>
            <a:r>
              <a:rPr lang="ru-RU" sz="1400" b="1" dirty="0" smtClean="0">
                <a:solidFill>
                  <a:srgbClr val="020306"/>
                </a:solidFill>
              </a:rPr>
              <a:t> расширять представления о труде людей разных профессий, показать      результаты труда, их общественную значимость. </a:t>
            </a:r>
          </a:p>
          <a:p>
            <a:pPr marL="82550" indent="-82550" algn="just"/>
            <a:r>
              <a:rPr lang="ru-RU" sz="1400" b="1" i="1" dirty="0" smtClean="0">
                <a:solidFill>
                  <a:srgbClr val="020306"/>
                </a:solidFill>
              </a:rPr>
              <a:t>Итоговое мероприятие</a:t>
            </a:r>
            <a:r>
              <a:rPr lang="ru-RU" sz="1400" b="1" dirty="0" smtClean="0">
                <a:solidFill>
                  <a:srgbClr val="020306"/>
                </a:solidFill>
              </a:rPr>
              <a:t> -  оформление альбома «Профессии наших родителей»</a:t>
            </a: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76275" algn="l"/>
              </a:tabLst>
            </a:pPr>
            <a:r>
              <a:rPr kumimoji="0" lang="ru-RU" sz="1600" b="1" u="sng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3. Информационно – познавательный, творческий проект «Новый год у ворот»</a:t>
            </a: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6275" algn="l"/>
              </a:tabLst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Цель проекта: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 формирование у детей осознанного отношения к обычаям и традициям отмечать новогоднее торжество.</a:t>
            </a: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6275" algn="l"/>
              </a:tabLst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Итоговое мероприятие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-  выставка новогодних поделок; новогодний утренник.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20306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76275" algn="l"/>
              </a:tabLst>
            </a:pP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4. </a:t>
            </a:r>
            <a:r>
              <a:rPr kumimoji="0" lang="ru-RU" sz="1600" b="1" i="0" u="sng" strike="noStrike" cap="none" normalizeH="0" baseline="0" dirty="0" err="1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Исследовательско</a:t>
            </a: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 – творческий проект «Транспорт» </a:t>
            </a:r>
            <a:endParaRPr kumimoji="0" lang="ru-RU" sz="1600" b="1" i="0" u="sng" strike="noStrike" cap="none" normalizeH="0" baseline="0" dirty="0" smtClean="0">
              <a:ln>
                <a:noFill/>
              </a:ln>
              <a:solidFill>
                <a:srgbClr val="020306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6275" algn="l"/>
              </a:tabLst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Цель проекта: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расширить и систематизировать знания детей о транспорте и создать условия для развития познавательных и творческих способностей детей по ознакомлению с видами транспорта.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20306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6275" algn="l"/>
              </a:tabLst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Итоговое мероприятие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-  оформление альбома с разными видами транспорта.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20306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76275" algn="l"/>
              </a:tabLst>
            </a:pP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5. Информационно – познавательный, творческий проект «</a:t>
            </a:r>
            <a:r>
              <a:rPr kumimoji="0" lang="ru-RU" sz="1600" b="1" i="0" u="sng" strike="noStrike" cap="none" normalizeH="0" baseline="0" dirty="0" err="1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Весна-Красна</a:t>
            </a: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»</a:t>
            </a: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6275" algn="l"/>
              </a:tabLst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Цель проекта: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закрепить знания детей о весенних изменениях в живой и неживой природе.  </a:t>
            </a: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6275" algn="l"/>
              </a:tabLst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Итоговое мероприятие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-  итоговое мероприятие «Здравствуй, весна!». Конкурс чтецов стихотворений о весне</a:t>
            </a:r>
          </a:p>
          <a:p>
            <a:pPr lvl="0" indent="180975" algn="just" eaLnBrk="0" hangingPunct="0">
              <a:tabLst>
                <a:tab pos="676275" algn="l"/>
              </a:tabLst>
            </a:pP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6. </a:t>
            </a:r>
            <a:r>
              <a:rPr lang="ru-RU" sz="1600" b="1" u="sng" dirty="0" smtClean="0">
                <a:solidFill>
                  <a:srgbClr val="020306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Познавательно – информационный, творческий проект </a:t>
            </a: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«Мамин день»</a:t>
            </a: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6275" algn="l"/>
              </a:tabLst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Цель проекта: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  обобщить социальный опыт ребенка через его творческую и речевую активность, положительное отношение к своей маме, а также бабушке; способствовать сближению семьи с детским садом, повышая роль матери в воспитании дошкольников; укрепление детско-родительских отношений.</a:t>
            </a: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6275" algn="l"/>
              </a:tabLst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Итоговое мероприятие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2030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-  стенгазета «Для любимых мамочек»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2030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Другая 4">
      <a:dk1>
        <a:srgbClr val="2C3F71"/>
      </a:dk1>
      <a:lt1>
        <a:sysClr val="window" lastClr="FFFFFF"/>
      </a:lt1>
      <a:dk2>
        <a:srgbClr val="8BE6FF"/>
      </a:dk2>
      <a:lt2>
        <a:srgbClr val="E5F5D7"/>
      </a:lt2>
      <a:accent1>
        <a:srgbClr val="7FD13B"/>
      </a:accent1>
      <a:accent2>
        <a:srgbClr val="D7F0C1"/>
      </a:accent2>
      <a:accent3>
        <a:srgbClr val="E5F5D7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5685</TotalTime>
  <Words>1334</Words>
  <Application>Microsoft Office PowerPoint</Application>
  <PresentationFormat>Экран (4:3)</PresentationFormat>
  <Paragraphs>287</Paragraphs>
  <Slides>42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43" baseType="lpstr">
      <vt:lpstr>Городская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</vt:vector>
  </TitlesOfParts>
  <Company>Siracusa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Mariajose</dc:creator>
  <cp:lastModifiedBy>acer</cp:lastModifiedBy>
  <cp:revision>567</cp:revision>
  <dcterms:created xsi:type="dcterms:W3CDTF">2009-03-26T20:51:52Z</dcterms:created>
  <dcterms:modified xsi:type="dcterms:W3CDTF">2019-01-07T11:35:34Z</dcterms:modified>
</cp:coreProperties>
</file>