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0"/>
  </p:notesMasterIdLst>
  <p:sldIdLst>
    <p:sldId id="256" r:id="rId2"/>
    <p:sldId id="264" r:id="rId3"/>
    <p:sldId id="265" r:id="rId4"/>
    <p:sldId id="258" r:id="rId5"/>
    <p:sldId id="268" r:id="rId6"/>
    <p:sldId id="260" r:id="rId7"/>
    <p:sldId id="263" r:id="rId8"/>
    <p:sldId id="270" r:id="rId9"/>
    <p:sldId id="266" r:id="rId10"/>
    <p:sldId id="269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4" r:id="rId24"/>
    <p:sldId id="283" r:id="rId25"/>
    <p:sldId id="286" r:id="rId26"/>
    <p:sldId id="285" r:id="rId27"/>
    <p:sldId id="287" r:id="rId28"/>
    <p:sldId id="288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0"/>
  </p:normalViewPr>
  <p:slideViewPr>
    <p:cSldViewPr>
      <p:cViewPr varScale="1">
        <p:scale>
          <a:sx n="69" d="100"/>
          <a:sy n="69" d="100"/>
        </p:scale>
        <p:origin x="-132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C841A56-0A7A-41FA-90E1-4D09447A19BA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7AAA2DB-D268-4357-A076-04C7E5BB03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5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7" name="Freeform 9"/>
          <p:cNvGrpSpPr>
            <a:grpSpLocks/>
          </p:cNvGrpSpPr>
          <p:nvPr/>
        </p:nvGrpSpPr>
        <p:grpSpPr bwMode="auto">
          <a:xfrm>
            <a:off x="884238" y="5614988"/>
            <a:ext cx="7394575" cy="547687"/>
            <a:chOff x="557" y="3537"/>
            <a:chExt cx="4658" cy="345"/>
          </a:xfrm>
        </p:grpSpPr>
        <p:pic>
          <p:nvPicPr>
            <p:cNvPr id="8" name="Freeform 9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57" y="3537"/>
              <a:ext cx="4658" cy="3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 Box 4"/>
            <p:cNvSpPr txBox="1">
              <a:spLocks noChangeArrowheads="1"/>
            </p:cNvSpPr>
            <p:nvPr/>
          </p:nvSpPr>
          <p:spPr bwMode="auto">
            <a:xfrm rot="10800000">
              <a:off x="562" y="3539"/>
              <a:ext cx="4650" cy="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latin typeface="Franklin Gothic Book" pitchFamily="34" charset="0"/>
              </a:endParaRPr>
            </a:p>
          </p:txBody>
        </p:sp>
      </p:grpSp>
      <p:sp>
        <p:nvSpPr>
          <p:cNvPr id="10" name="Rectangle 10"/>
          <p:cNvSpPr/>
          <p:nvPr/>
        </p:nvSpPr>
        <p:spPr>
          <a:xfrm>
            <a:off x="990600" y="1017588"/>
            <a:ext cx="7178675" cy="483076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1"/>
          <p:cNvSpPr/>
          <p:nvPr/>
        </p:nvSpPr>
        <p:spPr>
          <a:xfrm>
            <a:off x="990600" y="1009650"/>
            <a:ext cx="7180263" cy="4832350"/>
          </a:xfrm>
          <a:prstGeom prst="rect">
            <a:avLst/>
          </a:prstGeom>
          <a:blipFill dpi="0" rotWithShape="1">
            <a:blip r:embed="rId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2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435684">
            <a:off x="769938" y="701675"/>
            <a:ext cx="566737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4096196">
            <a:off x="7854950" y="749300"/>
            <a:ext cx="5667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88" y="5357813"/>
            <a:ext cx="12144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6FF366-DA32-43E6-92C5-7C740F291B52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750" y="5357813"/>
            <a:ext cx="50339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475" y="5357813"/>
            <a:ext cx="554038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62E77B77-6B5D-4429-A7B7-0B3E6FD68C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2B7E33-E940-412D-BE5F-C450A49D5993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B6DAB-07AA-4D37-B825-B36DFC6047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2C3F1F-AB08-4FD6-8B0C-26914E975E4F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4B3B4-1CC4-4EAE-84BA-032C604569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CFCA3-2F21-4176-B26A-D22C7B5D24CE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94590-D2EF-45A1-AA9B-6EF36743E5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6EBAB-94DF-4630-B454-59C85A87A518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43E00-30D0-456D-9F96-245D8AAB8B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5FDF-D048-44B1-A4E5-53940803E96B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4B7B7-0AA2-4AA4-831F-391C03DDC3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BECFA-2F11-40E0-B6FF-A7E5D6566259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BE7F7-9B4C-4600-A12E-7E546B3527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B0F44-3E43-4BA3-88E1-5339182572FD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34CE0-100D-4947-B36B-C0A03C57F1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07D955-BB15-4185-9CAA-73FF8227033D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B7488-9681-4224-A372-8BF743D0FC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6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8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5"/>
          <p:cNvSpPr/>
          <p:nvPr/>
        </p:nvSpPr>
        <p:spPr>
          <a:xfrm rot="60000">
            <a:off x="4468813" y="604838"/>
            <a:ext cx="3789362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6"/>
          <p:cNvSpPr/>
          <p:nvPr/>
        </p:nvSpPr>
        <p:spPr>
          <a:xfrm rot="60000">
            <a:off x="4471988" y="603250"/>
            <a:ext cx="3787775" cy="5722938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2"/>
          <p:cNvSpPr/>
          <p:nvPr/>
        </p:nvSpPr>
        <p:spPr>
          <a:xfrm rot="21540000">
            <a:off x="749300" y="576263"/>
            <a:ext cx="3789363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3"/>
          <p:cNvSpPr/>
          <p:nvPr/>
        </p:nvSpPr>
        <p:spPr>
          <a:xfrm rot="21540000">
            <a:off x="749300" y="576263"/>
            <a:ext cx="3789363" cy="5721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435684">
            <a:off x="2371725" y="293688"/>
            <a:ext cx="566738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096196">
            <a:off x="6280150" y="333375"/>
            <a:ext cx="5667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2063" y="5886450"/>
            <a:ext cx="12128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F987EA-AAAF-4E46-A245-AE582B7310B4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 rot="21540000">
            <a:off x="914400" y="5829300"/>
            <a:ext cx="35226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8088" y="5897563"/>
            <a:ext cx="5540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1FAFF-3278-4D21-9621-ACE55E77BA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6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8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1"/>
          <p:cNvSpPr/>
          <p:nvPr/>
        </p:nvSpPr>
        <p:spPr>
          <a:xfrm rot="21540000">
            <a:off x="749300" y="576263"/>
            <a:ext cx="3789363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2"/>
          <p:cNvSpPr/>
          <p:nvPr/>
        </p:nvSpPr>
        <p:spPr>
          <a:xfrm rot="21540000">
            <a:off x="744538" y="576263"/>
            <a:ext cx="3789362" cy="5721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28"/>
          <p:cNvSpPr/>
          <p:nvPr/>
        </p:nvSpPr>
        <p:spPr>
          <a:xfrm rot="60000">
            <a:off x="4468813" y="604838"/>
            <a:ext cx="3789362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29"/>
          <p:cNvSpPr/>
          <p:nvPr/>
        </p:nvSpPr>
        <p:spPr>
          <a:xfrm rot="60000">
            <a:off x="4464050" y="603250"/>
            <a:ext cx="3789363" cy="5722938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435684">
            <a:off x="2371725" y="293688"/>
            <a:ext cx="566738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096196">
            <a:off x="6280150" y="333375"/>
            <a:ext cx="5667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238" y="5888038"/>
            <a:ext cx="12144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2EC86F-D973-48C3-AD28-A2F34A1041DC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 rot="21540000">
            <a:off x="914400" y="5830888"/>
            <a:ext cx="33194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850" y="5900738"/>
            <a:ext cx="5540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91BC7-5E38-494B-8AFD-0D115174A6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027" name="Freeform 9"/>
          <p:cNvGrpSpPr>
            <a:grpSpLocks/>
          </p:cNvGrpSpPr>
          <p:nvPr/>
        </p:nvGrpSpPr>
        <p:grpSpPr bwMode="auto">
          <a:xfrm>
            <a:off x="622300" y="6065838"/>
            <a:ext cx="7935913" cy="547687"/>
            <a:chOff x="392" y="3821"/>
            <a:chExt cx="4999" cy="345"/>
          </a:xfrm>
        </p:grpSpPr>
        <p:pic>
          <p:nvPicPr>
            <p:cNvPr id="1037" name="Freeform 9"/>
            <p:cNvPicPr>
              <a:picLocks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392" y="3821"/>
              <a:ext cx="4999" cy="3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8" name="Text Box 4"/>
            <p:cNvSpPr txBox="1">
              <a:spLocks noChangeArrowheads="1"/>
            </p:cNvSpPr>
            <p:nvPr/>
          </p:nvSpPr>
          <p:spPr bwMode="auto">
            <a:xfrm rot="10800000">
              <a:off x="396" y="3823"/>
              <a:ext cx="4990" cy="3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latin typeface="Franklin Gothic Book" pitchFamily="34" charset="0"/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731838" y="574675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838" y="576263"/>
            <a:ext cx="7696200" cy="5715000"/>
          </a:xfrm>
          <a:prstGeom prst="rect">
            <a:avLst/>
          </a:prstGeom>
          <a:blipFill dpi="0" rotWithShape="1">
            <a:blip r:embed="rId14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30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 rot="1435684">
            <a:off x="544513" y="273050"/>
            <a:ext cx="566737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 rot="4096196">
            <a:off x="8115300" y="298450"/>
            <a:ext cx="5667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Title Placeholder 1"/>
          <p:cNvSpPr>
            <a:spLocks noGrp="1"/>
          </p:cNvSpPr>
          <p:nvPr>
            <p:ph type="title"/>
          </p:nvPr>
        </p:nvSpPr>
        <p:spPr bwMode="auto">
          <a:xfrm>
            <a:off x="1095375" y="817563"/>
            <a:ext cx="6964363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63675" y="2119313"/>
            <a:ext cx="6196013" cy="360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775" y="5808663"/>
            <a:ext cx="1212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Rage Italic" pitchFamily="66" charset="0"/>
                <a:cs typeface="+mn-cs"/>
              </a:defRPr>
            </a:lvl1pPr>
          </a:lstStyle>
          <a:p>
            <a:pPr>
              <a:defRPr/>
            </a:pPr>
            <a:fld id="{15B8D90D-DFF6-4FE5-A70A-E546B8558F6C}" type="datetimeFigureOut">
              <a:rPr lang="ru-RU"/>
              <a:pPr>
                <a:defRPr/>
              </a:pPr>
              <a:t>07.01.2019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" y="5808663"/>
            <a:ext cx="5540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Rage Italic" pitchFamily="66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800" y="5808663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Rage Italic" pitchFamily="66" charset="0"/>
                <a:cs typeface="+mn-cs"/>
              </a:defRPr>
            </a:lvl1pPr>
          </a:lstStyle>
          <a:p>
            <a:pPr>
              <a:defRPr/>
            </a:pPr>
            <a:fld id="{3BEB4961-493B-42B0-8367-0E9C5AC7EB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2" r:id="rId3"/>
    <p:sldLayoutId id="2147483681" r:id="rId4"/>
    <p:sldLayoutId id="2147483680" r:id="rId5"/>
    <p:sldLayoutId id="2147483679" r:id="rId6"/>
    <p:sldLayoutId id="2147483678" r:id="rId7"/>
    <p:sldLayoutId id="2147483685" r:id="rId8"/>
    <p:sldLayoutId id="2147483686" r:id="rId9"/>
    <p:sldLayoutId id="2147483677" r:id="rId10"/>
    <p:sldLayoutId id="214748367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64465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7" name="Заголовок 1"/>
          <p:cNvGrpSpPr>
            <a:grpSpLocks noGrp="1"/>
          </p:cNvGrpSpPr>
          <p:nvPr/>
        </p:nvGrpSpPr>
        <p:grpSpPr bwMode="auto">
          <a:xfrm>
            <a:off x="1725613" y="1547813"/>
            <a:ext cx="5729287" cy="3767137"/>
            <a:chOff x="1087" y="975"/>
            <a:chExt cx="3609" cy="2373"/>
          </a:xfrm>
        </p:grpSpPr>
        <p:pic>
          <p:nvPicPr>
            <p:cNvPr id="14342" name="Заголовок 1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87" y="975"/>
              <a:ext cx="3609" cy="2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3" name="Text Box 2"/>
            <p:cNvSpPr txBox="1">
              <a:spLocks noChangeArrowheads="1"/>
            </p:cNvSpPr>
            <p:nvPr/>
          </p:nvSpPr>
          <p:spPr bwMode="auto">
            <a:xfrm>
              <a:off x="1089" y="981"/>
              <a:ext cx="3605" cy="2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ctr"/>
              <a:endParaRPr lang="ru-RU" sz="4800">
                <a:latin typeface="Constantia" pitchFamily="18" charset="0"/>
              </a:endParaRPr>
            </a:p>
          </p:txBody>
        </p:sp>
      </p:grp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6611938" y="6381750"/>
            <a:ext cx="47625" cy="155575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2794000" y="1525588"/>
            <a:ext cx="3590925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ru-RU" sz="4000"/>
          </a:p>
          <a:p>
            <a:pPr algn="ctr"/>
            <a:r>
              <a:rPr lang="ru-RU" sz="4800" b="1"/>
              <a:t>Амигуруми</a:t>
            </a:r>
          </a:p>
        </p:txBody>
      </p:sp>
      <p:sp>
        <p:nvSpPr>
          <p:cNvPr id="14340" name="TextBox 4"/>
          <p:cNvSpPr txBox="1">
            <a:spLocks noChangeArrowheads="1"/>
          </p:cNvSpPr>
          <p:nvPr/>
        </p:nvSpPr>
        <p:spPr bwMode="auto">
          <a:xfrm>
            <a:off x="3276600" y="1722438"/>
            <a:ext cx="26543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Проект по технологии: </a:t>
            </a:r>
          </a:p>
        </p:txBody>
      </p:sp>
      <p:sp>
        <p:nvSpPr>
          <p:cNvPr id="14341" name="TextBox 5"/>
          <p:cNvSpPr txBox="1">
            <a:spLocks noChangeArrowheads="1"/>
          </p:cNvSpPr>
          <p:nvPr/>
        </p:nvSpPr>
        <p:spPr bwMode="auto">
          <a:xfrm>
            <a:off x="5030788" y="3644900"/>
            <a:ext cx="2101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Выполнила:</a:t>
            </a:r>
          </a:p>
          <a:p>
            <a:r>
              <a:rPr lang="ru-RU"/>
              <a:t>Приколота Дарья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Инструменты и украшения </a:t>
            </a:r>
            <a:endParaRPr lang="ru-RU" b="1" dirty="0"/>
          </a:p>
        </p:txBody>
      </p:sp>
      <p:pic>
        <p:nvPicPr>
          <p:cNvPr id="24578" name="Picture 10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5013" y="1962150"/>
            <a:ext cx="2176462" cy="217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14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4054475"/>
            <a:ext cx="2103438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16" descr="Картинки по запросу швейная фурнитур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46850" y="4340225"/>
            <a:ext cx="1957388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12" descr="Похожее изображение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7100" y="4121150"/>
            <a:ext cx="2139950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2" descr="Картинки по запросу крючок вязальный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62525" y="2036763"/>
            <a:ext cx="2028825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988" y="692150"/>
            <a:ext cx="6965950" cy="12033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/>
              <a:t>Техника безопасности  при вязании.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5602" name="Содержимое 2"/>
          <p:cNvSpPr>
            <a:spLocks noGrp="1"/>
          </p:cNvSpPr>
          <p:nvPr>
            <p:ph idx="1"/>
          </p:nvPr>
        </p:nvSpPr>
        <p:spPr>
          <a:xfrm>
            <a:off x="1476375" y="1557338"/>
            <a:ext cx="6254750" cy="3733800"/>
          </a:xfrm>
        </p:spPr>
        <p:txBody>
          <a:bodyPr/>
          <a:lstStyle/>
          <a:p>
            <a:pPr eaLnBrk="1" hangingPunct="1"/>
            <a:r>
              <a:rPr lang="ru-RU" sz="1300" b="1" smtClean="0"/>
              <a:t>I. Общие требования безопасности</a:t>
            </a:r>
            <a:endParaRPr lang="ru-RU" sz="1300" smtClean="0"/>
          </a:p>
          <a:p>
            <a:pPr eaLnBrk="1" hangingPunct="1"/>
            <a:r>
              <a:rPr lang="ru-RU" sz="1300" smtClean="0"/>
              <a:t>1.     Вязальные крючки должны быть хорошо отшлифованы; хранить их следует в специальных пеналах.</a:t>
            </a:r>
          </a:p>
          <a:p>
            <a:pPr eaLnBrk="1" hangingPunct="1"/>
            <a:r>
              <a:rPr lang="ru-RU" sz="1300" smtClean="0"/>
              <a:t>2.     Во время работы следует быть внимательными и аккуратными.</a:t>
            </a:r>
          </a:p>
          <a:p>
            <a:pPr eaLnBrk="1" hangingPunct="1"/>
            <a:r>
              <a:rPr lang="ru-RU" sz="1300" b="1" smtClean="0"/>
              <a:t>II. Требования безопасности перед началом работы</a:t>
            </a:r>
            <a:endParaRPr lang="ru-RU" sz="1300" smtClean="0"/>
          </a:p>
          <a:p>
            <a:pPr eaLnBrk="1" hangingPunct="1"/>
            <a:r>
              <a:rPr lang="ru-RU" sz="1300" smtClean="0"/>
              <a:t>    1.  Организовать своё рабочее место так, чтобы     освещение было достаточным. Свет должен падать на рабочую поверхность спереди или слева.</a:t>
            </a:r>
          </a:p>
          <a:p>
            <a:pPr eaLnBrk="1" hangingPunct="1"/>
            <a:r>
              <a:rPr lang="ru-RU" sz="1300" smtClean="0"/>
              <a:t>    2.     Ножницы должны лежать с сомкнутыми лезвиями, передавать их следует кольцами вперед.</a:t>
            </a:r>
          </a:p>
          <a:p>
            <a:pPr eaLnBrk="1" hangingPunct="1"/>
            <a:r>
              <a:rPr lang="ru-RU" sz="1300" b="1" smtClean="0"/>
              <a:t>III. Требования безопасности во время работы</a:t>
            </a:r>
            <a:endParaRPr lang="ru-RU" sz="1300" smtClean="0"/>
          </a:p>
          <a:p>
            <a:pPr eaLnBrk="1" hangingPunct="1"/>
            <a:r>
              <a:rPr lang="ru-RU" sz="1300" smtClean="0"/>
              <a:t>1.     Вязальные крючки использовать только по назначению.</a:t>
            </a:r>
          </a:p>
          <a:p>
            <a:pPr eaLnBrk="1" hangingPunct="1"/>
            <a:r>
              <a:rPr lang="ru-RU" sz="1300" smtClean="0"/>
              <a:t>2.     Нельзя делать резких движений рукой с крючком .</a:t>
            </a:r>
          </a:p>
          <a:p>
            <a:pPr eaLnBrk="1" hangingPunct="1"/>
            <a:r>
              <a:rPr lang="ru-RU" sz="1300" smtClean="0"/>
              <a:t>3.     Следить за правильной организацией рабочего места, не ходить по кабинету с расчехленным крючком.</a:t>
            </a:r>
          </a:p>
          <a:p>
            <a:pPr eaLnBrk="1" hangingPunct="1"/>
            <a:r>
              <a:rPr lang="ru-RU" sz="1300" smtClean="0"/>
              <a:t>4.     Следить за правильным положением рук и посадкой во время работы.</a:t>
            </a:r>
          </a:p>
          <a:p>
            <a:pPr eaLnBrk="1" hangingPunct="1"/>
            <a:r>
              <a:rPr lang="ru-RU" sz="1300" b="1" smtClean="0"/>
              <a:t>V. Требования безопасности по окончании работы</a:t>
            </a:r>
            <a:endParaRPr lang="ru-RU" sz="1300" smtClean="0"/>
          </a:p>
          <a:p>
            <a:pPr eaLnBrk="1" hangingPunct="1"/>
            <a:r>
              <a:rPr lang="ru-RU" sz="1300" smtClean="0"/>
              <a:t>1.     Привести рабочее место в порядок.</a:t>
            </a:r>
          </a:p>
          <a:p>
            <a:pPr eaLnBrk="1" hangingPunct="1"/>
            <a:r>
              <a:rPr lang="ru-RU" sz="1300" smtClean="0"/>
              <a:t>2.      Убедиться, что все колющие и режущие предметы безопасны для окружающих.  </a:t>
            </a:r>
          </a:p>
          <a:p>
            <a:pPr eaLnBrk="1" hangingPunct="1">
              <a:buFont typeface="Brush Script MT" pitchFamily="66" charset="0"/>
              <a:buNone/>
            </a:pPr>
            <a:endParaRPr lang="ru-RU" sz="1200" smtClean="0"/>
          </a:p>
          <a:p>
            <a:pPr eaLnBrk="1" hangingPunct="1"/>
            <a:endParaRPr lang="ru-RU" sz="1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Как я вязала куклу  </a:t>
            </a:r>
            <a:r>
              <a:rPr lang="ru-RU" b="1" dirty="0" err="1" smtClean="0"/>
              <a:t>Амигуруми</a:t>
            </a:r>
            <a:r>
              <a:rPr lang="ru-RU" b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6626" name="Содержимое 2"/>
          <p:cNvSpPr>
            <a:spLocks noGrp="1"/>
          </p:cNvSpPr>
          <p:nvPr>
            <p:ph idx="1"/>
          </p:nvPr>
        </p:nvSpPr>
        <p:spPr>
          <a:xfrm>
            <a:off x="1476375" y="1773238"/>
            <a:ext cx="6196013" cy="576262"/>
          </a:xfrm>
        </p:spPr>
        <p:txBody>
          <a:bodyPr/>
          <a:lstStyle/>
          <a:p>
            <a:pPr eaLnBrk="1" hangingPunct="1">
              <a:buFont typeface="Brush Script MT" pitchFamily="66" charset="0"/>
              <a:buNone/>
            </a:pPr>
            <a:r>
              <a:rPr lang="ru-RU" b="1" smtClean="0"/>
              <a:t>Какие материалы  я использовала:</a:t>
            </a:r>
          </a:p>
        </p:txBody>
      </p:sp>
      <p:pic>
        <p:nvPicPr>
          <p:cNvPr id="26627" name="Picture 2" descr="Картинки по запросу белая пряж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6175" y="2322513"/>
            <a:ext cx="2389188" cy="185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6975" y="2322513"/>
            <a:ext cx="2030413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6" descr="Картинки по запросу телесная пряж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54688" y="2468563"/>
            <a:ext cx="2663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8" descr="Похожее изображение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98700" y="4267200"/>
            <a:ext cx="2462213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10" descr="Картинки по запросу наполнитель для подушек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29200" y="4267200"/>
            <a:ext cx="2249488" cy="193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988" y="1916113"/>
            <a:ext cx="6965950" cy="12033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7300" b="1" dirty="0" smtClean="0"/>
              <a:t>Вязание куклы.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7650" name="Picture 2" descr="Похожее изображение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3068638"/>
            <a:ext cx="3694112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1.Ноги.</a:t>
            </a:r>
          </a:p>
        </p:txBody>
      </p:sp>
      <p:pic>
        <p:nvPicPr>
          <p:cNvPr id="28674" name="Picture 2" descr="Картинки по запросу девушка пикачу тело часть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9838" y="1989138"/>
            <a:ext cx="1728787" cy="413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>
          <a:xfrm>
            <a:off x="1116013" y="692150"/>
            <a:ext cx="6964362" cy="1203325"/>
          </a:xfrm>
        </p:spPr>
        <p:txBody>
          <a:bodyPr/>
          <a:lstStyle/>
          <a:p>
            <a:pPr eaLnBrk="1" hangingPunct="1"/>
            <a:r>
              <a:rPr lang="ru-RU" b="1" smtClean="0"/>
              <a:t>2.Тело.</a:t>
            </a:r>
          </a:p>
        </p:txBody>
      </p:sp>
      <p:pic>
        <p:nvPicPr>
          <p:cNvPr id="29698" name="Picture 2" descr="Картинки по запросу девушка пикачу тело часть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1275" y="1847850"/>
            <a:ext cx="1512888" cy="424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3.Голова и плечи.</a:t>
            </a:r>
          </a:p>
        </p:txBody>
      </p:sp>
      <p:pic>
        <p:nvPicPr>
          <p:cNvPr id="30722" name="Picture 2" descr="Картинки по запросу девушка пикачу голова и плеч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113" y="2060575"/>
            <a:ext cx="295275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1116013" y="692150"/>
            <a:ext cx="6964362" cy="1203325"/>
          </a:xfrm>
        </p:spPr>
        <p:txBody>
          <a:bodyPr/>
          <a:lstStyle/>
          <a:p>
            <a:pPr eaLnBrk="1" hangingPunct="1"/>
            <a:r>
              <a:rPr lang="ru-RU" b="1" smtClean="0"/>
              <a:t>4.Руки.</a:t>
            </a:r>
          </a:p>
        </p:txBody>
      </p:sp>
      <p:pic>
        <p:nvPicPr>
          <p:cNvPr id="31746" name="Picture 2" descr="Картинки по запросу девушка пикачу ру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3938" y="2133600"/>
            <a:ext cx="2303462" cy="387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>
          <a:xfrm>
            <a:off x="1042988" y="549275"/>
            <a:ext cx="6965950" cy="1201738"/>
          </a:xfrm>
        </p:spPr>
        <p:txBody>
          <a:bodyPr/>
          <a:lstStyle/>
          <a:p>
            <a:pPr eaLnBrk="1" hangingPunct="1"/>
            <a:r>
              <a:rPr lang="ru-RU" b="1" smtClean="0"/>
              <a:t>5.Соединение деталей.</a:t>
            </a:r>
          </a:p>
        </p:txBody>
      </p:sp>
      <p:pic>
        <p:nvPicPr>
          <p:cNvPr id="32770" name="Picture 2" descr="Картинки по запросу девушка пикачу каркас часть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5375" y="1700213"/>
            <a:ext cx="1728788" cy="449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>
          <a:xfrm>
            <a:off x="1116013" y="765175"/>
            <a:ext cx="6964362" cy="1201738"/>
          </a:xfrm>
        </p:spPr>
        <p:txBody>
          <a:bodyPr/>
          <a:lstStyle/>
          <a:p>
            <a:pPr eaLnBrk="1" hangingPunct="1"/>
            <a:r>
              <a:rPr lang="ru-RU" b="1" smtClean="0"/>
              <a:t>6.Лицо.</a:t>
            </a:r>
          </a:p>
        </p:txBody>
      </p:sp>
      <p:pic>
        <p:nvPicPr>
          <p:cNvPr id="33794" name="Picture 2" descr="Картинки по запросу девушка пикачу лиц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8038" y="2133600"/>
            <a:ext cx="2525712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971550" y="476250"/>
            <a:ext cx="6965950" cy="12033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2" name="Объект 2"/>
          <p:cNvSpPr>
            <a:spLocks noGrp="1"/>
          </p:cNvSpPr>
          <p:nvPr>
            <p:ph idx="1"/>
          </p:nvPr>
        </p:nvSpPr>
        <p:spPr>
          <a:xfrm>
            <a:off x="1476375" y="1557338"/>
            <a:ext cx="6196013" cy="3603625"/>
          </a:xfrm>
        </p:spPr>
        <p:txBody>
          <a:bodyPr/>
          <a:lstStyle/>
          <a:p>
            <a:pPr eaLnBrk="1" hangingPunct="1"/>
            <a:r>
              <a:rPr lang="ru-RU" sz="3600" b="1" smtClean="0"/>
              <a:t>Цель работы </a:t>
            </a:r>
            <a:r>
              <a:rPr lang="ru-RU" sz="3600" smtClean="0"/>
              <a:t>– ознакомление с новой техникой вязания крючком.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>
          <a:xfrm>
            <a:off x="1116013" y="692150"/>
            <a:ext cx="6964362" cy="1203325"/>
          </a:xfrm>
        </p:spPr>
        <p:txBody>
          <a:bodyPr/>
          <a:lstStyle/>
          <a:p>
            <a:pPr eaLnBrk="1" hangingPunct="1"/>
            <a:r>
              <a:rPr lang="ru-RU" b="1" smtClean="0"/>
              <a:t>7.Волосы.</a:t>
            </a:r>
          </a:p>
        </p:txBody>
      </p:sp>
      <p:pic>
        <p:nvPicPr>
          <p:cNvPr id="34818" name="Picture 2" descr="Картинки по запросу девушка пикачу волос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575" y="1916113"/>
            <a:ext cx="2881313" cy="410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8.Юбка.</a:t>
            </a:r>
          </a:p>
        </p:txBody>
      </p:sp>
      <p:pic>
        <p:nvPicPr>
          <p:cNvPr id="35842" name="Picture 2" descr="Картинки по запросу девушка пикачу юб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575" y="2205038"/>
            <a:ext cx="3019425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/>
          </p:nvPr>
        </p:nvSpPr>
        <p:spPr>
          <a:xfrm>
            <a:off x="1042988" y="765175"/>
            <a:ext cx="6965950" cy="1201738"/>
          </a:xfrm>
        </p:spPr>
        <p:txBody>
          <a:bodyPr/>
          <a:lstStyle/>
          <a:p>
            <a:pPr eaLnBrk="1" hangingPunct="1"/>
            <a:r>
              <a:rPr lang="ru-RU" b="1" smtClean="0"/>
              <a:t>9.Кофта.</a:t>
            </a:r>
          </a:p>
        </p:txBody>
      </p:sp>
      <p:pic>
        <p:nvPicPr>
          <p:cNvPr id="36866" name="Picture 2" descr="Картинки по запросу девушка пикачу кофт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75" y="1989138"/>
            <a:ext cx="4248150" cy="404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10.Браслет и шнурки.</a:t>
            </a:r>
          </a:p>
        </p:txBody>
      </p:sp>
      <p:pic>
        <p:nvPicPr>
          <p:cNvPr id="37890" name="Picture 2" descr="Картинки по запросу девушка пикачу крючком"/>
          <p:cNvPicPr>
            <a:picLocks noChangeAspect="1" noChangeArrowheads="1"/>
          </p:cNvPicPr>
          <p:nvPr/>
        </p:nvPicPr>
        <p:blipFill>
          <a:blip r:embed="rId2"/>
          <a:srcRect l="23584" t="59631" r="56294" b="10100"/>
          <a:stretch>
            <a:fillRect/>
          </a:stretch>
        </p:blipFill>
        <p:spPr bwMode="auto">
          <a:xfrm>
            <a:off x="4284663" y="3068638"/>
            <a:ext cx="3240087" cy="274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Picture 2" descr="Картинки по запросу девушка пикачу крючком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1262" t="37508" r="69804" b="40169"/>
          <a:stretch>
            <a:fillRect/>
          </a:stretch>
        </p:blipFill>
        <p:spPr>
          <a:xfrm>
            <a:off x="2268538" y="2205038"/>
            <a:ext cx="1433512" cy="20161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1"/>
          <p:cNvSpPr>
            <a:spLocks noGrp="1"/>
          </p:cNvSpPr>
          <p:nvPr>
            <p:ph type="title"/>
          </p:nvPr>
        </p:nvSpPr>
        <p:spPr>
          <a:xfrm>
            <a:off x="1116013" y="476250"/>
            <a:ext cx="6964362" cy="1203325"/>
          </a:xfrm>
        </p:spPr>
        <p:txBody>
          <a:bodyPr/>
          <a:lstStyle/>
          <a:p>
            <a:pPr eaLnBrk="1" hangingPunct="1"/>
            <a:r>
              <a:rPr lang="ru-RU" b="1" smtClean="0"/>
              <a:t>Готово!</a:t>
            </a:r>
          </a:p>
        </p:txBody>
      </p:sp>
      <p:pic>
        <p:nvPicPr>
          <p:cNvPr id="38914" name="Picture 2" descr="Картинки по запросу девушка пикачу крючком"/>
          <p:cNvPicPr>
            <a:picLocks noChangeAspect="1" noChangeArrowheads="1"/>
          </p:cNvPicPr>
          <p:nvPr/>
        </p:nvPicPr>
        <p:blipFill>
          <a:blip r:embed="rId2"/>
          <a:srcRect l="21262" t="10101" r="52161" b="10100"/>
          <a:stretch>
            <a:fillRect/>
          </a:stretch>
        </p:blipFill>
        <p:spPr bwMode="auto">
          <a:xfrm>
            <a:off x="3203575" y="1557338"/>
            <a:ext cx="2665413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Экономические расчёты.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6375" y="2133600"/>
            <a:ext cx="6196013" cy="3603625"/>
          </a:xfrm>
        </p:spPr>
        <p:txBody>
          <a:bodyPr/>
          <a:lstStyle/>
          <a:p>
            <a:pPr eaLnBrk="1" hangingPunct="1"/>
            <a:r>
              <a:rPr lang="ru-RU" sz="3200" smtClean="0"/>
              <a:t> Пряжа– 150 рублей.</a:t>
            </a:r>
          </a:p>
          <a:p>
            <a:pPr eaLnBrk="1" hangingPunct="1"/>
            <a:r>
              <a:rPr lang="ru-RU" sz="3200" smtClean="0"/>
              <a:t>Нити «мулине» – 180 рубля.</a:t>
            </a:r>
          </a:p>
          <a:p>
            <a:pPr eaLnBrk="1" hangingPunct="1"/>
            <a:r>
              <a:rPr lang="ru-RU" sz="3200" smtClean="0"/>
              <a:t>Наполнитель – 70 рублей. </a:t>
            </a:r>
          </a:p>
          <a:p>
            <a:pPr eaLnBrk="1" hangingPunct="1"/>
            <a:r>
              <a:rPr lang="ru-RU" sz="3200" b="1" i="1" smtClean="0"/>
              <a:t>Всего у меня вышло – 400 рублей</a:t>
            </a:r>
            <a:endParaRPr lang="ru-RU" sz="3200" b="1" smtClean="0"/>
          </a:p>
          <a:p>
            <a:pPr eaLnBrk="1" hangingPunct="1"/>
            <a:endParaRPr lang="ru-RU" smtClean="0"/>
          </a:p>
        </p:txBody>
      </p:sp>
      <p:pic>
        <p:nvPicPr>
          <p:cNvPr id="39939" name="Picture 4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4797425"/>
            <a:ext cx="2663825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6013" y="836613"/>
            <a:ext cx="6964362" cy="12033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Оценка.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813" y="1484313"/>
            <a:ext cx="6196012" cy="3240087"/>
          </a:xfrm>
        </p:spPr>
        <p:txBody>
          <a:bodyPr rtlCol="0">
            <a:normAutofit fontScale="8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/>
              <a:t> Я довольна своей проделанной работой! Примерно за неделю у меня получилось связать такую великолепную куклу. Она получилась довольно больших размеров, и по- этому  может служить, как игрушкой , так и украшением интерьера. 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/>
              <a:t>Я не только связала куклу, но и приобрела много навыков вязания. Мой темп вязания увеличился во много раз, я стала меньше допускать ошибок при вязании.  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/>
              <a:t>Но самое главное то, что я научилась вязать новым способом!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40963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32588" y="4652963"/>
            <a:ext cx="15843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1"/>
          <p:cNvSpPr>
            <a:spLocks noGrp="1"/>
          </p:cNvSpPr>
          <p:nvPr>
            <p:ph type="title"/>
          </p:nvPr>
        </p:nvSpPr>
        <p:spPr>
          <a:xfrm>
            <a:off x="1042988" y="333375"/>
            <a:ext cx="6965950" cy="1201738"/>
          </a:xfrm>
        </p:spPr>
        <p:txBody>
          <a:bodyPr/>
          <a:lstStyle/>
          <a:p>
            <a:pPr eaLnBrk="1" hangingPunct="1"/>
            <a:r>
              <a:rPr lang="ru-RU" b="1" smtClean="0"/>
              <a:t>Реклама.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450" y="1484313"/>
            <a:ext cx="3397250" cy="4752975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 fontScale="2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ru-RU" sz="7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 каждой игрушки свои есть приметы.</a:t>
            </a:r>
          </a:p>
          <a:p>
            <a:pPr marL="274320" indent="-274320" eaLnBrk="1" fontAlgn="auto" hangingPunct="1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ru-RU" sz="7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Кто – то пушистый, кто – то не очень, </a:t>
            </a:r>
          </a:p>
          <a:p>
            <a:pPr marL="274320" indent="-274320" eaLnBrk="1" fontAlgn="auto" hangingPunct="1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ru-RU" sz="7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Кто – то  хохочет, а кто – то бормочет, </a:t>
            </a:r>
          </a:p>
          <a:p>
            <a:pPr marL="274320" indent="-274320" eaLnBrk="1" fontAlgn="auto" hangingPunct="1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ru-RU" sz="7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Но всё же вы все немного похожи, </a:t>
            </a:r>
          </a:p>
          <a:p>
            <a:pPr marL="274320" indent="-274320" eaLnBrk="1" fontAlgn="auto" hangingPunct="1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ru-RU" sz="7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Что – то, да есть, мало, но схожее.</a:t>
            </a:r>
          </a:p>
          <a:p>
            <a:pPr marL="274320" indent="-274320" eaLnBrk="1" fontAlgn="auto" hangingPunct="1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ru-RU" sz="7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Вас всех машины сотнями</a:t>
            </a:r>
          </a:p>
          <a:p>
            <a:pPr marL="274320" indent="-274320" eaLnBrk="1" fontAlgn="auto" hangingPunct="1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ru-RU" sz="7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делают, </a:t>
            </a:r>
          </a:p>
          <a:p>
            <a:pPr marL="274320" indent="-274320" eaLnBrk="1" fontAlgn="auto" hangingPunct="1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ru-RU" sz="7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Как не посмотришь, все</a:t>
            </a:r>
          </a:p>
          <a:p>
            <a:pPr marL="274320" indent="-274320" eaLnBrk="1" fontAlgn="auto" hangingPunct="1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ru-RU" sz="7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</a:t>
            </a:r>
            <a:r>
              <a:rPr lang="ru-RU" sz="7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однотелые</a:t>
            </a:r>
            <a:r>
              <a:rPr lang="ru-RU" sz="7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ru-RU" sz="7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Моя-то подружка совсем не</a:t>
            </a:r>
          </a:p>
          <a:p>
            <a:pPr marL="274320" indent="-274320" eaLnBrk="1" fontAlgn="auto" hangingPunct="1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ru-RU" sz="7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такая, </a:t>
            </a:r>
          </a:p>
          <a:p>
            <a:pPr marL="274320" indent="-274320" eaLnBrk="1" fontAlgn="auto" hangingPunct="1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ru-RU" sz="7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 душой она сделана,</a:t>
            </a:r>
          </a:p>
          <a:p>
            <a:pPr marL="274320" indent="-274320" eaLnBrk="1" fontAlgn="auto" hangingPunct="1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ru-RU" sz="7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Совсем как живая!  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4" name="Picture 2" descr="Картинки по запросу девушка пикачу крючком"/>
          <p:cNvPicPr>
            <a:picLocks noChangeAspect="1" noChangeArrowheads="1"/>
          </p:cNvPicPr>
          <p:nvPr/>
        </p:nvPicPr>
        <p:blipFill>
          <a:blip r:embed="rId2"/>
          <a:srcRect l="21262" t="10101" r="52161" b="10100"/>
          <a:stretch>
            <a:fillRect/>
          </a:stretch>
        </p:blipFill>
        <p:spPr bwMode="auto">
          <a:xfrm>
            <a:off x="5364163" y="1435100"/>
            <a:ext cx="2736850" cy="462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WordArt 4"/>
          <p:cNvSpPr>
            <a:spLocks noChangeArrowheads="1" noChangeShapeType="1" noTextEdit="1"/>
          </p:cNvSpPr>
          <p:nvPr/>
        </p:nvSpPr>
        <p:spPr bwMode="auto">
          <a:xfrm>
            <a:off x="2843213" y="2276475"/>
            <a:ext cx="3311525" cy="22225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СПАСИБО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Задачи проекта: </a:t>
            </a:r>
          </a:p>
        </p:txBody>
      </p:sp>
      <p:sp>
        <p:nvSpPr>
          <p:cNvPr id="1638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Узнать многое о новом направлении вязания.</a:t>
            </a:r>
          </a:p>
          <a:p>
            <a:pPr eaLnBrk="1" hangingPunct="1"/>
            <a:r>
              <a:rPr lang="ru-RU" smtClean="0"/>
              <a:t>Научиться вязать новым способом.</a:t>
            </a:r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ъект 2"/>
          <p:cNvSpPr>
            <a:spLocks noGrp="1"/>
          </p:cNvSpPr>
          <p:nvPr>
            <p:ph idx="1"/>
          </p:nvPr>
        </p:nvSpPr>
        <p:spPr>
          <a:xfrm>
            <a:off x="1331913" y="4365625"/>
            <a:ext cx="6196012" cy="1800225"/>
          </a:xfrm>
        </p:spPr>
        <p:txBody>
          <a:bodyPr/>
          <a:lstStyle/>
          <a:p>
            <a:pPr marL="0" indent="0" eaLnBrk="1" hangingPunct="1">
              <a:buFont typeface="Brush Script MT" pitchFamily="66" charset="0"/>
              <a:buNone/>
            </a:pPr>
            <a:r>
              <a:rPr lang="ru-RU" smtClean="0"/>
              <a:t>В школе на уроке технологии у нас была новая тема – «Вязание крючком». Мы все учились новым способам вязания. На дом нам задали связать салфетку.</a:t>
            </a:r>
          </a:p>
        </p:txBody>
      </p:sp>
      <p:pic>
        <p:nvPicPr>
          <p:cNvPr id="17410" name="Picture 2" descr="Картинки по запросу крючок вязальн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836613"/>
            <a:ext cx="3673475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2"/>
          <p:cNvSpPr>
            <a:spLocks noGrp="1"/>
          </p:cNvSpPr>
          <p:nvPr>
            <p:ph idx="1"/>
          </p:nvPr>
        </p:nvSpPr>
        <p:spPr>
          <a:xfrm>
            <a:off x="1258888" y="4365625"/>
            <a:ext cx="6197600" cy="2087563"/>
          </a:xfrm>
        </p:spPr>
        <p:txBody>
          <a:bodyPr/>
          <a:lstStyle/>
          <a:p>
            <a:pPr eaLnBrk="1" hangingPunct="1"/>
            <a:r>
              <a:rPr lang="ru-RU" smtClean="0"/>
              <a:t>Придя домой, я захотела  найти схему ажурной салфетки и наткнулась на совершенно новое использование вязания крючком – куклы «Амигуруми». </a:t>
            </a:r>
          </a:p>
          <a:p>
            <a:pPr eaLnBrk="1" hangingPunct="1"/>
            <a:endParaRPr lang="ru-RU" smtClean="0"/>
          </a:p>
        </p:txBody>
      </p:sp>
      <p:pic>
        <p:nvPicPr>
          <p:cNvPr id="18434" name="Picture 4" descr="Картинки по запросу амигуруми схемы снеговик из киндер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75" y="1268413"/>
            <a:ext cx="4022725" cy="28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1116013" y="498475"/>
            <a:ext cx="6964362" cy="1201738"/>
          </a:xfrm>
        </p:spPr>
        <p:txBody>
          <a:bodyPr/>
          <a:lstStyle/>
          <a:p>
            <a:pPr eaLnBrk="1" hangingPunct="1"/>
            <a:r>
              <a:rPr lang="ru-RU" smtClean="0"/>
              <a:t>Амигуруми </a:t>
            </a:r>
          </a:p>
        </p:txBody>
      </p:sp>
      <p:sp>
        <p:nvSpPr>
          <p:cNvPr id="20482" name="Объект 2"/>
          <p:cNvSpPr>
            <a:spLocks noGrp="1"/>
          </p:cNvSpPr>
          <p:nvPr>
            <p:ph idx="1"/>
          </p:nvPr>
        </p:nvSpPr>
        <p:spPr>
          <a:xfrm>
            <a:off x="900113" y="4365625"/>
            <a:ext cx="7272337" cy="2303463"/>
          </a:xfrm>
        </p:spPr>
        <p:txBody>
          <a:bodyPr/>
          <a:lstStyle/>
          <a:p>
            <a:pPr marL="0" indent="0" eaLnBrk="1" hangingPunct="1">
              <a:buFont typeface="Brush Script MT" pitchFamily="66" charset="0"/>
              <a:buNone/>
            </a:pPr>
            <a:r>
              <a:rPr lang="ru-RU" sz="1400" smtClean="0"/>
              <a:t> </a:t>
            </a:r>
            <a:r>
              <a:rPr lang="ru-RU" sz="2300" smtClean="0"/>
              <a:t>Амигуруми – это достаточно новый вид японского искусства, которое, тем не менее, насчитывает уже сотни лет. Слово «амигуруми» происходит от двух японских слов: «ами» - вязаный или трикотажный, и «нуигуруми» - кукла. </a:t>
            </a:r>
          </a:p>
        </p:txBody>
      </p:sp>
      <p:pic>
        <p:nvPicPr>
          <p:cNvPr id="20483" name="Picture 2" descr="Картинки по запросу амигуруми история появления японц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1557338"/>
            <a:ext cx="4027487" cy="268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ъект 2"/>
          <p:cNvSpPr>
            <a:spLocks noGrp="1"/>
          </p:cNvSpPr>
          <p:nvPr>
            <p:ph idx="1"/>
          </p:nvPr>
        </p:nvSpPr>
        <p:spPr>
          <a:xfrm>
            <a:off x="1403350" y="692150"/>
            <a:ext cx="6196013" cy="3603625"/>
          </a:xfrm>
        </p:spPr>
        <p:txBody>
          <a:bodyPr/>
          <a:lstStyle/>
          <a:p>
            <a:pPr marL="365125" lvl="1" indent="0" algn="ctr" eaLnBrk="1" hangingPunct="1">
              <a:buFont typeface="Brush Script MT" pitchFamily="66" charset="0"/>
              <a:buNone/>
            </a:pPr>
            <a:r>
              <a:rPr lang="ru-RU" smtClean="0"/>
              <a:t>Меня заинтересовало это направление. Мне было интересно, как получаются такие прелестные зверьки и реалистичные лакомства. Я решила попробовать себя в этом деле! </a:t>
            </a:r>
          </a:p>
        </p:txBody>
      </p:sp>
      <p:pic>
        <p:nvPicPr>
          <p:cNvPr id="21506" name="Picture 2" descr="Картинки по запросу амигуру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974689">
            <a:off x="1133475" y="2276475"/>
            <a:ext cx="1943100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4" descr="Картинки по запросу амигурум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41863" y="4454525"/>
            <a:ext cx="2133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6" descr="Похожее изображени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62338" y="2481263"/>
            <a:ext cx="2376487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8" descr="Картинки по запросу амигуруми  ед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31913" y="4454525"/>
            <a:ext cx="2643187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10" descr="Картинки по запросу амигуруми  ед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891687">
            <a:off x="6170613" y="2273300"/>
            <a:ext cx="2062162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Материалы и инструменты</a:t>
            </a:r>
            <a:endParaRPr lang="ru-RU" dirty="0"/>
          </a:p>
        </p:txBody>
      </p:sp>
      <p:pic>
        <p:nvPicPr>
          <p:cNvPr id="22530" name="Picture 2" descr="Картинки по запросу инструменты для вяза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5375" y="2036763"/>
            <a:ext cx="4406900" cy="395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988" y="908050"/>
            <a:ext cx="6965950" cy="12033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900" b="1" dirty="0" smtClean="0"/>
              <a:t>Пряжа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Картинки по запросу ирис нит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7100" y="1816100"/>
            <a:ext cx="2249488" cy="224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Картинки по запросу хлопковая пряж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6975" y="1816100"/>
            <a:ext cx="2517775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Картинки по запросу шерсть пряж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4950" y="4121150"/>
            <a:ext cx="3079750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Картинки по запросу травка пряж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81663" y="3760788"/>
            <a:ext cx="2103437" cy="249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437</TotalTime>
  <Words>433</Words>
  <Application>Microsoft Office PowerPoint</Application>
  <PresentationFormat>Экран (4:3)</PresentationFormat>
  <Paragraphs>69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28</vt:i4>
      </vt:variant>
    </vt:vector>
  </HeadingPairs>
  <TitlesOfParts>
    <vt:vector size="38" baseType="lpstr">
      <vt:lpstr>Arial</vt:lpstr>
      <vt:lpstr>Constantia</vt:lpstr>
      <vt:lpstr>Brush Script MT</vt:lpstr>
      <vt:lpstr>Calibri</vt:lpstr>
      <vt:lpstr>Franklin Gothic Book</vt:lpstr>
      <vt:lpstr>Rage Italic</vt:lpstr>
      <vt:lpstr>Кнопка</vt:lpstr>
      <vt:lpstr>Кнопка</vt:lpstr>
      <vt:lpstr>Кнопка</vt:lpstr>
      <vt:lpstr>Кнопка</vt:lpstr>
      <vt:lpstr>Слайд 1</vt:lpstr>
      <vt:lpstr>Слайд 2</vt:lpstr>
      <vt:lpstr>Задачи проекта: </vt:lpstr>
      <vt:lpstr>Слайд 4</vt:lpstr>
      <vt:lpstr>Слайд 5</vt:lpstr>
      <vt:lpstr>Амигуруми </vt:lpstr>
      <vt:lpstr>Слайд 7</vt:lpstr>
      <vt:lpstr>Материалы и инструменты</vt:lpstr>
      <vt:lpstr>Пряжа  </vt:lpstr>
      <vt:lpstr>Инструменты и украшения </vt:lpstr>
      <vt:lpstr>Техника безопасности  при вязании. </vt:lpstr>
      <vt:lpstr>Как я вязала куклу  Амигуруми. </vt:lpstr>
      <vt:lpstr>Вязание куклы. </vt:lpstr>
      <vt:lpstr>1.Ноги.</vt:lpstr>
      <vt:lpstr>2.Тело.</vt:lpstr>
      <vt:lpstr>3.Голова и плечи.</vt:lpstr>
      <vt:lpstr>4.Руки.</vt:lpstr>
      <vt:lpstr>5.Соединение деталей.</vt:lpstr>
      <vt:lpstr>6.Лицо.</vt:lpstr>
      <vt:lpstr>7.Волосы.</vt:lpstr>
      <vt:lpstr>8.Юбка.</vt:lpstr>
      <vt:lpstr>9.Кофта.</vt:lpstr>
      <vt:lpstr>10.Браслет и шнурки.</vt:lpstr>
      <vt:lpstr>Готово!</vt:lpstr>
      <vt:lpstr>Экономические расчёты.</vt:lpstr>
      <vt:lpstr>Оценка. </vt:lpstr>
      <vt:lpstr>Реклама.</vt:lpstr>
      <vt:lpstr>Слайд 28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</dc:creator>
  <cp:lastModifiedBy>user</cp:lastModifiedBy>
  <cp:revision>28</cp:revision>
  <dcterms:created xsi:type="dcterms:W3CDTF">2017-05-10T06:15:28Z</dcterms:created>
  <dcterms:modified xsi:type="dcterms:W3CDTF">2019-01-07T15:30:49Z</dcterms:modified>
</cp:coreProperties>
</file>