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  <p:sldId id="272" r:id="rId13"/>
    <p:sldId id="273" r:id="rId14"/>
    <p:sldId id="274" r:id="rId15"/>
    <p:sldId id="275" r:id="rId16"/>
    <p:sldId id="276" r:id="rId17"/>
    <p:sldId id="267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6441" autoAdjust="0"/>
  </p:normalViewPr>
  <p:slideViewPr>
    <p:cSldViewPr>
      <p:cViewPr varScale="1">
        <p:scale>
          <a:sx n="63" d="100"/>
          <a:sy n="63" d="100"/>
        </p:scale>
        <p:origin x="-13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A1220D-DA64-4C0B-9543-CC07BAF78EC2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2B96B8-DDB3-470B-A322-C59805F97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783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F9E5F-6FCD-4A28-A579-ADA4D92871D1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9E73-A50E-4910-A68F-96860BA8B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F9E5F-6FCD-4A28-A579-ADA4D92871D1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9E73-A50E-4910-A68F-96860BA8B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F9E5F-6FCD-4A28-A579-ADA4D92871D1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9E73-A50E-4910-A68F-96860BA8B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F9E5F-6FCD-4A28-A579-ADA4D92871D1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9E73-A50E-4910-A68F-96860BA8B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F9E5F-6FCD-4A28-A579-ADA4D92871D1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9E73-A50E-4910-A68F-96860BA8B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F9E5F-6FCD-4A28-A579-ADA4D92871D1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9E73-A50E-4910-A68F-96860BA8B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F9E5F-6FCD-4A28-A579-ADA4D92871D1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9E73-A50E-4910-A68F-96860BA8B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F9E5F-6FCD-4A28-A579-ADA4D92871D1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9E73-A50E-4910-A68F-96860BA8B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F9E5F-6FCD-4A28-A579-ADA4D92871D1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9E73-A50E-4910-A68F-96860BA8B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F9E5F-6FCD-4A28-A579-ADA4D92871D1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9E73-A50E-4910-A68F-96860BA8B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F9E5F-6FCD-4A28-A579-ADA4D92871D1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3869E73-A50E-4910-A68F-96860BA8B6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AF9E5F-6FCD-4A28-A579-ADA4D92871D1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869E73-A50E-4910-A68F-96860BA8B6A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78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49"/>
            <a:ext cx="9144000" cy="684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785786" y="2739212"/>
            <a:ext cx="7786742" cy="136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900" b="1" i="0" u="none" strike="noStrike" cap="none" normalizeH="0" baseline="0" dirty="0" smtClean="0">
              <a:ln>
                <a:noFill/>
              </a:ln>
              <a:solidFill>
                <a:srgbClr val="555555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Педагогический проект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детский сад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—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всей семьёй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4" name="Группа 23"/>
          <p:cNvGrpSpPr>
            <a:grpSpLocks/>
          </p:cNvGrpSpPr>
          <p:nvPr/>
        </p:nvGrpSpPr>
        <p:grpSpPr bwMode="auto">
          <a:xfrm>
            <a:off x="1214414" y="428604"/>
            <a:ext cx="6814819" cy="1785950"/>
            <a:chOff x="10684" y="10531"/>
            <a:chExt cx="667" cy="162"/>
          </a:xfrm>
        </p:grpSpPr>
        <p:grpSp>
          <p:nvGrpSpPr>
            <p:cNvPr id="25" name="Group 3"/>
            <p:cNvGrpSpPr>
              <a:grpSpLocks/>
            </p:cNvGrpSpPr>
            <p:nvPr/>
          </p:nvGrpSpPr>
          <p:grpSpPr bwMode="auto">
            <a:xfrm>
              <a:off x="10685" y="10543"/>
              <a:ext cx="125" cy="142"/>
              <a:chOff x="10685" y="10543"/>
              <a:chExt cx="125" cy="142"/>
            </a:xfrm>
          </p:grpSpPr>
          <p:sp>
            <p:nvSpPr>
              <p:cNvPr id="28" name="Rectangle 4" hidden="1"/>
              <p:cNvSpPr>
                <a:spLocks noChangeArrowheads="1" noChangeShapeType="1"/>
              </p:cNvSpPr>
              <p:nvPr/>
            </p:nvSpPr>
            <p:spPr bwMode="auto">
              <a:xfrm>
                <a:off x="10685" y="10543"/>
                <a:ext cx="125" cy="1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0000"/>
                    </a:solidFill>
                  </a14:hiddenFill>
                </a:ext>
                <a:ext uri="{91240B29-F687-4F45-9708-019B960494DF}">
                  <a14:hiddenLine xmlns:a14="http://schemas.microsoft.com/office/drawing/2010/main" w="0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rot="0" vert="horz" wrap="square" lIns="36576" tIns="36576" rIns="36576" bIns="36576" anchor="t" anchorCtr="0" upright="1"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29" name="Rectangle 5"/>
              <p:cNvSpPr>
                <a:spLocks noChangeArrowheads="1" noChangeShapeType="1"/>
              </p:cNvSpPr>
              <p:nvPr/>
            </p:nvSpPr>
            <p:spPr bwMode="auto">
              <a:xfrm>
                <a:off x="10735" y="10602"/>
                <a:ext cx="75" cy="83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CC00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0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CCCCCC"/>
                      </a:outerShdw>
                    </a:effectLst>
                  </a14:hiddenEffects>
                </a:ext>
              </a:extLst>
            </p:spPr>
            <p:txBody>
              <a:bodyPr rot="0" vert="horz" wrap="square" lIns="36576" tIns="36576" rIns="36576" bIns="36576" anchor="t" anchorCtr="0" upright="1"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30" name="Rectangle 6"/>
              <p:cNvSpPr>
                <a:spLocks noChangeArrowheads="1" noChangeShapeType="1"/>
              </p:cNvSpPr>
              <p:nvPr/>
            </p:nvSpPr>
            <p:spPr bwMode="auto">
              <a:xfrm>
                <a:off x="10711" y="10543"/>
                <a:ext cx="59" cy="62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0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CCCCCC"/>
                      </a:outerShdw>
                    </a:effectLst>
                  </a14:hiddenEffects>
                </a:ext>
              </a:extLst>
            </p:spPr>
            <p:txBody>
              <a:bodyPr rot="0" vert="horz" wrap="square" lIns="36576" tIns="36576" rIns="36576" bIns="36576" anchor="t" anchorCtr="0" upright="1"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31" name="Rectangle 7"/>
              <p:cNvSpPr>
                <a:spLocks noChangeArrowheads="1" noChangeShapeType="1"/>
              </p:cNvSpPr>
              <p:nvPr/>
            </p:nvSpPr>
            <p:spPr bwMode="auto">
              <a:xfrm>
                <a:off x="10685" y="10596"/>
                <a:ext cx="50" cy="55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0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CCCCCC"/>
                      </a:outerShdw>
                    </a:effectLst>
                  </a14:hiddenEffects>
                </a:ext>
              </a:extLst>
            </p:spPr>
            <p:txBody>
              <a:bodyPr rot="0" vert="horz" wrap="square" lIns="36576" tIns="36576" rIns="36576" bIns="36576" anchor="t" anchorCtr="0" upright="1">
                <a:noAutofit/>
              </a:bodyPr>
              <a:lstStyle/>
              <a:p>
                <a:endParaRPr lang="ru-RU"/>
              </a:p>
            </p:txBody>
          </p:sp>
        </p:grpSp>
        <p:cxnSp>
          <p:nvCxnSpPr>
            <p:cNvPr id="26" name="Line 8"/>
            <p:cNvCxnSpPr/>
            <p:nvPr/>
          </p:nvCxnSpPr>
          <p:spPr bwMode="auto">
            <a:xfrm flipH="1">
              <a:off x="10779" y="10531"/>
              <a:ext cx="0" cy="162"/>
            </a:xfrm>
            <a:prstGeom prst="line">
              <a:avLst/>
            </a:prstGeom>
            <a:noFill/>
            <a:ln w="76200">
              <a:solidFill>
                <a:srgbClr val="00206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cxnSp>
        <p:cxnSp>
          <p:nvCxnSpPr>
            <p:cNvPr id="27" name="Line 9"/>
            <p:cNvCxnSpPr/>
            <p:nvPr/>
          </p:nvCxnSpPr>
          <p:spPr bwMode="auto">
            <a:xfrm flipH="1">
              <a:off x="10684" y="10667"/>
              <a:ext cx="667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cxnSp>
      </p:grpSp>
      <p:pic>
        <p:nvPicPr>
          <p:cNvPr id="32" name="Рисунок 31" descr="эмблема буратино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1000108"/>
            <a:ext cx="889635" cy="897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500042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Ханты-мансийский автономный округ—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Югра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Октябрьский район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пос.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Унъюган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«Детский сад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общеразвивающего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вида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«Буратино»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143636" y="5286388"/>
            <a:ext cx="27860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Подготовили проект воспитатели старшей группы: Лунина  О.Е.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89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78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699"/>
            <a:ext cx="9144000" cy="684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2844" y="1142985"/>
          <a:ext cx="8858312" cy="4997478"/>
        </p:xfrm>
        <a:graphic>
          <a:graphicData uri="http://schemas.openxmlformats.org/drawingml/2006/table">
            <a:tbl>
              <a:tblPr/>
              <a:tblGrid>
                <a:gridCol w="3786214"/>
                <a:gridCol w="3929090"/>
                <a:gridCol w="1143008"/>
              </a:tblGrid>
              <a:tr h="4864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Мероприятие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75" marR="28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Содержание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 marL="28775" marR="28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 Сроки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 marL="28775" marR="28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75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Родительское собрание 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775" marR="28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Ввести родителей в проблему. Ознакомить с планом реализации проекта и рекомендациями по его осуществлению.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775" marR="287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Сентябрь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775" marR="287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54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Введение традиций группы: «Игра в гости к нам пришла», «Игрушка напрокат», «Где живут игрушки». 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8775" marR="28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Формирование первоначальных представлений социального характера и включения детей в систему социальных отношений через развитие игровой деятельности и интереса к различным видам игр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983" marR="199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Октябрь-      Апрель 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983" marR="199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3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Участие родителей в празднике «День Матери»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775" marR="28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Помочь родителям ощутить радость, удовольствие от совместного с детьми праздника.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983" marR="199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Ноябрь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983" marR="199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0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Конкурс «Портрет моей любимой мамочки»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8775" marR="28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983" marR="199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Ноябрь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983" marR="199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0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Конкурс «Новогодняя открытка семьи»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775" marR="28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Проявление творческих способностей в полноценном эмоциональном общении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983" marR="199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Декабрь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983" marR="199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61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Участие родителей в празднике "Новый год"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8775" marR="28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Помочь родителям ощутить радость, удовольствие от совместного с детьми праздника.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endParaRPr lang="ru-RU" sz="12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983" marR="199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Декабрь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983" marR="199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Фоторепортаж «Зимние забавы» 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8775" marR="28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Совместная творческая работа для закрепления навыков здорового образа жизни. Организация игр на участке со всеми детьми.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983" marR="199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Январь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983" marR="199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85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Консультация</a:t>
                      </a:r>
                      <a:r>
                        <a:rPr lang="ru-RU" sz="14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/>
                      <a:r>
                        <a:rPr lang="ru-RU" sz="14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«Вопрос – ответ» - «Воспитание дружеских взаимоотношений в игре» 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8775" marR="28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Формирование умений оценивать свои поступки и поступки окружающих 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983" marR="199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Январь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983" marR="199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57224" y="428604"/>
            <a:ext cx="764386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План работы по осуществлению проекта 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  Таблица 4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89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78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699"/>
            <a:ext cx="9144000" cy="684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2844" y="1142985"/>
          <a:ext cx="8858312" cy="4745371"/>
        </p:xfrm>
        <a:graphic>
          <a:graphicData uri="http://schemas.openxmlformats.org/drawingml/2006/table">
            <a:tbl>
              <a:tblPr/>
              <a:tblGrid>
                <a:gridCol w="3786214"/>
                <a:gridCol w="3929090"/>
                <a:gridCol w="1143008"/>
              </a:tblGrid>
              <a:tr h="4864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Мероприятие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775" marR="28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Содержание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8775" marR="28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Сроки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8775" marR="28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75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Участие родителей в празднике 23 февраля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8775" marR="28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Формирование гражданственности и патриотических чувств к Отечеству (изготовление подарков для пап и оформление праздничного панно «Будем в армии служить! 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8775" marR="287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Февраль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775" marR="287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1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Акция</a:t>
                      </a:r>
                      <a:r>
                        <a:rPr lang="ru-RU" sz="1400" kern="12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«Все мы родом из детства» 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8775" marR="28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Приобщение к элементарным общепринятым нормам и правилам взаимоотношения со сверстниками и взрослыми </a:t>
                      </a:r>
                      <a:endParaRPr lang="ru-RU" sz="12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/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983" marR="199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Февраль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983" marR="199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51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Участие родителей в празднике 8 марта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8775" marR="28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Совместная творческая работа педагогов и детей – поощрение посильного участия детей в подготовке к праздникам (изготовление подарков для мам и оформление праздничного панно «Поздравляем с 8 марта» 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983" marR="199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Март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983" marR="199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Конкурс рецептов «Наше семейное блюдо»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8775" marR="28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983" marR="199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Март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983" marR="199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0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Участие родителей в празднике "Мама, папа и я спортивная семья"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775" marR="28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Способствовать приобщению родителей и детей к здоровому образу жизни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983" marR="199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Апрель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983" marR="199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02"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«1 апреля – день смеха». 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8775" marR="28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Совместная творческая работа педагогов ДОУ, детей и родителей для создания положительных эмоций у детей. 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983" marR="199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Апрель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983" marR="199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02"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Акция: «9 мая – День Победы» 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8775" marR="28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Оформление фотоколлажа «Салют Победы» - формирование чувства гордости за воинов-победителей и воспитание гражданственности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983" marR="199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Май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983" marR="199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852"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Итоговое родительское собрание.  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8775" marR="28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kern="12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Мультимедийная</a:t>
                      </a: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презентация проекта Май Открытая детская деятельность. Подведение итогов. Презентация проекта. Награждение участников. 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983" marR="199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Май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983" marR="199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57224" y="428604"/>
            <a:ext cx="764386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План работы по осуществлению проекта 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 Продолжение таблица 4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89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:\ФОТО\DSC_162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421357"/>
            <a:ext cx="4104455" cy="30398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" name="Picture 2" descr="G:\ФОТО\DSC_149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2" y="573736"/>
            <a:ext cx="4084321" cy="28875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2" descr="G:\ФОТО\DSC_163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39752" y="3785856"/>
            <a:ext cx="4168629" cy="30721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фот\120___01\IMG_205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3" y="0"/>
            <a:ext cx="2998980" cy="38671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" name="Picture 4" descr="G:\фот\121___02\IMG_214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32656"/>
            <a:ext cx="45720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" name="Picture 5" descr="G:\фот\121___02\IMG_220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3429000"/>
            <a:ext cx="45720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G:\фот\120___01\IMG_205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88640"/>
            <a:ext cx="4211961" cy="35759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" name="Picture 2" descr="G:\день открыт. дверей\2904201435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4005064"/>
            <a:ext cx="4269465" cy="26267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" name="Picture 2" descr="C:\Users\Андрей\Desktop\DCIM\122___04\IMG_247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2387" y="1700808"/>
            <a:ext cx="4821613" cy="36162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ндрей\Desktop\DCIM\122___04\IMG_243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104460"/>
            <a:ext cx="5833568" cy="33245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" name="Picture 2" descr="C:\Users\Андрей\Desktop\DCIM\122___04\IMG_243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91880" y="3212976"/>
            <a:ext cx="5436096" cy="35168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ндрей\Desktop\DCIM\123___05\IMG_26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5720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" name="Picture 5" descr="C:\Users\Андрей\Desktop\DCIM\123___05\IMG_264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1108" y="2852936"/>
            <a:ext cx="4860032" cy="3645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78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49"/>
            <a:ext cx="9144000" cy="684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428604"/>
            <a:ext cx="9144000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Перспективы дальнейшего развития проекта: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45720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Данный проект интересен тем, что тематика может варьироваться и в проекте могут принимать участие различные специалисты дошкольного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учреждения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(медицинские работники, педагог-психолог, инструктор по физической культуре, музыкальный руководитель, социум (работники библиотеки, центров искусств и др.) а также родители и дети.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45720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Такие широкие социальные контакты обогащают всех участников, создают положительную эмоциональную атмосферу, как для детей, так и для взрослых, обеспечивают необходимые глубинные связи между воспитывающими взрослыми в контексте развития личности ребенка, позитивно отражающиеся на его физическом психическом и социальном здоровье.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45720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Установление доверительных отношений с родителями плавно ведет к совместному исследованию и формированию гармонически развитой личности ребенка, повышению правовой и психолого-педагогической культуры родителей, созданию единого образовательного пространства для дошкольника в семье и детском саду, выработке согласованных педагогически целесообразных требований к ребенку с учетом его самобытности, дарования, индивидуального темпа продвижения, возрастных особенностей.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45720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Родителям это необходимо, для того чтобы научиться понимать ребенка, воспитателям - чтобы эффективнее оказывать в этом помощь родителям. Все мы только выигрываем от того, что родители осознают важность своего влияния на развитие личности ребенка, научатся содействовать его гармоничному развитию, активно сотрудничать с детским садом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71942"/>
            <a:ext cx="9144000" cy="30718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5189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3523" y="2636912"/>
            <a:ext cx="764953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78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49"/>
            <a:ext cx="9144000" cy="684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1500175"/>
            <a:ext cx="9144000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555555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 проекта: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информационный, практико-ориентированный, открытый.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педагоги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МБДОУ «ДСОВ «Буратино»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воспитанники и их родители.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Продолжительность: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долгосрочный.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Сроки реализации: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сентябрь – май.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Условия реализации: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- “открытая система” воспитания, обеспечивающая физическое, психическое, эмоциональное благополучие детства в условиях семьи и детского сада.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89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78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49"/>
            <a:ext cx="9144000" cy="684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1000108"/>
            <a:ext cx="614363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Направления деятельности:</a:t>
            </a: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Просветительское (представление информации для повышения психолого-педагогической, правовой культуры родителей) 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Практически-действенное (повышение заинтересованности родителей в выполнении общего дела, проявлении творческих способностей, полноценном эмоциональном общении) 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Проблема: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творческое взаимодействие родителей и педагогов, ориентированное на социально - личностное развитие детей.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проекта: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эффективных условий взаимодействия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дошкольного учреждения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социума и семьи, ориентированного на личностное развитие детей.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://www.school117-snz.lact.ru/uploads/f1/s/10/270/image/1554/767/medium_family_2.bmp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83" t="3308" r="8261" b="9021"/>
          <a:stretch/>
        </p:blipFill>
        <p:spPr bwMode="auto">
          <a:xfrm>
            <a:off x="6643702" y="2571744"/>
            <a:ext cx="1724660" cy="1828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5189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78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49"/>
            <a:ext cx="9144000" cy="684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4283" y="1142984"/>
            <a:ext cx="8643998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555555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solidFill>
                <a:srgbClr val="555555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проекта:</a:t>
            </a: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изучить потребности родителей в образовательных услугах для перспективы в развитии учреждения, содержании работы и форм организации;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организовать просвещение родителей с целью повышения их правовой и педагогической культуры;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разработать содержание, формы и методы интегрирования ценностно-значимых педагогических компонентов работы с семьей;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развивать социально-личностные и креативные способности детей и родителей в совместной деятельности.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89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78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49"/>
            <a:ext cx="9144000" cy="684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142984"/>
            <a:ext cx="90637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555555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solidFill>
                <a:srgbClr val="555555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Предполагаемый результат реализации проекта:</a:t>
            </a: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Родители и педагоги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МБДОУ «ДСОВ «Буратино»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000" b="1" i="0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динамика уровня компетентности педагогов и родителей по вопросам взаимодействия и воспитания детей;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увеличение охвата родителей разнообразными формами сотрудничества;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учет социального запроса (интересов, нужд, потребностей) родителей в планировании работы учреждения;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выявление, обобщение, распространение передового педагогического опыта взаимодействия с семьей, передового опыта семейного воспитания;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осознание коллективом и родителями доминирующей роли семейного воспитания и роли дошкольного учреждения в воспитании детей.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89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78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49"/>
            <a:ext cx="9144000" cy="684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4282" y="714356"/>
            <a:ext cx="892971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Этапы реализации проекта: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I. </a:t>
            </a:r>
            <a:r>
              <a:rPr lang="ru-RU" b="1" dirty="0" smtClean="0">
                <a:solidFill>
                  <a:schemeClr val="bg1"/>
                </a:solidFill>
              </a:rPr>
              <a:t>Подготовительный этап </a:t>
            </a:r>
            <a:r>
              <a:rPr lang="ru-RU" dirty="0" smtClean="0">
                <a:solidFill>
                  <a:schemeClr val="bg1"/>
                </a:solidFill>
              </a:rPr>
              <a:t>(1 месяц – сентябрь) предусматривает следующие виды деятельности: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• опрос-диагностика родителей на предмет социального заказа;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• обсуждение общих вопросов на родительском собрании;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• составление перспективного плана мероприятий, подготовка к проведению мероприятий.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II. Основной этап </a:t>
            </a:r>
            <a:r>
              <a:rPr lang="ru-RU" dirty="0" smtClean="0">
                <a:solidFill>
                  <a:schemeClr val="bg1"/>
                </a:solidFill>
              </a:rPr>
              <a:t>(октябрь – апрель) 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 В ходе основного этапа реализации проекта в ДОУ проводятся различные мероприятия с привлечением родителей, тематика варьируется в зависимости от социального запроса родителей.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III. Заключительный этап </a:t>
            </a:r>
            <a:r>
              <a:rPr lang="ru-RU" dirty="0" smtClean="0">
                <a:solidFill>
                  <a:schemeClr val="bg1"/>
                </a:solidFill>
              </a:rPr>
              <a:t>(май)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 Подготовка к презентации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 Презентация проекта на общем родительском собрании ДОУ (педагоги-родители)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 Награждение участников проекта в различных номинациях.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 Анкетирование на предмет уточнения уровня удовлетворенности взаимодействием семьи и ДОУ.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 Подведение итогов работы над проектом, определение перспектив. 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89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78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49"/>
            <a:ext cx="9144000" cy="684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4282" y="1214422"/>
          <a:ext cx="8643999" cy="4918118"/>
        </p:xfrm>
        <a:graphic>
          <a:graphicData uri="http://schemas.openxmlformats.org/drawingml/2006/table">
            <a:tbl>
              <a:tblPr/>
              <a:tblGrid>
                <a:gridCol w="1342940"/>
                <a:gridCol w="2514712"/>
                <a:gridCol w="4786347"/>
              </a:tblGrid>
              <a:tr h="1693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Цель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Информация 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Формы и методы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6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Изучение семьи</a:t>
                      </a:r>
                      <a:endParaRPr lang="ru-RU" sz="1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Социологическая характеристика</a:t>
                      </a:r>
                      <a:endParaRPr lang="ru-RU" sz="1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867" marR="32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Анкеты и тесты для родителей, рисунки детей "Моя семья", сочинения родителей, психолого-педагогические беседы, консультации.</a:t>
                      </a:r>
                      <a:endParaRPr lang="ru-RU" sz="1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867" marR="32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6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Мониторинг внутри детского сада</a:t>
                      </a:r>
                      <a:endParaRPr lang="ru-RU" sz="1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 удовлетворенности родителей качеством воспитания и обучения</a:t>
                      </a:r>
                      <a:endParaRPr lang="ru-RU" sz="1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867" marR="32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Наблюдения, анкеты, беседы, интервью, открытые занятия для родителей с последующим обсуждением, "круглые столы" (с родителями)</a:t>
                      </a:r>
                      <a:endParaRPr lang="ru-RU" sz="1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867" marR="32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Привлечение родителей к сотрудничеству</a:t>
                      </a:r>
                      <a:endParaRPr lang="ru-RU" sz="1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 информационных запросах родителей; об ориентации родителей в сфере образования, наличие их свободного времени, материальных и профессиональных возможностей.</a:t>
                      </a:r>
                      <a:endParaRPr lang="ru-RU" sz="1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867" marR="32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Анкеты, беседы, "круглые столы".</a:t>
                      </a:r>
                      <a:endParaRPr lang="ru-RU" sz="1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867" marR="32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6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Информационно-просветительская работа с родителями</a:t>
                      </a:r>
                      <a:endParaRPr lang="ru-RU" sz="14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 правовой психо-педагогической компетентности родителей и проблемах обучения и воспитания</a:t>
                      </a:r>
                      <a:endParaRPr lang="ru-RU" sz="14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867" marR="32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Тесты, наблюдения за всеми субъектами образовательного процесса, беседы, обсуждения педагогических ситуаций. </a:t>
                      </a:r>
                      <a:endParaRPr lang="ru-RU" sz="1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867" marR="32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428604"/>
            <a:ext cx="9144000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Методика изучения семей воспитанников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Таблица 1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89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78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49"/>
            <a:ext cx="9144000" cy="684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5720" y="1417434"/>
          <a:ext cx="8643997" cy="4486656"/>
        </p:xfrm>
        <a:graphic>
          <a:graphicData uri="http://schemas.openxmlformats.org/drawingml/2006/table">
            <a:tbl>
              <a:tblPr/>
              <a:tblGrid>
                <a:gridCol w="2881333"/>
                <a:gridCol w="2881332"/>
                <a:gridCol w="2881332"/>
              </a:tblGrid>
              <a:tr h="218505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Система работы </a:t>
                      </a:r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 семьей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248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Принципы работы с родителями 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Целенаправленность, систематичность, плановость; 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Дифференцированный подход к работе с учетом специфики каждой семьи; 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Возрастной характер работы с родителями; 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•Доброжелательность, открытость 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Методы изучения семьи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Анкетирование; 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Наблюдение за ребенком; 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Обследование семьи с помощью проективных методик; 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Беседа с ребенком; 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Беседа с родителями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41" marR="394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Формы работы с родителями 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Общие, групповые, индивидуальные; 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Педагогические консультации, беседы, тренинги; 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Совместное проведение занятий, досугов; 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Участие родителей в методических мероприятиях: изготовление костюмов, организация видеосъемки; 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Дни открытых дней; 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Клубы по интересам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41" marR="394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 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596" y="357166"/>
            <a:ext cx="857256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Технология организации взаимодействия с семьей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Таблица 2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89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78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699"/>
            <a:ext cx="9144000" cy="684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1071546"/>
          <a:ext cx="9144000" cy="5587721"/>
        </p:xfrm>
        <a:graphic>
          <a:graphicData uri="http://schemas.openxmlformats.org/drawingml/2006/table">
            <a:tbl>
              <a:tblPr/>
              <a:tblGrid>
                <a:gridCol w="1828800"/>
                <a:gridCol w="7315200"/>
              </a:tblGrid>
              <a:tr h="6429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Родительские собрания в группах</a:t>
                      </a:r>
                      <a:endParaRPr lang="ru-RU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16" marR="25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Задача:</a:t>
                      </a:r>
                      <a:r>
                        <a:rPr lang="ru-RU" sz="14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сформировать общие интересы у детей и родителей,  научить родителей самостоятельно решать возникающие педагогические проблемы. </a:t>
                      </a:r>
                      <a:endParaRPr lang="ru-RU" sz="1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16" marR="25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08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Фотоальбом </a:t>
                      </a:r>
                      <a:endParaRPr lang="ru-RU" sz="1200" b="1" i="1" dirty="0" smtClean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"</a:t>
                      </a:r>
                      <a:r>
                        <a:rPr lang="ru-RU" sz="12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Моя семья" </a:t>
                      </a:r>
                      <a:br>
                        <a:rPr lang="ru-RU" sz="12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2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16" marR="25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Задача:</a:t>
                      </a:r>
                      <a:r>
                        <a:rPr lang="ru-RU" sz="14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привнести часть семейного тепла в стены детского сада. </a:t>
                      </a:r>
                      <a:br>
                        <a:rPr lang="ru-RU" sz="14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В уголке уединения лежит семейный альбом. Если ребенку грустно, он всегда может взять его и посмотреть на фотографию своей семьи. </a:t>
                      </a:r>
                      <a:endParaRPr lang="ru-RU" sz="1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928" marR="179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2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Ваши добрые дела </a:t>
                      </a:r>
                      <a:endParaRPr lang="ru-RU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16" marR="25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Задача:</a:t>
                      </a:r>
                      <a:r>
                        <a:rPr lang="ru-RU" sz="14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поощрять участие родителей в том или ином мероприятии, выражать благодарность за любую оказанную помощь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endParaRPr lang="ru-RU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928" marR="179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81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Мини-библиотека </a:t>
                      </a:r>
                      <a:br>
                        <a:rPr lang="ru-RU" sz="12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2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16" marR="25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Задача:</a:t>
                      </a:r>
                      <a:r>
                        <a:rPr lang="ru-RU" sz="14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рекомендовать психолого-педагогическую литературу родителям. Родителям выдается интересующая их литература для прочтения дома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928" marR="179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08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</a:t>
                      </a:r>
                      <a:r>
                        <a:rPr lang="ru-RU" sz="12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"Встреча </a:t>
                      </a:r>
                      <a:r>
                        <a:rPr lang="ru-RU" sz="1200" b="1" i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интересными людьми" </a:t>
                      </a:r>
                      <a:br>
                        <a:rPr lang="ru-RU" sz="12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2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16" marR="25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Задача:</a:t>
                      </a:r>
                      <a:r>
                        <a:rPr lang="ru-RU" sz="14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воспитывать у детей уважение к труду взрослых, научить гордиться достижениями родителей. 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Родители </a:t>
                      </a:r>
                      <a:r>
                        <a:rPr lang="ru-RU" sz="14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рассказывают о своих увлечениях, досугах, достижениях, организовывают кружковую работу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928" marR="179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22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"Семейная мастерская" </a:t>
                      </a:r>
                      <a:br>
                        <a:rPr lang="ru-RU" sz="12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2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16" marR="25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Задача:</a:t>
                      </a:r>
                      <a:r>
                        <a:rPr lang="ru-RU" sz="14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способствовать сотрудничеству родителей и детей в совместной деятельности. 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Организация </a:t>
                      </a:r>
                      <a:r>
                        <a:rPr lang="ru-RU" sz="14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выставок, на которых представлены  результаты  художественно-эстетической деятельности родителей и детей (рисунки, фотоматериалы, поделки). </a:t>
                      </a:r>
                      <a:endParaRPr lang="ru-RU" sz="1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928" marR="179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8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Анкетирование </a:t>
                      </a:r>
                      <a:endParaRPr lang="ru-RU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16" marR="25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Задача:</a:t>
                      </a:r>
                      <a:r>
                        <a:rPr lang="ru-RU" sz="14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сбор информации об удовлетворенности родителей качеством воспитания и обучения </a:t>
                      </a:r>
                      <a:endParaRPr lang="ru-RU" sz="1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928" marR="179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Информационные общие стенды </a:t>
                      </a:r>
                      <a:endParaRPr lang="ru-RU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16" marR="25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Задача:</a:t>
                      </a:r>
                      <a:r>
                        <a:rPr lang="ru-RU" sz="14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информировать родителей: </a:t>
                      </a:r>
                      <a:br>
                        <a:rPr lang="ru-RU" sz="14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о программах воспитания и развития детей в детском саду.</a:t>
                      </a:r>
                      <a:endParaRPr lang="ru-RU" sz="1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928" marR="179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7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"Наш день"</a:t>
                      </a:r>
                      <a:endParaRPr lang="ru-RU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16" marR="25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Задача:</a:t>
                      </a:r>
                      <a:r>
                        <a:rPr lang="ru-RU" sz="14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информировать родителей о произошедших за день мероприятиях в детском саду, в группе</a:t>
                      </a:r>
                      <a:endParaRPr lang="ru-RU" sz="1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928" marR="179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0"/>
            <a:ext cx="9144000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/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bg1"/>
                </a:solidFill>
              </a:rPr>
              <a:t>Формы работы с семьей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chemeClr val="bg1"/>
                </a:solidFill>
              </a:rPr>
              <a:t>Таблица 3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89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250</TotalTime>
  <Words>1467</Words>
  <Application>Microsoft Office PowerPoint</Application>
  <PresentationFormat>Экран (4:3)</PresentationFormat>
  <Paragraphs>178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Semya</cp:lastModifiedBy>
  <cp:revision>31</cp:revision>
  <dcterms:created xsi:type="dcterms:W3CDTF">2013-10-22T16:00:32Z</dcterms:created>
  <dcterms:modified xsi:type="dcterms:W3CDTF">2019-01-07T15:49:54Z</dcterms:modified>
</cp:coreProperties>
</file>