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76" r:id="rId9"/>
    <p:sldId id="266" r:id="rId10"/>
    <p:sldId id="269" r:id="rId11"/>
    <p:sldId id="270" r:id="rId12"/>
    <p:sldId id="271" r:id="rId13"/>
    <p:sldId id="273" r:id="rId14"/>
    <p:sldId id="275" r:id="rId15"/>
    <p:sldId id="27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85" autoAdjust="0"/>
    <p:restoredTop sz="94660"/>
  </p:normalViewPr>
  <p:slideViewPr>
    <p:cSldViewPr>
      <p:cViewPr varScale="1">
        <p:scale>
          <a:sx n="69" d="100"/>
          <a:sy n="69" d="100"/>
        </p:scale>
        <p:origin x="-14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5C972D-856E-4C94-84EB-B9EFD9D98B4E}" type="datetimeFigureOut">
              <a:rPr lang="ru-RU" smtClean="0"/>
              <a:pPr/>
              <a:t>07.01.2019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BCEEF3-67C3-4C90-9C2F-CE57E6C4592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17636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CEEF3-67C3-4C90-9C2F-CE57E6C4592D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B97B8-62C6-44F1-8419-F755EF2EDB0C}" type="datetimeFigureOut">
              <a:rPr lang="ru-RU" smtClean="0"/>
              <a:pPr/>
              <a:t>07.01.2019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BAACB-A5FD-40C8-8D0E-1BFC7D6E210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B97B8-62C6-44F1-8419-F755EF2EDB0C}" type="datetimeFigureOut">
              <a:rPr lang="ru-RU" smtClean="0"/>
              <a:pPr/>
              <a:t>07.01.2019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BAACB-A5FD-40C8-8D0E-1BFC7D6E210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B97B8-62C6-44F1-8419-F755EF2EDB0C}" type="datetimeFigureOut">
              <a:rPr lang="ru-RU" smtClean="0"/>
              <a:pPr/>
              <a:t>07.01.2019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BAACB-A5FD-40C8-8D0E-1BFC7D6E210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B97B8-62C6-44F1-8419-F755EF2EDB0C}" type="datetimeFigureOut">
              <a:rPr lang="ru-RU" smtClean="0"/>
              <a:pPr/>
              <a:t>07.01.2019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BAACB-A5FD-40C8-8D0E-1BFC7D6E210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B97B8-62C6-44F1-8419-F755EF2EDB0C}" type="datetimeFigureOut">
              <a:rPr lang="ru-RU" smtClean="0"/>
              <a:pPr/>
              <a:t>07.01.2019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BAACB-A5FD-40C8-8D0E-1BFC7D6E210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B97B8-62C6-44F1-8419-F755EF2EDB0C}" type="datetimeFigureOut">
              <a:rPr lang="ru-RU" smtClean="0"/>
              <a:pPr/>
              <a:t>07.01.2019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BAACB-A5FD-40C8-8D0E-1BFC7D6E210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B97B8-62C6-44F1-8419-F755EF2EDB0C}" type="datetimeFigureOut">
              <a:rPr lang="ru-RU" smtClean="0"/>
              <a:pPr/>
              <a:t>07.01.2019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BAACB-A5FD-40C8-8D0E-1BFC7D6E210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B97B8-62C6-44F1-8419-F755EF2EDB0C}" type="datetimeFigureOut">
              <a:rPr lang="ru-RU" smtClean="0"/>
              <a:pPr/>
              <a:t>07.01.2019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BAACB-A5FD-40C8-8D0E-1BFC7D6E210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B97B8-62C6-44F1-8419-F755EF2EDB0C}" type="datetimeFigureOut">
              <a:rPr lang="ru-RU" smtClean="0"/>
              <a:pPr/>
              <a:t>07.01.2019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BAACB-A5FD-40C8-8D0E-1BFC7D6E210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B97B8-62C6-44F1-8419-F755EF2EDB0C}" type="datetimeFigureOut">
              <a:rPr lang="ru-RU" smtClean="0"/>
              <a:pPr/>
              <a:t>07.01.2019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BAACB-A5FD-40C8-8D0E-1BFC7D6E210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B97B8-62C6-44F1-8419-F755EF2EDB0C}" type="datetimeFigureOut">
              <a:rPr lang="ru-RU" smtClean="0"/>
              <a:pPr/>
              <a:t>07.01.2019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BAACB-A5FD-40C8-8D0E-1BFC7D6E210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FB97B8-62C6-44F1-8419-F755EF2EDB0C}" type="datetimeFigureOut">
              <a:rPr lang="ru-RU" smtClean="0"/>
              <a:pPr/>
              <a:t>07.01.2019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BAACB-A5FD-40C8-8D0E-1BFC7D6E210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jpeg"/><Relationship Id="rId7" Type="http://schemas.openxmlformats.org/officeDocument/2006/relationships/image" Target="../media/image2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E:\фоны для презентаций\100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96"/>
            <a:ext cx="9144000" cy="6856207"/>
          </a:xfrm>
          <a:prstGeom prst="rect">
            <a:avLst/>
          </a:prstGeom>
          <a:noFill/>
        </p:spPr>
      </p:pic>
      <p:pic>
        <p:nvPicPr>
          <p:cNvPr id="1027" name="Picture 3" descr="E:\фоны для презентаций\100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93"/>
            <a:ext cx="9144000" cy="6856207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928662" y="2143116"/>
            <a:ext cx="692948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</a:t>
            </a: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роект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Чтоб кусался зубок и смеялся   роток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Объект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02" y="3357562"/>
            <a:ext cx="2428892" cy="281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6357950" y="4714884"/>
            <a:ext cx="21431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Составил проект</a:t>
            </a:r>
            <a:r>
              <a:rPr lang="ru-RU" dirty="0" smtClean="0"/>
              <a:t>:</a:t>
            </a:r>
          </a:p>
          <a:p>
            <a:r>
              <a:rPr lang="ru-RU" dirty="0" smtClean="0"/>
              <a:t>Лунина О.Е.</a:t>
            </a:r>
          </a:p>
          <a:p>
            <a:endParaRPr lang="ru-RU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4214810" y="6215082"/>
            <a:ext cx="833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2013 г.</a:t>
            </a:r>
            <a:endParaRPr lang="ru-RU" dirty="0"/>
          </a:p>
        </p:txBody>
      </p:sp>
      <p:grpSp>
        <p:nvGrpSpPr>
          <p:cNvPr id="4" name="Группа 1"/>
          <p:cNvGrpSpPr>
            <a:grpSpLocks/>
          </p:cNvGrpSpPr>
          <p:nvPr/>
        </p:nvGrpSpPr>
        <p:grpSpPr bwMode="auto">
          <a:xfrm>
            <a:off x="683568" y="260648"/>
            <a:ext cx="6815137" cy="1747838"/>
            <a:chOff x="10684" y="10531"/>
            <a:chExt cx="667" cy="162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0685" y="10543"/>
              <a:ext cx="125" cy="142"/>
              <a:chOff x="10685" y="10543"/>
              <a:chExt cx="125" cy="142"/>
            </a:xfrm>
          </p:grpSpPr>
          <p:sp>
            <p:nvSpPr>
              <p:cNvPr id="12" name="Rectangle 4" hidden="1"/>
              <p:cNvSpPr>
                <a:spLocks noChangeArrowheads="1" noChangeShapeType="1"/>
              </p:cNvSpPr>
              <p:nvPr/>
            </p:nvSpPr>
            <p:spPr bwMode="auto">
              <a:xfrm>
                <a:off x="10685" y="10543"/>
                <a:ext cx="125" cy="142"/>
              </a:xfrm>
              <a:prstGeom prst="rect">
                <a:avLst/>
              </a:prstGeom>
              <a:noFill/>
              <a:ln w="0" algn="in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" name="Rectangle 5"/>
              <p:cNvSpPr>
                <a:spLocks noChangeArrowheads="1" noChangeShapeType="1"/>
              </p:cNvSpPr>
              <p:nvPr/>
            </p:nvSpPr>
            <p:spPr bwMode="auto">
              <a:xfrm>
                <a:off x="10735" y="10602"/>
                <a:ext cx="75" cy="83"/>
              </a:xfrm>
              <a:prstGeom prst="rect">
                <a:avLst/>
              </a:prstGeom>
              <a:gradFill rotWithShape="1">
                <a:gsLst>
                  <a:gs pos="0">
                    <a:srgbClr val="FFCC00"/>
                  </a:gs>
                  <a:gs pos="100000">
                    <a:srgbClr val="FFCC00"/>
                  </a:gs>
                </a:gsLst>
                <a:lin ang="2700000" scaled="1"/>
              </a:gradFill>
              <a:ln w="0" algn="in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5" name="Rectangle 6"/>
              <p:cNvSpPr>
                <a:spLocks noChangeArrowheads="1" noChangeShapeType="1"/>
              </p:cNvSpPr>
              <p:nvPr/>
            </p:nvSpPr>
            <p:spPr bwMode="auto">
              <a:xfrm>
                <a:off x="10711" y="10543"/>
                <a:ext cx="59" cy="62"/>
              </a:xfrm>
              <a:prstGeom prst="rect">
                <a:avLst/>
              </a:prstGeom>
              <a:solidFill>
                <a:srgbClr val="0000FF"/>
              </a:solidFill>
              <a:ln w="0" algn="in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6" name="Rectangle 7"/>
              <p:cNvSpPr>
                <a:spLocks noChangeArrowheads="1" noChangeShapeType="1"/>
              </p:cNvSpPr>
              <p:nvPr/>
            </p:nvSpPr>
            <p:spPr bwMode="auto">
              <a:xfrm>
                <a:off x="10685" y="10596"/>
                <a:ext cx="50" cy="55"/>
              </a:xfrm>
              <a:prstGeom prst="rect">
                <a:avLst/>
              </a:prstGeom>
              <a:solidFill>
                <a:srgbClr val="FF0000"/>
              </a:solidFill>
              <a:ln w="0" algn="in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cxnSp>
          <p:nvCxnSpPr>
            <p:cNvPr id="7" name="Line 8"/>
            <p:cNvCxnSpPr>
              <a:cxnSpLocks noChangeShapeType="1"/>
            </p:cNvCxnSpPr>
            <p:nvPr/>
          </p:nvCxnSpPr>
          <p:spPr bwMode="auto">
            <a:xfrm flipH="1">
              <a:off x="10779" y="10531"/>
              <a:ext cx="0" cy="162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  <a:effectLst/>
          </p:spPr>
        </p:cxnSp>
        <p:cxnSp>
          <p:nvCxnSpPr>
            <p:cNvPr id="6" name="Line 9"/>
            <p:cNvCxnSpPr>
              <a:cxnSpLocks noChangeShapeType="1"/>
            </p:cNvCxnSpPr>
            <p:nvPr/>
          </p:nvCxnSpPr>
          <p:spPr bwMode="auto">
            <a:xfrm flipH="1">
              <a:off x="10684" y="10667"/>
              <a:ext cx="667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</p:spPr>
        </p:cxnSp>
      </p:grpSp>
      <p:pic>
        <p:nvPicPr>
          <p:cNvPr id="1034" name="Рисунок 17" descr="эмблема буратино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620688"/>
            <a:ext cx="885825" cy="885825"/>
          </a:xfrm>
          <a:prstGeom prst="rect">
            <a:avLst/>
          </a:prstGeom>
          <a:noFill/>
        </p:spPr>
      </p:pic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2051720" y="416496"/>
            <a:ext cx="7092280" cy="538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                 Ханты-Мансийский автономный округ—Югра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0" y="914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Октябрьский район</a:t>
            </a:r>
            <a:endParaRPr kumimoji="0" 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пос. Унъюган</a:t>
            </a:r>
            <a:endParaRPr kumimoji="0" 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</a:t>
            </a:r>
            <a:endParaRPr kumimoji="0" 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«Детский сад общеразвивающего вида «Буратино»</a:t>
            </a:r>
            <a:endParaRPr kumimoji="0" 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(МБДОУ «ДСОВ «Буратино»)	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E:\фоны для презентаций\100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620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85786" y="214290"/>
            <a:ext cx="7929618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tabLst>
                <a:tab pos="457200" algn="l"/>
              </a:tabLst>
            </a:pPr>
            <a:endParaRPr lang="ru-RU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Чтение сказок, стихов: 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Мойдодыр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К.Чуковский;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«Королева Зубная Щетка» Н.Коростылев;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«Зубки заболели»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А.Ангилова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«Крепкие-крепкие зубки» Г. Зайцева. </a:t>
            </a:r>
          </a:p>
          <a:p>
            <a:pPr algn="just">
              <a:buFont typeface="Wingdings" pitchFamily="2" charset="2"/>
              <a:buChar char="Ø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Прослушивание аудио-видео записей: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Мойдодыр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», «Айболит», «Королева Зубная Щетка».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Продуктивная деятельность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Рисование «Веселый и грустный зубик»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  <a:tabLst>
                <a:tab pos="457200" algn="l"/>
              </a:tabLs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Коллективная работа - коллаж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«Блюдо полезных продуктов»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Беседа с медицинской сестрой на тему: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  <a:tabLst>
                <a:tab pos="457200" algn="l"/>
              </a:tabLst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Полезные и вредные для зубов продукты питания</a:t>
            </a: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00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Работа с родителями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ü"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Оформление альбома со стихами, загадками, пословицами </a:t>
            </a:r>
            <a:r>
              <a:rPr lang="ru-RU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Полон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хлевец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белых овец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Консультации для родителей  на  темы: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«Как научить ребенка чистить зубы», «12 мифов о чистке зубов»,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«Как сохранить зубы здоровыми и  красивы, «Вредные привычки»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  <a:tabLst>
                <a:tab pos="457200" algn="l"/>
              </a:tabLst>
            </a:pPr>
            <a:r>
              <a:rPr kumimoji="0" lang="ru-RU" b="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Книжки- малышки со сказками про зубы. </a:t>
            </a:r>
            <a:endParaRPr kumimoji="0" lang="ru-RU" b="0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b="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b="0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86380" y="1142984"/>
            <a:ext cx="3357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214942" y="1285860"/>
            <a:ext cx="3571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357818" y="1714488"/>
            <a:ext cx="3571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6361837" y="0"/>
            <a:ext cx="2782163" cy="345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E:\фоны для презентаций\100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93"/>
            <a:ext cx="9144000" cy="6856207"/>
          </a:xfrm>
          <a:prstGeom prst="rect">
            <a:avLst/>
          </a:prstGeom>
          <a:noFill/>
        </p:spPr>
      </p:pic>
      <p:pic>
        <p:nvPicPr>
          <p:cNvPr id="4098" name="Picture 2" descr="F:\ФОТОГРАФИИ\IMG_106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636912"/>
            <a:ext cx="3960440" cy="2921637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95536" y="214290"/>
            <a:ext cx="381642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Беседа с медицинской сестрой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«Полезные и вредные для зубов продукты питания»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F:\ФОТОГРАФИИ\IMG_110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332656"/>
            <a:ext cx="4287310" cy="316277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4139952" y="3861048"/>
            <a:ext cx="453650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Познавательные занятия</a:t>
            </a: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«Почему нужно чистить зубы и мыть руки»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E:\фоны для презентаций\100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6207"/>
          </a:xfrm>
          <a:prstGeom prst="rect">
            <a:avLst/>
          </a:prstGeom>
          <a:noFill/>
        </p:spPr>
      </p:pic>
      <p:pic>
        <p:nvPicPr>
          <p:cNvPr id="6146" name="Picture 2" descr="F:\ФОТОГРАФИИ\IMG_111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556792"/>
            <a:ext cx="4002043" cy="2952327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14282" y="476672"/>
            <a:ext cx="406968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Познавательные занятия по теме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«Наши зубы»</a:t>
            </a:r>
          </a:p>
        </p:txBody>
      </p:sp>
      <p:pic>
        <p:nvPicPr>
          <p:cNvPr id="7" name="Picture 2" descr="F:\ФОТОГРАФИИ\фото\IMG_121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284984"/>
            <a:ext cx="4060085" cy="2995145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4355976" y="1772816"/>
            <a:ext cx="45389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u="sng" dirty="0" smtClean="0">
                <a:latin typeface="Times New Roman" pitchFamily="18" charset="0"/>
                <a:cs typeface="Times New Roman" pitchFamily="18" charset="0"/>
              </a:rPr>
              <a:t>Дидактические игры и упражнения: </a:t>
            </a:r>
          </a:p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Вредное и полезное»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E:\фоны для презентаций\100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96"/>
            <a:ext cx="9144000" cy="6856207"/>
          </a:xfrm>
          <a:prstGeom prst="rect">
            <a:avLst/>
          </a:prstGeom>
          <a:noFill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357166"/>
            <a:ext cx="2240470" cy="192882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3571868" y="357166"/>
            <a:ext cx="51435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u="sng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itchFamily="82" charset="0"/>
              </a:rPr>
              <a:t>Чтобы зубы не болели</a:t>
            </a:r>
            <a:endParaRPr lang="ru-RU" sz="4800" b="1" u="sng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9322" y="4643446"/>
            <a:ext cx="2667004" cy="200025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14678" y="1142984"/>
            <a:ext cx="2000264" cy="20002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9" name="Прямоугольник 8"/>
          <p:cNvSpPr/>
          <p:nvPr/>
        </p:nvSpPr>
        <p:spPr>
          <a:xfrm>
            <a:off x="3071802" y="3214686"/>
            <a:ext cx="292895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50" dirty="0" smtClean="0">
                <a:ln w="11430"/>
                <a:solidFill>
                  <a:srgbClr val="FF0000"/>
                </a:solidFill>
              </a:rPr>
              <a:t>Чтобы зубки не болели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50" dirty="0" smtClean="0">
                <a:ln w="11430"/>
                <a:solidFill>
                  <a:srgbClr val="FF0000"/>
                </a:solidFill>
              </a:rPr>
              <a:t>Жуй петрушку и морковь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50" dirty="0" smtClean="0">
                <a:ln w="11430"/>
                <a:solidFill>
                  <a:srgbClr val="FF0000"/>
                </a:solidFill>
              </a:rPr>
              <a:t>И тогда, дружок, ты точно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50" dirty="0" smtClean="0">
                <a:ln w="11430"/>
                <a:solidFill>
                  <a:srgbClr val="FF0000"/>
                </a:solidFill>
              </a:rPr>
              <a:t>Позабудешь докторов.</a:t>
            </a:r>
            <a:endParaRPr lang="ru-RU" b="1" spc="50" dirty="0">
              <a:ln w="11430"/>
              <a:solidFill>
                <a:srgbClr val="FF0000"/>
              </a:solidFill>
            </a:endParaRPr>
          </a:p>
        </p:txBody>
      </p:sp>
      <p:pic>
        <p:nvPicPr>
          <p:cNvPr id="10" name="Picture 2" descr="C:\Users\Татьяна\Desktop\Галя\ПРЕЗЕНТАЦИИ\овощи\овощная скороая помощь\images 6.jpe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472" y="3214686"/>
            <a:ext cx="2076450" cy="22002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551" b="11585"/>
          <a:stretch>
            <a:fillRect/>
          </a:stretch>
        </p:blipFill>
        <p:spPr bwMode="auto">
          <a:xfrm>
            <a:off x="6072198" y="1785926"/>
            <a:ext cx="2643206" cy="20717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928926" y="4643446"/>
            <a:ext cx="1905000" cy="1905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E:\фоны для презентаций\100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96"/>
            <a:ext cx="9144000" cy="6856207"/>
          </a:xfrm>
          <a:prstGeom prst="rect">
            <a:avLst/>
          </a:prstGeom>
          <a:noFill/>
        </p:spPr>
      </p:pic>
      <p:pic>
        <p:nvPicPr>
          <p:cNvPr id="5" name="Picture 4" descr="DSCN0526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4162496" cy="3070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Users\Андрей\Desktop\Театр фото\DCIM\112___05\IMG_127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99100" y="2708920"/>
            <a:ext cx="4949364" cy="3738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572000" y="404664"/>
            <a:ext cx="414283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Продуктивная деятельность: 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Рисование 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«Веселый и грустный зубик»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E:\фоны для презентаций\100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96"/>
            <a:ext cx="9144000" cy="685620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39552" y="1124744"/>
            <a:ext cx="750099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Диагностика знаний детей, обработка результатов и их анализ.     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Итоговое занятие на тему «Как Незнайка лечил зубы».</a:t>
            </a:r>
          </a:p>
          <a:p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 знаю правила здоровых зубов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Полоскать рот после еды и чистить зубы утром и вечером;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Правильно питаться;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Меньше  кушать сладости;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Посещать кабинет стоматолога 2 раза год.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2143108" y="357166"/>
            <a:ext cx="4857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Итоговый этап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8" name="Picture 2" descr="C:\Users\Admin\Pictures\fircalarim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332656"/>
            <a:ext cx="1773981" cy="1773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E:\фоны для презентаций\100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96"/>
            <a:ext cx="9144000" cy="6856207"/>
          </a:xfrm>
          <a:prstGeom prst="rect">
            <a:avLst/>
          </a:prstGeom>
          <a:noFill/>
        </p:spPr>
      </p:pic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0"/>
            <a:ext cx="30008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14414" y="571480"/>
            <a:ext cx="700092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Участники проекта: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педагоги ДОУ, дети и их родители.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Вид проекта: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информационно- исследовательский.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Длительность проекта: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с1.03.2013по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30.05.2013г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Причины разработки проекта: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Имеющиеся проблемы с зубами у детей в группах, в том числе кариес;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Нежелание детей регулярно чистить зубы (из беседы с родителями) ;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Недостаток у детей знаний о зубах и правилах ухода за ними.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 проекта: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познавательной активности дошкольников и воспитание бережного отношения к здоровью через исследовательскую деятельность.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E:\фоны для презентаций\100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96"/>
            <a:ext cx="9144000" cy="685620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643042" y="428604"/>
            <a:ext cx="65008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Актуальность темы:</a:t>
            </a:r>
            <a:endParaRPr lang="ru-RU" sz="4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071538" y="1285860"/>
            <a:ext cx="392909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Кариес зубов остается одним из самых распространенных заболеваний детей дошкольного возраста в России. Дети в возрасте 1 года имели кариес зубов в 12,2% случаев, в возрасте 3 лет – 57,7%, 6 лет - 85,4%.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429256" y="1500174"/>
            <a:ext cx="307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8" name="Объект 7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5143504" y="1214422"/>
            <a:ext cx="3455987" cy="50244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E:\фоны для презентаций\100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96"/>
            <a:ext cx="9144000" cy="6856207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642910" y="642918"/>
            <a:ext cx="7786742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Личностно- ориентированные задачи: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Развивать исследовательские умения и навыки: задавать вопросы; собирать совместно со взрослыми необходимую информацию (источники- художественная литература, беседа с воспитателями и родителями, просмотр видеофильмов); делать выводы и умозаключения; представлять свой опыт в форме продуктов исследования (рисунки, плакат, фоторепортаж, книжки-малышки, альбом, коллаж) .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Образовательные задачи: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Познакомить детей со строением зубов. Их назначением и функциями. Дать знания о причинах повреждения зубов и правилах ухода за полостью рта.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Воспитательные задачи: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Воспитывать желание заботиться о своем здоровье и положительное отношение к посещению стоматолога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E:\фоны для презентаций\100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96"/>
            <a:ext cx="9144000" cy="6856207"/>
          </a:xfrm>
          <a:prstGeom prst="rect">
            <a:avLst/>
          </a:prstGeom>
          <a:noFill/>
        </p:spPr>
      </p:pic>
      <p:pic>
        <p:nvPicPr>
          <p:cNvPr id="5" name="Picture 5" descr="призентациязубы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14290"/>
            <a:ext cx="8715436" cy="642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E:\фоны для презентаций\100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96"/>
            <a:ext cx="9144000" cy="685620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928662" y="1"/>
            <a:ext cx="750099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Этапы проекта</a:t>
            </a:r>
            <a:r>
              <a:rPr lang="ru-RU" sz="40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1071538" y="714357"/>
            <a:ext cx="7643866" cy="6143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Wingdings" pitchFamily="2" charset="2"/>
              <a:buChar char="Ø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Подготовительный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этап: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• Выбор темы, обозначение проблемы. </a:t>
            </a:r>
          </a:p>
          <a:p>
            <a:pPr lvl="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• Определение цели и задач проекта, его мотивации. </a:t>
            </a:r>
          </a:p>
          <a:p>
            <a:pPr lvl="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• Составление плана работы над проектом. </a:t>
            </a:r>
          </a:p>
          <a:p>
            <a:pPr lvl="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• Подготовка «Пакетов домашних заданий» для семьи. </a:t>
            </a:r>
          </a:p>
          <a:p>
            <a:pPr lvl="0">
              <a:buFont typeface="Wingdings" pitchFamily="2" charset="2"/>
              <a:buChar char="Ø"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Практический: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• Изучение информационных источников по вопросам. </a:t>
            </a:r>
          </a:p>
          <a:p>
            <a:pPr lvl="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• Сбор и систематизация материалов. </a:t>
            </a:r>
          </a:p>
          <a:p>
            <a:pPr lvl="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• Проведение различных форм работы с детьми в ходе реализации проекта. </a:t>
            </a:r>
          </a:p>
          <a:p>
            <a:pPr lvl="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• Осуществление взаимодействия между участниками проекта (беседа, консультация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Информационный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стенд) </a:t>
            </a:r>
          </a:p>
          <a:p>
            <a:pPr lvl="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• Обсуждение и оказание помощи в изготовлении продуктов проекта. </a:t>
            </a:r>
          </a:p>
          <a:p>
            <a:pPr lvl="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• Оформление и подбор необходимых материалов исследования. </a:t>
            </a:r>
          </a:p>
          <a:p>
            <a:pPr lvl="0">
              <a:buFont typeface="Wingdings" pitchFamily="2" charset="2"/>
              <a:buChar char="Ø"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Завершающий: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• Рефлексия- анализ выполнения проекта, достигнутых результатов. </a:t>
            </a:r>
          </a:p>
          <a:p>
            <a:pPr lvl="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• Доработка проекта с учетом замечаний и пожеланий.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Мультимедийная презентация проекта. </a:t>
            </a:r>
          </a:p>
          <a:p>
            <a:pPr>
              <a:buFont typeface="Wingdings" pitchFamily="2" charset="2"/>
              <a:buChar char="v"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e6019b306966_w333_h428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00892" y="285728"/>
            <a:ext cx="1625600" cy="2090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E:\фоны для презентаций\100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96"/>
            <a:ext cx="9144000" cy="6856207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857224" y="142852"/>
            <a:ext cx="778674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800" b="1" i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План реализации проекта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800" b="1" i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u="sng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800" b="1" i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Чтоб кусался зубок и смеялся роток</a:t>
            </a:r>
            <a:r>
              <a:rPr lang="ru-RU" sz="2800" b="1" i="1" u="sng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2800" b="1" i="1" u="sng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Подготовительный этап: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Консультация для родителей </a:t>
            </a: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научить ребенка чистить зубы</a:t>
            </a: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12 мифов о чистке зубов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Подготовка </a:t>
            </a: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Пакетов домашних заданий</a:t>
            </a: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для семьи (домашнее задание в рамках проекта дается ребенку и его родителям по желанию) 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tabLst>
                <a:tab pos="457200" algn="l"/>
              </a:tabLst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Сочиняем сказку про зубы</a:t>
            </a: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.Сочинение сказки и оформление книжки- малышки рисунками.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Изготовление информационного плаката </a:t>
            </a: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Хорошо- плохо</a:t>
            </a: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4" descr="C:\Documents and Settings\Кирилл\Рабочий стол\Рабочий стол\МАМА\анимация\frukty3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7950" y="4626000"/>
            <a:ext cx="2476409" cy="2232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E:\фоны для презентаций\100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96"/>
            <a:ext cx="9144000" cy="6856207"/>
          </a:xfrm>
          <a:prstGeom prst="rect">
            <a:avLst/>
          </a:prstGeom>
          <a:noFill/>
        </p:spPr>
      </p:pic>
      <p:pic>
        <p:nvPicPr>
          <p:cNvPr id="3074" name="Picture 2" descr="F:\ФОТОГРАФИИ\17012013258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908721"/>
            <a:ext cx="3806822" cy="280831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14282" y="214290"/>
            <a:ext cx="4069686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Сюжетно-ролевая игра «Поликлиника»</a:t>
            </a:r>
          </a:p>
        </p:txBody>
      </p:sp>
      <p:pic>
        <p:nvPicPr>
          <p:cNvPr id="7" name="Picture 2" descr="F:\102___02\IMG_022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2298" y="404664"/>
            <a:ext cx="3916125" cy="2880319"/>
          </a:xfrm>
          <a:prstGeom prst="rect">
            <a:avLst/>
          </a:prstGeom>
          <a:noFill/>
        </p:spPr>
      </p:pic>
      <p:pic>
        <p:nvPicPr>
          <p:cNvPr id="8" name="Picture 2" descr="F:\111___04\IMG_1185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3501008"/>
            <a:ext cx="3925670" cy="2895975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467544" y="4293096"/>
            <a:ext cx="3927412" cy="12241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Экспериментирование</a:t>
            </a:r>
          </a:p>
          <a:p>
            <a:pPr lvl="0"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«Отчего появляются трещинки на зубах»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E:\фоны для презентаций\100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896"/>
            <a:ext cx="9144000" cy="6856207"/>
          </a:xfrm>
          <a:prstGeom prst="rect">
            <a:avLst/>
          </a:prstGeom>
          <a:noFill/>
        </p:spPr>
      </p:pic>
      <p:sp>
        <p:nvSpPr>
          <p:cNvPr id="19" name="Rectangle 7"/>
          <p:cNvSpPr>
            <a:spLocks noChangeArrowheads="1"/>
          </p:cNvSpPr>
          <p:nvPr/>
        </p:nvSpPr>
        <p:spPr bwMode="auto">
          <a:xfrm>
            <a:off x="428596" y="0"/>
            <a:ext cx="8286808" cy="7343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buClrTx/>
              <a:buSzTx/>
              <a:tabLst>
                <a:tab pos="457200" algn="l"/>
              </a:tabLst>
            </a:pPr>
            <a:r>
              <a:rPr kumimoji="0" lang="ru-RU" sz="3600" b="1" i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Практический этап</a:t>
            </a:r>
            <a:endParaRPr kumimoji="0" lang="ru-RU" sz="3600" b="1" i="1" u="sng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Беседа о зубах по вопросам: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buClrTx/>
              <a:buSzTx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вы знаете о зубах? 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buClrTx/>
              <a:buSzTx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Что вы хотите узнать о зубах? 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buClrTx/>
              <a:buSzTx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-Как мы будем это узнавать?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Беседы на  темы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«Чистота и здоровье»,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«Витамины»,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«Кариес»,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«Полезная и вредная еда»,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«Моя  зубная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щетка»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Познавательные занятия по теме </a:t>
            </a: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</a:p>
          <a:p>
            <a:pPr lvl="0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«Наши зубы», «Почему нужно чистить зубы и мыть руки»</a:t>
            </a:r>
          </a:p>
          <a:p>
            <a:pPr lvl="0">
              <a:buFont typeface="Wingdings" pitchFamily="2" charset="2"/>
              <a:buChar char="Ø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Экспериментирование</a:t>
            </a:r>
          </a:p>
          <a:p>
            <a:pPr lvl="0">
              <a:buFont typeface="Wingdings" pitchFamily="2" charset="2"/>
              <a:buChar char="ü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«Отчего появляются трещинки на зубах»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just" eaLnBrk="0" fontAlgn="base" hangingPunct="0"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Игровая   деятельность </a:t>
            </a:r>
            <a:r>
              <a:rPr lang="ru-RU" sz="2000" i="1" u="sng" dirty="0" smtClean="0">
                <a:latin typeface="Times New Roman" pitchFamily="18" charset="0"/>
                <a:cs typeface="Times New Roman" pitchFamily="18" charset="0"/>
              </a:rPr>
              <a:t>Дидактические игры и упражнения:</a:t>
            </a:r>
          </a:p>
          <a:p>
            <a:pPr>
              <a:lnSpc>
                <a:spcPct val="90000"/>
              </a:lnSpc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Запрещается-разрешается»</a:t>
            </a:r>
          </a:p>
          <a:p>
            <a:pPr>
              <a:lnSpc>
                <a:spcPct val="90000"/>
              </a:lnSpc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«Цепочка действий»</a:t>
            </a:r>
          </a:p>
          <a:p>
            <a:pPr>
              <a:lnSpc>
                <a:spcPct val="90000"/>
              </a:lnSpc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«Повтори –не ошибись»</a:t>
            </a:r>
          </a:p>
          <a:p>
            <a:pPr>
              <a:lnSpc>
                <a:spcPct val="90000"/>
              </a:lnSpc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«Хорошо-плохо»</a:t>
            </a:r>
          </a:p>
          <a:p>
            <a:pPr>
              <a:lnSpc>
                <a:spcPct val="90000"/>
              </a:lnSpc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«Вредное и полезное»</a:t>
            </a:r>
          </a:p>
          <a:p>
            <a:pPr lvl="0">
              <a:lnSpc>
                <a:spcPct val="90000"/>
              </a:lnSpc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Сюжетно-ролевая игра «Поликлиника»</a:t>
            </a:r>
          </a:p>
          <a:p>
            <a:pPr lvl="0">
              <a:lnSpc>
                <a:spcPct val="90000"/>
              </a:lnSpc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Разучивание физкультминуток и пальчиковых игр по теме</a:t>
            </a:r>
          </a:p>
          <a:p>
            <a:pPr>
              <a:lnSpc>
                <a:spcPct val="90000"/>
              </a:lnSpc>
              <a:buFont typeface="Wingdings" pitchFamily="2" charset="2"/>
              <a:buChar char="ü"/>
            </a:pPr>
            <a:endParaRPr kumimoji="0" lang="ru-RU" sz="20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00760" y="357166"/>
            <a:ext cx="2526634" cy="345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329</TotalTime>
  <Words>881</Words>
  <Application>Microsoft Office PowerPoint</Application>
  <PresentationFormat>Экран (4:3)</PresentationFormat>
  <Paragraphs>121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буратино</dc:creator>
  <cp:lastModifiedBy>Semya</cp:lastModifiedBy>
  <cp:revision>39</cp:revision>
  <dcterms:created xsi:type="dcterms:W3CDTF">2013-07-17T07:42:17Z</dcterms:created>
  <dcterms:modified xsi:type="dcterms:W3CDTF">2019-01-07T15:39:12Z</dcterms:modified>
</cp:coreProperties>
</file>