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tags/tag2.xml" ContentType="application/vnd.openxmlformats-officedocument.presentationml.tags+xml"/>
  <Default Extension="wmf" ContentType="image/x-wmf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92" r:id="rId2"/>
    <p:sldId id="279" r:id="rId3"/>
    <p:sldId id="281" r:id="rId4"/>
    <p:sldId id="282" r:id="rId5"/>
    <p:sldId id="280" r:id="rId6"/>
    <p:sldId id="271" r:id="rId7"/>
    <p:sldId id="277" r:id="rId8"/>
    <p:sldId id="278" r:id="rId9"/>
    <p:sldId id="275" r:id="rId10"/>
    <p:sldId id="276" r:id="rId11"/>
    <p:sldId id="288" r:id="rId12"/>
    <p:sldId id="289" r:id="rId13"/>
    <p:sldId id="290" r:id="rId14"/>
    <p:sldId id="283" r:id="rId15"/>
    <p:sldId id="291" r:id="rId16"/>
    <p:sldId id="293" r:id="rId17"/>
    <p:sldId id="284" r:id="rId18"/>
    <p:sldId id="285" r:id="rId19"/>
    <p:sldId id="294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03792-9E38-4E57-A9F2-7097549B831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8EEB0-D528-4E15-B13E-3F2FBC7CF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действия</a:t>
            </a:r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C93A8-8557-41F0-AB26-1B09D4EEDDE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94C318-7B88-405E-9A6B-AD51863A30E9}" type="slidenum">
              <a:rPr lang="ru-RU"/>
              <a:pPr/>
              <a:t>3</a:t>
            </a:fld>
            <a:endParaRPr lang="ru-RU"/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2AD572-181D-49BB-9BFE-15DB6A587B42}" type="slidenum">
              <a:rPr lang="ru-RU"/>
              <a:pPr/>
              <a:t>4</a:t>
            </a:fld>
            <a:endParaRPr lang="ru-RU"/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190625" y="877888"/>
            <a:ext cx="4475163" cy="3165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/>
          </p:nvPr>
        </p:nvSpPr>
        <p:spPr>
          <a:xfrm>
            <a:off x="1060450" y="4349750"/>
            <a:ext cx="4740275" cy="35115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85AE3F-51C0-4D76-BE3B-4F201F701590}" type="slidenum">
              <a:rPr lang="ru-RU"/>
              <a:pPr/>
              <a:t>17</a:t>
            </a:fld>
            <a:endParaRPr lang="ru-RU"/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C93A8-8557-41F0-AB26-1B09D4EEDDE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ABB096-86CE-4D40-B486-7CE385CDEA77}" type="slidenum">
              <a:rPr lang="ru-RU"/>
              <a:pPr/>
              <a:t>20</a:t>
            </a:fld>
            <a:endParaRPr lang="ru-RU"/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8631A4-DC5C-4C22-B897-2134B5DCC6F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234480-A8C4-4429-9570-84FCE6FBDDE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5.bin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2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gif"/><Relationship Id="rId12" Type="http://schemas.openxmlformats.org/officeDocument/2006/relationships/image" Target="../media/image15.gif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6" Type="http://schemas.openxmlformats.org/officeDocument/2006/relationships/image" Target="../media/image9.gif"/><Relationship Id="rId11" Type="http://schemas.openxmlformats.org/officeDocument/2006/relationships/image" Target="../media/image14.gif"/><Relationship Id="rId5" Type="http://schemas.openxmlformats.org/officeDocument/2006/relationships/image" Target="../media/image8.gif"/><Relationship Id="rId15" Type="http://schemas.openxmlformats.org/officeDocument/2006/relationships/image" Target="../media/image7.png"/><Relationship Id="rId10" Type="http://schemas.openxmlformats.org/officeDocument/2006/relationships/image" Target="../media/image13.gif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2.gif"/><Relationship Id="rId14" Type="http://schemas.openxmlformats.org/officeDocument/2006/relationships/image" Target="../media/image1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561975" y="765175"/>
            <a:ext cx="8020050" cy="3743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CCFF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Comic Sans MS"/>
            </a:endParaRP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142875" y="214313"/>
            <a:ext cx="485447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dirty="0" smtClean="0"/>
              <a:t>МБОУ «Начальная общеобразовательная школа № 24»</a:t>
            </a:r>
          </a:p>
          <a:p>
            <a:pPr algn="ctr"/>
            <a:r>
              <a:rPr lang="ru-RU" sz="1400" dirty="0" smtClean="0"/>
              <a:t>Ставропольского края  Шпаковского района </a:t>
            </a:r>
          </a:p>
          <a:p>
            <a:pPr algn="ctr"/>
            <a:r>
              <a:rPr lang="ru-RU" sz="1400" dirty="0" smtClean="0"/>
              <a:t>города  Михайловска</a:t>
            </a:r>
            <a:endParaRPr lang="ru-RU" sz="1400" dirty="0"/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2786050" y="5286388"/>
            <a:ext cx="59998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Автор учитель начальных классов: </a:t>
            </a:r>
          </a:p>
          <a:p>
            <a:pPr algn="r"/>
            <a:r>
              <a:rPr lang="ru-RU" dirty="0" smtClean="0"/>
              <a:t>Евдокимова Тамара Петровна</a:t>
            </a:r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571472" y="785794"/>
            <a:ext cx="8020050" cy="392909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b="1" dirty="0" smtClean="0"/>
              <a:t>Задачи на</a:t>
            </a:r>
          </a:p>
          <a:p>
            <a:pPr algn="ctr"/>
            <a:r>
              <a:rPr lang="ru-RU" sz="3600" b="1" dirty="0" smtClean="0"/>
              <a:t>увеличение числа </a:t>
            </a:r>
          </a:p>
          <a:p>
            <a:pPr algn="ctr"/>
            <a:r>
              <a:rPr lang="ru-RU" sz="3600" b="1" dirty="0" smtClean="0"/>
              <a:t>в несколько </a:t>
            </a:r>
            <a:r>
              <a:rPr lang="ru-RU" sz="3600" b="1" dirty="0" smtClean="0"/>
              <a:t>раз</a:t>
            </a:r>
          </a:p>
          <a:p>
            <a:pPr algn="ctr"/>
            <a:r>
              <a:rPr lang="ru-RU" sz="3600" b="1" dirty="0" smtClean="0"/>
              <a:t>3 класс</a:t>
            </a:r>
            <a:r>
              <a:rPr lang="ru-RU" sz="3600" b="1" dirty="0" smtClean="0"/>
              <a:t> 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Елена\Downloads\ваг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7143800" cy="396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428992" y="2071678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78 + 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 = 92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29058" y="2571744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х</a:t>
            </a:r>
            <a:r>
              <a:rPr lang="ru-RU" sz="4000" b="1" dirty="0" smtClean="0">
                <a:solidFill>
                  <a:srgbClr val="002060"/>
                </a:solidFill>
              </a:rPr>
              <a:t> – 23 = 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3071810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50 – </a:t>
            </a:r>
            <a:r>
              <a:rPr lang="ru-RU" sz="4000" b="1" dirty="0" err="1" smtClean="0">
                <a:solidFill>
                  <a:srgbClr val="C00000"/>
                </a:solidFill>
              </a:rPr>
              <a:t>х</a:t>
            </a:r>
            <a:r>
              <a:rPr lang="ru-RU" sz="4000" b="1" dirty="0" smtClean="0">
                <a:solidFill>
                  <a:srgbClr val="C00000"/>
                </a:solidFill>
              </a:rPr>
              <a:t> =4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500042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Решить уравнения.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6" descr="1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71546"/>
            <a:ext cx="450059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684213" y="1341438"/>
            <a:ext cx="8064500" cy="4248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Работа </a:t>
            </a:r>
            <a:r>
              <a:rPr lang="ru-RU" sz="3600" kern="1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 учебником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11188" y="531813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7200" b="1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492500" y="2114550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72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755650" y="3627438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7200" b="1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771775" y="5427663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72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7380288" y="2924175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72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7380288" y="4581525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72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3563938" y="2205038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72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4270375" y="3933825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72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8" presetClass="entr" presetSubtype="0" ac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8" presetClass="entr" presetSubtype="0" ac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8" presetClass="entr" presetSubtype="0" ac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11111E-6 7.40741E-7 L 0.00434 0.2525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6128 -0.05185 L -0.26597 -0.2199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6" presetClass="path" presetSubtype="0" accel="50000" decel="5000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1233 2.59259E-6 L -0.01233 0.05717 C -0.01233 0.08287 0.00312 0.11481 0.0158 0.11481 L 0.04462 0.11481 " pathEditMode="relative" rAng="0" ptsTypes="FfFF">
                                      <p:cBhvr>
                                        <p:cTn id="55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path" presetSubtype="0" accel="50000" decel="5000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8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8837 0.04259 L 0.34202 0.12593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85" decel="100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385" decel="100000"/>
                                        <p:tgtEl>
                                          <p:spTgt spid="1230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7" dur="385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9" dur="385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85" decel="100000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385" decel="100000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8" dur="385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0" dur="385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70" decel="100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770" decel="100000"/>
                                        <p:tgtEl>
                                          <p:spTgt spid="123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9" dur="77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1" dur="77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70" decel="100000"/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770" decel="100000"/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0" dur="770" fill="hold"/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2" dur="770" fill="hold"/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2" grpId="1" animBg="1"/>
      <p:bldP spid="12295" grpId="0"/>
      <p:bldP spid="12295" grpId="1"/>
      <p:bldP spid="12296" grpId="0"/>
      <p:bldP spid="12296" grpId="1"/>
      <p:bldP spid="12296" grpId="2"/>
      <p:bldP spid="12297" grpId="0"/>
      <p:bldP spid="12297" grpId="1"/>
      <p:bldP spid="12297" grpId="2"/>
      <p:bldP spid="12298" grpId="0"/>
      <p:bldP spid="12298" grpId="1"/>
      <p:bldP spid="12308" grpId="0"/>
      <p:bldP spid="12308" grpId="1"/>
      <p:bldP spid="12309" grpId="0" build="allAtOnce"/>
      <p:bldP spid="123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71934" y="4857762"/>
            <a:ext cx="3561091" cy="699301"/>
          </a:xfrm>
          <a:prstGeom prst="rect">
            <a:avLst/>
          </a:prstGeom>
          <a:noFill/>
        </p:spPr>
        <p:txBody>
          <a:bodyPr lIns="82936" tIns="41469" rIns="82936" bIns="41469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С. 37</a:t>
            </a:r>
            <a:endParaRPr lang="ru-RU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460" name="Picture 2" descr="http://davlinang.edusite.ru/images/5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86" y="5072074"/>
            <a:ext cx="900113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Содержимое 3" descr="C:\Users\1\Pictures\2013-08-08\Mail0001.JPG"/>
          <p:cNvPicPr>
            <a:picLocks/>
          </p:cNvPicPr>
          <p:nvPr/>
        </p:nvPicPr>
        <p:blipFill>
          <a:blip r:embed="rId3"/>
          <a:srcRect r="6546" b="11848"/>
          <a:stretch>
            <a:fillRect/>
          </a:stretch>
        </p:blipFill>
        <p:spPr bwMode="auto">
          <a:xfrm>
            <a:off x="4857752" y="357166"/>
            <a:ext cx="3500462" cy="407196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9462" name="Прямоугольник 7"/>
          <p:cNvSpPr>
            <a:spLocks noChangeArrowheads="1"/>
          </p:cNvSpPr>
          <p:nvPr/>
        </p:nvSpPr>
        <p:spPr bwMode="auto">
          <a:xfrm>
            <a:off x="2286000" y="310515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</p:txBody>
      </p:sp>
      <p:pic>
        <p:nvPicPr>
          <p:cNvPr id="19463" name="Picture 4" descr="ANTN0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714356"/>
            <a:ext cx="345598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785786" y="928670"/>
            <a:ext cx="7143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Сравни решение задач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с.37№1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AutoShape 1"/>
          <p:cNvSpPr>
            <a:spLocks noChangeShapeType="1"/>
          </p:cNvSpPr>
          <p:nvPr/>
        </p:nvSpPr>
        <p:spPr bwMode="auto">
          <a:xfrm rot="5400000">
            <a:off x="100012" y="817563"/>
            <a:ext cx="4032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4" name="AutoShape 2"/>
          <p:cNvSpPr>
            <a:spLocks noChangeShapeType="1"/>
          </p:cNvSpPr>
          <p:nvPr/>
        </p:nvSpPr>
        <p:spPr bwMode="auto">
          <a:xfrm rot="5400000">
            <a:off x="358775" y="817563"/>
            <a:ext cx="4032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42910" y="1500174"/>
            <a:ext cx="771530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1)У Васи 2 машинки, а у Коли в 3 раза больше,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у Васи. Сколько маши­нок у Коли?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785786" y="2285992"/>
            <a:ext cx="2500330" cy="10464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□ □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□ □ □□ □□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714348" y="3357562"/>
            <a:ext cx="778674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2)У Вити 2 машинки, а у Миши на 3 машинки больше, чем у Вити.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машинок у Миши?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7" name="AutoShape 44"/>
          <p:cNvSpPr>
            <a:spLocks noChangeShapeType="1"/>
          </p:cNvSpPr>
          <p:nvPr/>
        </p:nvSpPr>
        <p:spPr bwMode="auto">
          <a:xfrm rot="5400000">
            <a:off x="111125" y="722313"/>
            <a:ext cx="4032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928662" y="4214818"/>
            <a:ext cx="2428892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□ □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□ □ □□□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6" descr="Mailm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500570"/>
            <a:ext cx="100013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Вверх рука и вниз рука.</a:t>
            </a:r>
            <a:br>
              <a:rPr lang="ru-RU" sz="2400" i="1" dirty="0" smtClean="0"/>
            </a:br>
            <a:r>
              <a:rPr lang="ru-RU" sz="2400" i="1" dirty="0" smtClean="0"/>
              <a:t>Потянули их слегка.</a:t>
            </a:r>
            <a:br>
              <a:rPr lang="ru-RU" sz="2400" i="1" dirty="0" smtClean="0"/>
            </a:br>
            <a:r>
              <a:rPr lang="ru-RU" sz="2400" i="1" dirty="0" smtClean="0"/>
              <a:t>Быстро поменяли руки!</a:t>
            </a:r>
            <a:br>
              <a:rPr lang="ru-RU" sz="2400" i="1" dirty="0" smtClean="0"/>
            </a:br>
            <a:r>
              <a:rPr lang="ru-RU" sz="2400" i="1" dirty="0" smtClean="0"/>
              <a:t>Нам сегодня не до скуки. </a:t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en-US" sz="2400" i="1" dirty="0" smtClean="0"/>
              <a:t>                                 </a:t>
            </a:r>
            <a:r>
              <a:rPr lang="ru-RU" sz="2400" i="1" dirty="0" smtClean="0"/>
              <a:t>Вниз — хлопок и вверх — хлопок.</a:t>
            </a:r>
            <a:br>
              <a:rPr lang="ru-RU" sz="2400" i="1" dirty="0" smtClean="0"/>
            </a:br>
            <a:r>
              <a:rPr lang="en-US" sz="2400" i="1" dirty="0" smtClean="0"/>
              <a:t>                                 </a:t>
            </a:r>
            <a:r>
              <a:rPr lang="ru-RU" sz="2400" i="1" dirty="0" smtClean="0"/>
              <a:t>Ноги, руки разминаем,</a:t>
            </a:r>
            <a:br>
              <a:rPr lang="ru-RU" sz="2400" i="1" dirty="0" smtClean="0"/>
            </a:br>
            <a:r>
              <a:rPr lang="en-US" sz="2400" i="1" dirty="0" smtClean="0"/>
              <a:t>                                 </a:t>
            </a:r>
            <a:r>
              <a:rPr lang="ru-RU" sz="2400" i="1" dirty="0" smtClean="0"/>
              <a:t>Точно знаем — будет прок. </a:t>
            </a:r>
            <a:br>
              <a:rPr lang="ru-RU" sz="2400" i="1" dirty="0" smtClean="0"/>
            </a:br>
            <a:endParaRPr lang="en-US" sz="2400" i="1" dirty="0" smtClean="0"/>
          </a:p>
          <a:p>
            <a:r>
              <a:rPr lang="ru-RU" sz="2400" i="1" dirty="0" smtClean="0"/>
              <a:t>Крутим-вертим головой,</a:t>
            </a:r>
            <a:br>
              <a:rPr lang="ru-RU" sz="2400" i="1" dirty="0" smtClean="0"/>
            </a:br>
            <a:r>
              <a:rPr lang="ru-RU" sz="2400" i="1" dirty="0" smtClean="0"/>
              <a:t>Разминаем шею. Стой! </a:t>
            </a:r>
            <a:endParaRPr lang="ru-RU" sz="2400" i="1" dirty="0"/>
          </a:p>
        </p:txBody>
      </p:sp>
      <p:pic>
        <p:nvPicPr>
          <p:cNvPr id="4" name="Picture 2" descr="C:\Users\1\Desktop\disney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9" y="1142984"/>
            <a:ext cx="300039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785786" y="928688"/>
            <a:ext cx="7143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/>
              <a:t>Самостоятельно, с последующей проверкой.</a:t>
            </a:r>
          </a:p>
          <a:p>
            <a:r>
              <a:rPr lang="ru-RU" sz="2400" dirty="0" smtClean="0"/>
              <a:t>с. 37 №2</a:t>
            </a:r>
          </a:p>
          <a:p>
            <a:endParaRPr lang="ru-RU" sz="2400" dirty="0" smtClean="0"/>
          </a:p>
          <a:p>
            <a:r>
              <a:rPr lang="ru-RU" sz="2400" dirty="0" smtClean="0"/>
              <a:t>с. 37 №3</a:t>
            </a:r>
          </a:p>
          <a:p>
            <a:r>
              <a:rPr lang="ru-RU" sz="2400" dirty="0" smtClean="0"/>
              <a:t>      </a:t>
            </a:r>
          </a:p>
          <a:p>
            <a:r>
              <a:rPr lang="ru-RU" sz="2400" i="1" dirty="0" smtClean="0"/>
              <a:t>с. 37 № 4 </a:t>
            </a:r>
            <a:endParaRPr lang="ru-RU" sz="2400" dirty="0" smtClean="0"/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1" descr="00004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59779" y="1899186"/>
            <a:ext cx="1071570" cy="175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785786" y="928688"/>
            <a:ext cx="7143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/>
              <a:t>Проверь себя.</a:t>
            </a:r>
          </a:p>
          <a:p>
            <a:r>
              <a:rPr lang="ru-RU" sz="2400" b="1" dirty="0" smtClean="0"/>
              <a:t>с. 37 №2</a:t>
            </a:r>
          </a:p>
          <a:p>
            <a:r>
              <a:rPr lang="ru-RU" sz="2400" dirty="0" smtClean="0"/>
              <a:t>Прочитай выражения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с. 37 №3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6,9,12, 15,18,21, 24,27, 30; 4, 8,12,16,20, 24,28.</a:t>
            </a:r>
          </a:p>
          <a:p>
            <a:endParaRPr lang="ru-RU" sz="2400" dirty="0" smtClean="0"/>
          </a:p>
          <a:p>
            <a:r>
              <a:rPr lang="ru-RU" sz="2400" b="1" i="1" dirty="0" smtClean="0"/>
              <a:t>с. 37 № 4 </a:t>
            </a:r>
            <a:endParaRPr lang="ru-RU" sz="2400" b="1" dirty="0" smtClean="0"/>
          </a:p>
          <a:p>
            <a:r>
              <a:rPr lang="ru-RU" sz="2400" i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1, 2, 4 или 1,3,4.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1" descr="7f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071546"/>
            <a:ext cx="1357322" cy="126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1260475" y="2954338"/>
          <a:ext cx="1222375" cy="1185862"/>
        </p:xfrm>
        <a:graphic>
          <a:graphicData uri="http://schemas.openxmlformats.org/presentationml/2006/ole">
            <p:oleObj spid="_x0000_s3074" r:id="rId6" imgW="1363320" imgH="1298880" progId="">
              <p:embed/>
            </p:oleObj>
          </a:graphicData>
        </a:graphic>
      </p:graphicFrame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6759575" y="2879725"/>
          <a:ext cx="1160463" cy="1223963"/>
        </p:xfrm>
        <a:graphic>
          <a:graphicData uri="http://schemas.openxmlformats.org/presentationml/2006/ole">
            <p:oleObj spid="_x0000_s3075" r:id="rId7" imgW="1204920" imgH="1268280" progId="">
              <p:embed/>
            </p:oleObj>
          </a:graphicData>
        </a:graphic>
      </p:graphicFrame>
      <p:graphicFrame>
        <p:nvGraphicFramePr>
          <p:cNvPr id="93188" name="Object 4"/>
          <p:cNvGraphicFramePr>
            <a:graphicFrameLocks noChangeAspect="1"/>
          </p:cNvGraphicFramePr>
          <p:nvPr/>
        </p:nvGraphicFramePr>
        <p:xfrm>
          <a:off x="3959225" y="2879725"/>
          <a:ext cx="1212850" cy="1223963"/>
        </p:xfrm>
        <a:graphic>
          <a:graphicData uri="http://schemas.openxmlformats.org/presentationml/2006/ole">
            <p:oleObj spid="_x0000_s3076" r:id="rId8" imgW="1209960" imgH="1216800" progId="">
              <p:embed/>
            </p:oleObj>
          </a:graphicData>
        </a:graphic>
      </p:graphicFrame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990600" y="0"/>
            <a:ext cx="7313613" cy="855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ctr" defTabSz="449263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5000">
              <a:solidFill>
                <a:srgbClr val="04617B"/>
              </a:solidFill>
              <a:latin typeface="Calibri" pitchFamily="34" charset="0"/>
            </a:endParaRP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381000" y="1066800"/>
            <a:ext cx="8229600" cy="671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ru-RU" sz="3200" b="1">
                <a:solidFill>
                  <a:srgbClr val="000000"/>
                </a:solidFill>
                <a:latin typeface="Constantia" pitchFamily="18" charset="0"/>
              </a:rPr>
              <a:t>1                           2                          3</a:t>
            </a:r>
          </a:p>
        </p:txBody>
      </p:sp>
      <p:pic>
        <p:nvPicPr>
          <p:cNvPr id="9319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3" name="~PP3169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92" name="WordArt 8"/>
          <p:cNvSpPr>
            <a:spLocks noChangeArrowheads="1" noChangeShapeType="1" noTextEdit="1"/>
          </p:cNvSpPr>
          <p:nvPr/>
        </p:nvSpPr>
        <p:spPr bwMode="auto">
          <a:xfrm>
            <a:off x="1752600" y="609600"/>
            <a:ext cx="5867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66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Твое настроение</a:t>
            </a: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31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5" dur="10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191"/>
                </p:tgtEl>
              </p:cMediaNode>
            </p:audio>
          </p:childTnLst>
        </p:cTn>
      </p:par>
    </p:tnLst>
    <p:bldLst>
      <p:bldP spid="9319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1500174"/>
            <a:ext cx="6500858" cy="11079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ru-RU" sz="6600" b="1" dirty="0" smtClean="0">
                <a:ln w="24500" cmpd="dbl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ИТОГ  УРОКА</a:t>
            </a:r>
            <a:endParaRPr lang="ru-RU" sz="6600" b="1" dirty="0">
              <a:ln w="24500" cmpd="dbl">
                <a:solidFill>
                  <a:srgbClr val="FFFF00"/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2" descr="http://news.flarus.ru/pix.php?pid=28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643182"/>
            <a:ext cx="292893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500063"/>
            <a:ext cx="8229600" cy="4525962"/>
          </a:xfrm>
          <a:effectLst>
            <a:outerShdw dist="107763" dir="2700000" algn="ctr" rotWithShape="0">
              <a:srgbClr val="6600FF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13000" b="1" dirty="0" smtClean="0">
                <a:solidFill>
                  <a:srgbClr val="FF00FF"/>
                </a:solidFill>
              </a:rPr>
              <a:t>C</a:t>
            </a:r>
            <a:r>
              <a:rPr lang="ru-RU" sz="13000" b="1" dirty="0" smtClean="0">
                <a:solidFill>
                  <a:srgbClr val="FF00FF"/>
                </a:solidFill>
              </a:rPr>
              <a:t>.37№5</a:t>
            </a:r>
          </a:p>
          <a:p>
            <a:pPr eaLnBrk="1" hangingPunct="1">
              <a:defRPr/>
            </a:pPr>
            <a:endParaRPr lang="ru-RU" sz="13000" b="1" dirty="0" smtClean="0">
              <a:solidFill>
                <a:srgbClr val="FF00FF"/>
              </a:solidFill>
            </a:endParaRPr>
          </a:p>
        </p:txBody>
      </p:sp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900113" y="2420938"/>
            <a:ext cx="7561262" cy="3095625"/>
          </a:xfrm>
          <a:prstGeom prst="rect">
            <a:avLst/>
          </a:prstGeom>
        </p:spPr>
        <p:txBody>
          <a:bodyPr spcFirstLastPara="1" wrap="none" fromWordArt="1">
            <a:prstTxWarp prst="textButton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Домашнее </a:t>
            </a:r>
          </a:p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задание</a:t>
            </a:r>
          </a:p>
        </p:txBody>
      </p:sp>
      <p:pic>
        <p:nvPicPr>
          <p:cNvPr id="14340" name="Рисунок 4" descr="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4500563"/>
            <a:ext cx="1714500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  <p:bldP spid="2355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9963" y="0"/>
            <a:ext cx="7204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755900"/>
            <a:ext cx="27368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1187450" y="1220788"/>
            <a:ext cx="51308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chemeClr val="bg1"/>
                </a:solidFill>
              </a:rPr>
              <a:t>Эй, послушай, детвора!</a:t>
            </a:r>
          </a:p>
          <a:p>
            <a:r>
              <a:rPr lang="ru-RU" altLang="ru-RU" sz="3200">
                <a:solidFill>
                  <a:schemeClr val="bg1"/>
                </a:solidFill>
              </a:rPr>
              <a:t>Поработать нам пора.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04800"/>
            <a:ext cx="2590800" cy="2303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1140" name="Picture 4" descr="Тигр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267200"/>
            <a:ext cx="19637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57290" y="3214686"/>
            <a:ext cx="5857916" cy="1200329"/>
          </a:xfrm>
          <a:prstGeom prst="rect">
            <a:avLst/>
          </a:prstGeom>
          <a:noFill/>
        </p:spPr>
        <p:txBody>
          <a:bodyPr wrap="square" rtlCol="0">
            <a:prstTxWarp prst="textInflateTop">
              <a:avLst/>
            </a:prstTxWarp>
            <a:spAutoFit/>
          </a:bodyPr>
          <a:lstStyle/>
          <a:p>
            <a:r>
              <a:rPr lang="ru-RU" sz="72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</a:rPr>
              <a:t>МОЛОДЦЫ!</a:t>
            </a:r>
            <a:endParaRPr lang="ru-RU" sz="7200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1260475" y="2954338"/>
          <a:ext cx="1222375" cy="1185862"/>
        </p:xfrm>
        <a:graphic>
          <a:graphicData uri="http://schemas.openxmlformats.org/presentationml/2006/ole">
            <p:oleObj spid="_x0000_s2050" r:id="rId6" imgW="1363320" imgH="1298880" progId="">
              <p:embed/>
            </p:oleObj>
          </a:graphicData>
        </a:graphic>
      </p:graphicFrame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6759575" y="2879725"/>
          <a:ext cx="1160463" cy="1223963"/>
        </p:xfrm>
        <a:graphic>
          <a:graphicData uri="http://schemas.openxmlformats.org/presentationml/2006/ole">
            <p:oleObj spid="_x0000_s2051" r:id="rId7" imgW="1204920" imgH="1268280" progId="">
              <p:embed/>
            </p:oleObj>
          </a:graphicData>
        </a:graphic>
      </p:graphicFrame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3959225" y="2879725"/>
          <a:ext cx="1212850" cy="1223963"/>
        </p:xfrm>
        <a:graphic>
          <a:graphicData uri="http://schemas.openxmlformats.org/presentationml/2006/ole">
            <p:oleObj spid="_x0000_s2052" r:id="rId8" imgW="1209960" imgH="1216800" progId="">
              <p:embed/>
            </p:oleObj>
          </a:graphicData>
        </a:graphic>
      </p:graphicFrame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990600" y="0"/>
            <a:ext cx="7313613" cy="855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ctr" defTabSz="449263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5000">
              <a:solidFill>
                <a:srgbClr val="04617B"/>
              </a:solidFill>
              <a:latin typeface="Calibri" pitchFamily="34" charset="0"/>
            </a:endParaRP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381000" y="1066800"/>
            <a:ext cx="8229600" cy="671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Constantia" pitchFamily="18" charset="0"/>
            </a:endParaRPr>
          </a:p>
          <a:p>
            <a:pPr algn="ctr" defTabSz="449263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ru-RU" sz="3200" b="1">
                <a:solidFill>
                  <a:srgbClr val="000000"/>
                </a:solidFill>
                <a:latin typeface="Constantia" pitchFamily="18" charset="0"/>
              </a:rPr>
              <a:t>1                           2                          3</a:t>
            </a:r>
          </a:p>
        </p:txBody>
      </p:sp>
      <p:pic>
        <p:nvPicPr>
          <p:cNvPr id="8397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3" name="~PP3169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6" name="WordArt 8"/>
          <p:cNvSpPr>
            <a:spLocks noChangeArrowheads="1" noChangeShapeType="1" noTextEdit="1"/>
          </p:cNvSpPr>
          <p:nvPr/>
        </p:nvSpPr>
        <p:spPr bwMode="auto">
          <a:xfrm>
            <a:off x="1752600" y="609600"/>
            <a:ext cx="5867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66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Твое настроение</a:t>
            </a: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39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5" dur="1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975"/>
                </p:tgtEl>
              </p:cMediaNode>
            </p:audio>
          </p:childTnLst>
        </p:cTn>
      </p:par>
    </p:tnLst>
    <p:bldLst>
      <p:bldP spid="839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78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2411413" y="2349500"/>
            <a:ext cx="6275387" cy="3776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defTabSz="449263">
              <a:lnSpc>
                <a:spcPct val="90000"/>
              </a:lnSpc>
              <a:spcBef>
                <a:spcPts val="24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9600" b="1" dirty="0">
                <a:solidFill>
                  <a:srgbClr val="9900CC"/>
                </a:solidFill>
              </a:rPr>
              <a:t>Удачи!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2636838"/>
            <a:ext cx="2051050" cy="1538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404813"/>
            <a:ext cx="2051050" cy="163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413" y="260350"/>
            <a:ext cx="2195512" cy="178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188913"/>
            <a:ext cx="1979612" cy="1914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59563" y="404813"/>
            <a:ext cx="1908175" cy="1622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8313" y="2420938"/>
            <a:ext cx="2051050" cy="1901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8313" y="4221163"/>
            <a:ext cx="2305050" cy="1866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27313" y="4292600"/>
            <a:ext cx="2051050" cy="179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7900" y="4076700"/>
            <a:ext cx="2411413" cy="213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588125" y="4005263"/>
            <a:ext cx="2268538" cy="2105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9102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691.WAV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9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13" dur="10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910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aNtoM\Desktop\картинки\Школьные принадлежности\Доски\da-12_z_kle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501063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572428" cy="1785950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>
              <a:defRPr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октября</a:t>
            </a:r>
          </a:p>
          <a:p>
            <a:pPr algn="ctr">
              <a:defRPr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ная р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i?id=3f85f3091cb079b75e647891c1e2673a-92-144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0574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24000" y="533400"/>
            <a:ext cx="63246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latin typeface="Arial Black" pitchFamily="34" charset="0"/>
              </a:rPr>
              <a:t>Минутка чистописания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609600" y="1930400"/>
            <a:ext cx="6934200" cy="27813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400">
                <a:solidFill>
                  <a:schemeClr val="bg2"/>
                </a:solidFill>
              </a:rPr>
              <a:t>Сколько пальцев на руке</a:t>
            </a:r>
            <a:br>
              <a:rPr lang="ru-RU" sz="4400">
                <a:solidFill>
                  <a:schemeClr val="bg2"/>
                </a:solidFill>
              </a:rPr>
            </a:br>
            <a:r>
              <a:rPr lang="ru-RU" sz="4400">
                <a:solidFill>
                  <a:schemeClr val="bg2"/>
                </a:solidFill>
              </a:rPr>
              <a:t>И копеек в пятачке,</a:t>
            </a:r>
            <a:br>
              <a:rPr lang="ru-RU" sz="4400">
                <a:solidFill>
                  <a:schemeClr val="bg2"/>
                </a:solidFill>
              </a:rPr>
            </a:br>
            <a:r>
              <a:rPr lang="ru-RU" sz="4400">
                <a:solidFill>
                  <a:schemeClr val="bg2"/>
                </a:solidFill>
              </a:rPr>
              <a:t>У морской звезды лучей, </a:t>
            </a:r>
            <a:br>
              <a:rPr lang="ru-RU" sz="4400">
                <a:solidFill>
                  <a:schemeClr val="bg2"/>
                </a:solidFill>
              </a:rPr>
            </a:br>
            <a:r>
              <a:rPr lang="ru-RU" sz="4400">
                <a:solidFill>
                  <a:schemeClr val="bg2"/>
                </a:solidFill>
              </a:rPr>
              <a:t>Клювов у пяти грачей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C:\Users\мк\Desktop\цифры\img513.jpg"/>
          <p:cNvPicPr>
            <a:picLocks noChangeAspect="1" noChangeArrowheads="1"/>
          </p:cNvPicPr>
          <p:nvPr/>
        </p:nvPicPr>
        <p:blipFill>
          <a:blip r:embed="rId2">
            <a:lum bright="-8000" contrast="34000"/>
          </a:blip>
          <a:srcRect/>
          <a:stretch>
            <a:fillRect/>
          </a:stretch>
        </p:blipFill>
        <p:spPr bwMode="auto">
          <a:xfrm>
            <a:off x="838200" y="914400"/>
            <a:ext cx="7696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лена\Downloads\ваг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143250"/>
            <a:ext cx="1987522" cy="171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Елена\Downloads\ва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9" y="3071810"/>
            <a:ext cx="1987522" cy="171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Елена\Downloads\ва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9" y="3357564"/>
            <a:ext cx="1987522" cy="171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Елена\Downloads\ва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6478" y="3714753"/>
            <a:ext cx="198752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357422" y="342900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15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342900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3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29322" y="3643314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4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86710" y="4071942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4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0430" y="3143248"/>
            <a:ext cx="4395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:</a:t>
            </a:r>
            <a:endParaRPr lang="ru-RU" sz="7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43504" y="3500438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+</a:t>
            </a:r>
            <a:endParaRPr lang="ru-RU" sz="7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72330" y="3571876"/>
            <a:ext cx="571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.</a:t>
            </a:r>
            <a:endParaRPr lang="ru-RU" sz="7200" b="1" dirty="0"/>
          </a:p>
        </p:txBody>
      </p:sp>
      <p:pic>
        <p:nvPicPr>
          <p:cNvPr id="19" name="Picture 3" descr="C:\Users\Елена\Downloads\паровоз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571536" y="2714620"/>
            <a:ext cx="2571768" cy="2571768"/>
          </a:xfrm>
          <a:prstGeom prst="rect">
            <a:avLst/>
          </a:prstGeom>
          <a:noFill/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457200" y="274638"/>
            <a:ext cx="8229600" cy="172560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 вагончиках числа, а сцепления между вагончиками -  знаки действий. Какое правило надо вспомнить, чтобы решить это выражение?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" name="Прямоугольник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333375"/>
            <a:ext cx="5216525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976</TotalTime>
  <Words>251</Words>
  <Application>Microsoft Office PowerPoint</Application>
  <PresentationFormat>Экран (4:3)</PresentationFormat>
  <Paragraphs>86</Paragraphs>
  <Slides>20</Slides>
  <Notes>6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Физкультминутка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23</dc:creator>
  <cp:lastModifiedBy>Admin</cp:lastModifiedBy>
  <cp:revision>119</cp:revision>
  <dcterms:created xsi:type="dcterms:W3CDTF">2014-11-06T06:18:31Z</dcterms:created>
  <dcterms:modified xsi:type="dcterms:W3CDTF">2018-10-11T05:40:13Z</dcterms:modified>
</cp:coreProperties>
</file>