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91" r:id="rId3"/>
    <p:sldId id="292" r:id="rId4"/>
    <p:sldId id="293" r:id="rId5"/>
    <p:sldId id="294" r:id="rId6"/>
    <p:sldId id="295" r:id="rId7"/>
    <p:sldId id="298" r:id="rId8"/>
    <p:sldId id="296" r:id="rId9"/>
    <p:sldId id="297" r:id="rId10"/>
    <p:sldId id="299" r:id="rId11"/>
    <p:sldId id="300" r:id="rId12"/>
    <p:sldId id="301" r:id="rId13"/>
    <p:sldId id="302" r:id="rId14"/>
    <p:sldId id="303" r:id="rId15"/>
    <p:sldId id="304" r:id="rId16"/>
    <p:sldId id="305" r:id="rId17"/>
    <p:sldId id="307" r:id="rId18"/>
    <p:sldId id="308" r:id="rId19"/>
    <p:sldId id="306" r:id="rId20"/>
    <p:sldId id="309" r:id="rId2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D753"/>
    <a:srgbClr val="EA3800"/>
    <a:srgbClr val="FFF6F3"/>
    <a:srgbClr val="FEF4F6"/>
    <a:srgbClr val="66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7170" autoAdjust="0"/>
  </p:normalViewPr>
  <p:slideViewPr>
    <p:cSldViewPr>
      <p:cViewPr varScale="1">
        <p:scale>
          <a:sx n="65" d="100"/>
          <a:sy n="65" d="100"/>
        </p:scale>
        <p:origin x="-152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7"/>
          <p:cNvCxnSpPr/>
          <p:nvPr/>
        </p:nvCxnSpPr>
        <p:spPr>
          <a:xfrm>
            <a:off x="146367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12"/>
          <p:cNvCxnSpPr/>
          <p:nvPr/>
        </p:nvCxnSpPr>
        <p:spPr>
          <a:xfrm>
            <a:off x="470852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Овал 13"/>
          <p:cNvSpPr/>
          <p:nvPr/>
        </p:nvSpPr>
        <p:spPr>
          <a:xfrm>
            <a:off x="4540250" y="3525838"/>
            <a:ext cx="46038" cy="46037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7DFC2A-D81A-4F4B-8A77-FE08D4B3D870}" type="datetimeFigureOut">
              <a:rPr lang="ru-RU"/>
              <a:pPr>
                <a:defRPr/>
              </a:pPr>
              <a:t>07.01.2019</a:t>
            </a:fld>
            <a:endParaRPr lang="ru-RU"/>
          </a:p>
        </p:txBody>
      </p:sp>
      <p:sp>
        <p:nvSpPr>
          <p:cNvPr id="8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6DD356-15B4-4C9E-9AF7-5B1183DDC2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6"/>
          <p:cNvCxnSpPr/>
          <p:nvPr/>
        </p:nvCxnSpPr>
        <p:spPr>
          <a:xfrm>
            <a:off x="685800" y="4916488"/>
            <a:ext cx="7924800" cy="4762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434F8F-C047-46E2-A3A4-A0761FB1A78D}" type="datetimeFigureOut">
              <a:rPr lang="ru-RU"/>
              <a:pPr>
                <a:defRPr/>
              </a:pPr>
              <a:t>07.01.2019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3FC1C2-4602-4E09-8168-5132B83B62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Прямая соединительная линия 9"/>
          <p:cNvCxnSpPr/>
          <p:nvPr/>
        </p:nvCxnSpPr>
        <p:spPr>
          <a:xfrm>
            <a:off x="563563" y="2179638"/>
            <a:ext cx="3748087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16"/>
          <p:cNvCxnSpPr/>
          <p:nvPr/>
        </p:nvCxnSpPr>
        <p:spPr>
          <a:xfrm>
            <a:off x="4754563" y="2179638"/>
            <a:ext cx="3749675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F839F2-38D0-4485-BEF6-46382C5C70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D068D5-0877-4649-A763-9B7D111AEFFA}" type="datetimeFigureOut">
              <a:rPr lang="ru-RU"/>
              <a:pPr>
                <a:defRPr/>
              </a:pPr>
              <a:t>07.01.2019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EB698A-9DF1-4859-92CB-124A55E2E1FD}" type="datetimeFigureOut">
              <a:rPr lang="ru-RU"/>
              <a:pPr>
                <a:defRPr/>
              </a:pPr>
              <a:t>07.01.2019</a:t>
            </a:fld>
            <a:endParaRPr lang="ru-RU"/>
          </a:p>
        </p:txBody>
      </p:sp>
      <p:sp>
        <p:nvSpPr>
          <p:cNvPr id="6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2D489D-7682-4686-8A69-3436BAB9AD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>
            <a:normAutofit/>
          </a:bodyPr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0EDF44-9CD6-4218-BAC6-FB26E6B751DA}" type="datetimeFigureOut">
              <a:rPr lang="ru-RU"/>
              <a:pPr>
                <a:defRPr/>
              </a:pPr>
              <a:t>07.01.2019</a:t>
            </a:fld>
            <a:endParaRPr lang="ru-RU"/>
          </a:p>
        </p:txBody>
      </p:sp>
      <p:sp>
        <p:nvSpPr>
          <p:cNvPr id="6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FBA844-E850-4633-8012-FA0F0E1A2A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Текст 8"/>
          <p:cNvSpPr>
            <a:spLocks noGrp="1"/>
          </p:cNvSpPr>
          <p:nvPr>
            <p:ph type="body" idx="1"/>
          </p:nvPr>
        </p:nvSpPr>
        <p:spPr bwMode="auto">
          <a:xfrm>
            <a:off x="457200" y="1447800"/>
            <a:ext cx="8229600" cy="4678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Дата 7"/>
          <p:cNvSpPr>
            <a:spLocks noGrp="1"/>
          </p:cNvSpPr>
          <p:nvPr>
            <p:ph type="dt" sz="half" idx="2"/>
          </p:nvPr>
        </p:nvSpPr>
        <p:spPr>
          <a:xfrm>
            <a:off x="5791200" y="6203950"/>
            <a:ext cx="2590800" cy="384175"/>
          </a:xfrm>
          <a:prstGeom prst="rect">
            <a:avLst/>
          </a:prstGeom>
        </p:spPr>
        <p:txBody>
          <a:bodyPr vert="horz" anchor="ctr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1F1D127-549A-4E57-9549-0AE914A7C9B4}" type="datetimeFigureOut">
              <a:rPr lang="ru-RU"/>
              <a:pPr>
                <a:defRPr/>
              </a:pPr>
              <a:t>07.01.2019</a:t>
            </a:fld>
            <a:endParaRPr lang="ru-RU"/>
          </a:p>
        </p:txBody>
      </p:sp>
      <p:sp>
        <p:nvSpPr>
          <p:cNvPr id="8" name="Номер слайда 8"/>
          <p:cNvSpPr>
            <a:spLocks noGrp="1"/>
          </p:cNvSpPr>
          <p:nvPr>
            <p:ph type="sldNum" sz="quarter" idx="4"/>
          </p:nvPr>
        </p:nvSpPr>
        <p:spPr>
          <a:xfrm>
            <a:off x="8410575" y="6181725"/>
            <a:ext cx="609600" cy="457200"/>
          </a:xfrm>
          <a:prstGeom prst="rect">
            <a:avLst/>
          </a:prstGeom>
        </p:spPr>
        <p:txBody>
          <a:bodyPr vert="horz" lIns="0" tIns="0" rIns="0" bIns="0" anchor="ctr" anchorCtr="0">
            <a:noAutofit/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6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AFCD6E6-4E70-48F7-A924-8D726FA96B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1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950"/>
            <a:ext cx="3581400" cy="384175"/>
          </a:xfrm>
          <a:prstGeom prst="rect">
            <a:avLst/>
          </a:prstGeom>
        </p:spPr>
        <p:txBody>
          <a:bodyPr vert="horz" anchor="ctr" anchorCtr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83" r:id="rId4"/>
    <p:sldLayoutId id="2147483682" r:id="rId5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lang="en-US" sz="4200" kern="1200" spc="-10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Arial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2"/>
        </a:buClr>
        <a:buSzPct val="85000"/>
        <a:buFont typeface="Wingdings 2" pitchFamily="18" charset="2"/>
        <a:buChar char=""/>
        <a:defRPr sz="2600" kern="1200">
          <a:solidFill>
            <a:schemeClr val="tx1"/>
          </a:solidFill>
          <a:latin typeface="Arial" charset="0"/>
          <a:ea typeface="+mn-ea"/>
          <a:cs typeface="+mn-cs"/>
        </a:defRPr>
      </a:lvl1pPr>
      <a:lvl2pPr marL="639763" indent="-273050" algn="l" rtl="0" eaLnBrk="0" fontAlgn="base" hangingPunct="0">
        <a:spcBef>
          <a:spcPts val="300"/>
        </a:spcBef>
        <a:spcAft>
          <a:spcPct val="0"/>
        </a:spcAft>
        <a:buClr>
          <a:srgbClr val="915744"/>
        </a:buClr>
        <a:buSzPct val="85000"/>
        <a:buFont typeface="Wingdings 2" pitchFamily="18" charset="2"/>
        <a:buChar char=""/>
        <a:defRPr sz="2400" kern="1200">
          <a:solidFill>
            <a:schemeClr val="tx2"/>
          </a:solidFill>
          <a:latin typeface="Arial" charset="0"/>
          <a:ea typeface="+mn-ea"/>
          <a:cs typeface="+mn-cs"/>
        </a:defRPr>
      </a:lvl2pPr>
      <a:lvl3pPr marL="1004888" indent="-228600" algn="l" rtl="0" eaLnBrk="0" fontAlgn="base" hangingPunct="0">
        <a:spcBef>
          <a:spcPts val="300"/>
        </a:spcBef>
        <a:spcAft>
          <a:spcPct val="0"/>
        </a:spcAft>
        <a:buClr>
          <a:srgbClr val="784737"/>
        </a:buClr>
        <a:buSzPct val="85000"/>
        <a:buFont typeface="Wingdings 2" pitchFamily="18" charset="2"/>
        <a:buChar char=""/>
        <a:defRPr sz="2100" kern="1200">
          <a:solidFill>
            <a:schemeClr val="tx1"/>
          </a:solidFill>
          <a:latin typeface="Arial" charset="0"/>
          <a:ea typeface="+mn-ea"/>
          <a:cs typeface="+mn-cs"/>
        </a:defRPr>
      </a:lvl3pPr>
      <a:lvl4pPr marL="1279525" indent="-228600" algn="l" rtl="0" eaLnBrk="0" fontAlgn="base" hangingPunct="0">
        <a:spcBef>
          <a:spcPts val="300"/>
        </a:spcBef>
        <a:spcAft>
          <a:spcPct val="0"/>
        </a:spcAft>
        <a:buClr>
          <a:srgbClr val="915744"/>
        </a:buClr>
        <a:buSzPct val="85000"/>
        <a:buFont typeface="Wingdings 2" pitchFamily="18" charset="2"/>
        <a:buChar char=""/>
        <a:defRPr sz="1900" kern="1200">
          <a:solidFill>
            <a:schemeClr val="tx1"/>
          </a:solidFill>
          <a:latin typeface="Arial" charset="0"/>
          <a:ea typeface="+mn-ea"/>
          <a:cs typeface="+mn-cs"/>
        </a:defRPr>
      </a:lvl4pPr>
      <a:lvl5pPr marL="1554163" indent="-228600" algn="l" rtl="0" eaLnBrk="0" fontAlgn="base" hangingPunct="0">
        <a:spcBef>
          <a:spcPts val="338"/>
        </a:spcBef>
        <a:spcAft>
          <a:spcPct val="0"/>
        </a:spcAft>
        <a:buClr>
          <a:srgbClr val="915744"/>
        </a:buClr>
        <a:buSzPct val="85000"/>
        <a:buFont typeface="Wingdings 2" pitchFamily="18" charset="2"/>
        <a:buChar char=""/>
        <a:defRPr sz="1600" kern="1200">
          <a:solidFill>
            <a:schemeClr val="tx1"/>
          </a:solidFill>
          <a:latin typeface="Arial" charset="0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2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jpeg"/><Relationship Id="rId3" Type="http://schemas.openxmlformats.org/officeDocument/2006/relationships/image" Target="../media/image31.jpeg"/><Relationship Id="rId7" Type="http://schemas.openxmlformats.org/officeDocument/2006/relationships/image" Target="../media/image35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9" name="Рисунок 4" descr="1393532708-20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5" y="190500"/>
            <a:ext cx="9001125" cy="666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9" name="Rectangle 7"/>
          <p:cNvSpPr>
            <a:spLocks noGrp="1"/>
          </p:cNvSpPr>
          <p:nvPr>
            <p:ph type="title" idx="4294967295"/>
          </p:nvPr>
        </p:nvSpPr>
        <p:spPr bwMode="auto">
          <a:ln w="9525"/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endParaRPr lang="ru-RU" smtClean="0">
              <a:ln>
                <a:noFill/>
              </a:ln>
              <a:effectLst/>
              <a:latin typeface="Constantia" pitchFamily="18" charset="0"/>
            </a:endParaRPr>
          </a:p>
        </p:txBody>
      </p:sp>
      <p:sp>
        <p:nvSpPr>
          <p:cNvPr id="7171" name="Rectangle 8"/>
          <p:cNvSpPr>
            <a:spLocks noGrp="1"/>
          </p:cNvSpPr>
          <p:nvPr>
            <p:ph type="body" sz="half" idx="4294967295"/>
          </p:nvPr>
        </p:nvSpPr>
        <p:spPr>
          <a:xfrm>
            <a:off x="457200" y="1447800"/>
            <a:ext cx="4038600" cy="4678363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endParaRPr lang="ru-RU" sz="2000" smtClean="0">
              <a:latin typeface="Constantia" pitchFamily="18" charset="0"/>
            </a:endParaRPr>
          </a:p>
        </p:txBody>
      </p:sp>
      <p:sp>
        <p:nvSpPr>
          <p:cNvPr id="7172" name="Rectangle 9"/>
          <p:cNvSpPr>
            <a:spLocks noGrp="1"/>
          </p:cNvSpPr>
          <p:nvPr>
            <p:ph type="body" sz="half" idx="4294967295"/>
          </p:nvPr>
        </p:nvSpPr>
        <p:spPr>
          <a:xfrm>
            <a:off x="4356100" y="4797425"/>
            <a:ext cx="4038600" cy="10795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2000" smtClean="0">
                <a:solidFill>
                  <a:schemeClr val="hlink"/>
                </a:solidFill>
                <a:latin typeface="Constantia" pitchFamily="18" charset="0"/>
              </a:rPr>
              <a:t>Работу выполнил:</a:t>
            </a:r>
          </a:p>
          <a:p>
            <a:pPr eaLnBrk="1" hangingPunct="1">
              <a:lnSpc>
                <a:spcPct val="90000"/>
              </a:lnSpc>
            </a:pPr>
            <a:r>
              <a:rPr lang="ru-RU" sz="2000" smtClean="0">
                <a:solidFill>
                  <a:schemeClr val="hlink"/>
                </a:solidFill>
                <a:latin typeface="Constantia" pitchFamily="18" charset="0"/>
              </a:rPr>
              <a:t>ученик 1 класса </a:t>
            </a:r>
          </a:p>
          <a:p>
            <a:pPr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ru-RU" sz="2000" i="1" smtClean="0">
                <a:solidFill>
                  <a:schemeClr val="hlink"/>
                </a:solidFill>
                <a:latin typeface="Constantia" pitchFamily="18" charset="0"/>
              </a:rPr>
              <a:t>     Швецов Даниил</a:t>
            </a:r>
          </a:p>
        </p:txBody>
      </p:sp>
      <p:sp>
        <p:nvSpPr>
          <p:cNvPr id="7173" name="WordArt 5" descr="Белый мрамор"/>
          <p:cNvSpPr>
            <a:spLocks noChangeArrowheads="1" noChangeShapeType="1" noTextEdit="1"/>
          </p:cNvSpPr>
          <p:nvPr/>
        </p:nvSpPr>
        <p:spPr bwMode="auto">
          <a:xfrm>
            <a:off x="1724025" y="2060575"/>
            <a:ext cx="569595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Right"/>
              <a:lightRig rig="legacyHarsh3" dir="t"/>
            </a:scene3d>
            <a:sp3d extrusionH="100000" prstMaterial="legacyMatte">
              <a:extrusionClr>
                <a:srgbClr val="663300"/>
              </a:extrusionClr>
            </a:sp3d>
          </a:bodyPr>
          <a:lstStyle/>
          <a:p>
            <a:pPr algn="ctr"/>
            <a:r>
              <a:rPr lang="ru-RU" sz="3600" i="1" kern="10">
                <a:ln w="9525">
                  <a:round/>
                  <a:headEnd/>
                  <a:tailEnd/>
                </a:ln>
                <a:blipFill dpi="0" rotWithShape="0">
                  <a:blip r:embed="rId3"/>
                  <a:srcRect/>
                  <a:tile tx="0" ty="0" sx="100000" sy="100000" flip="none" algn="tl"/>
                </a:blipFill>
                <a:latin typeface="Cambria"/>
              </a:rPr>
              <a:t>Исследовательская работа</a:t>
            </a:r>
          </a:p>
        </p:txBody>
      </p:sp>
      <p:sp>
        <p:nvSpPr>
          <p:cNvPr id="7174" name="WordArt 6"/>
          <p:cNvSpPr>
            <a:spLocks noChangeArrowheads="1" noChangeShapeType="1" noTextEdit="1"/>
          </p:cNvSpPr>
          <p:nvPr/>
        </p:nvSpPr>
        <p:spPr bwMode="auto">
          <a:xfrm>
            <a:off x="1763713" y="3146425"/>
            <a:ext cx="5965825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Подарим бумаге вторую жизнь.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/>
          </p:cNvSpPr>
          <p:nvPr>
            <p:ph type="title" idx="4294967295"/>
          </p:nvPr>
        </p:nvSpPr>
        <p:spPr bwMode="auto">
          <a:xfrm>
            <a:off x="457200" y="152400"/>
            <a:ext cx="8229600" cy="2052638"/>
          </a:xfrm>
          <a:ln w="9525"/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ru-RU" sz="3000" b="1" smtClean="0">
                <a:ln>
                  <a:noFill/>
                </a:ln>
                <a:solidFill>
                  <a:srgbClr val="EA3800"/>
                </a:solidFill>
                <a:effectLst/>
                <a:latin typeface="Constantia" pitchFamily="18" charset="0"/>
              </a:rPr>
              <a:t>Делали бумагу вручную, с </a:t>
            </a:r>
            <a:r>
              <a:rPr lang="ru-RU" sz="2600" b="1" smtClean="0">
                <a:ln>
                  <a:noFill/>
                </a:ln>
                <a:solidFill>
                  <a:srgbClr val="EA3800"/>
                </a:solidFill>
                <a:effectLst/>
                <a:latin typeface="Constantia" pitchFamily="18" charset="0"/>
              </a:rPr>
              <a:t>применением</a:t>
            </a:r>
            <a:r>
              <a:rPr lang="ru-RU" sz="3000" b="1" smtClean="0">
                <a:ln>
                  <a:noFill/>
                </a:ln>
                <a:solidFill>
                  <a:srgbClr val="EA3800"/>
                </a:solidFill>
                <a:effectLst/>
                <a:latin typeface="Constantia" pitchFamily="18" charset="0"/>
              </a:rPr>
              <a:t> самой примитивной техники. За день получали не более 100–120 килограммов</a:t>
            </a:r>
          </a:p>
        </p:txBody>
      </p:sp>
      <p:pic>
        <p:nvPicPr>
          <p:cNvPr id="15363" name="Picture 4" descr="h_p_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3413" y="2176463"/>
            <a:ext cx="7724775" cy="390048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/>
          </p:cNvSpPr>
          <p:nvPr>
            <p:ph type="title" idx="4294967295"/>
          </p:nvPr>
        </p:nvSpPr>
        <p:spPr bwMode="auto">
          <a:ln w="9525"/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endParaRPr lang="ru-RU" smtClean="0">
              <a:ln>
                <a:noFill/>
              </a:ln>
              <a:effectLst/>
              <a:latin typeface="Constantia" pitchFamily="18" charset="0"/>
            </a:endParaRPr>
          </a:p>
        </p:txBody>
      </p:sp>
      <p:sp>
        <p:nvSpPr>
          <p:cNvPr id="17410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4500" smtClean="0">
                <a:solidFill>
                  <a:schemeClr val="hlink"/>
                </a:solidFill>
                <a:latin typeface="Constantia" pitchFamily="18" charset="0"/>
              </a:rPr>
              <a:t>Секрет изготовления бумаги китайцы хранили в тайне многие столетия.  Через 800 лет бумагу научились делать по всему миру. В качестве сырья применяется древесина.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/>
          </p:cNvSpPr>
          <p:nvPr>
            <p:ph type="title" idx="4294967295"/>
          </p:nvPr>
        </p:nvSpPr>
        <p:spPr bwMode="auto">
          <a:ln w="9525"/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ru-RU" sz="3400" smtClean="0">
                <a:ln>
                  <a:noFill/>
                </a:ln>
                <a:solidFill>
                  <a:schemeClr val="hlink"/>
                </a:solidFill>
                <a:effectLst/>
                <a:latin typeface="Constantia" pitchFamily="18" charset="0"/>
              </a:rPr>
              <a:t>Постепенно изобретались   машины, которые заменяли ручной труд.</a:t>
            </a:r>
            <a:r>
              <a:rPr lang="ru-RU" sz="3800" smtClean="0">
                <a:ln>
                  <a:noFill/>
                </a:ln>
                <a:effectLst/>
                <a:latin typeface="Constantia" pitchFamily="18" charset="0"/>
              </a:rPr>
              <a:t> </a:t>
            </a:r>
          </a:p>
        </p:txBody>
      </p:sp>
      <p:pic>
        <p:nvPicPr>
          <p:cNvPr id="18434" name="Picture 4" descr="производтво"/>
          <p:cNvPicPr>
            <a:picLocks noChangeAspect="1" noChangeArrowheads="1"/>
          </p:cNvPicPr>
          <p:nvPr>
            <p:ph type="body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611188" y="1700213"/>
            <a:ext cx="3292475" cy="1855787"/>
          </a:xfrm>
          <a:ln>
            <a:solidFill>
              <a:srgbClr val="800000"/>
            </a:solidFill>
          </a:ln>
        </p:spPr>
      </p:pic>
      <p:pic>
        <p:nvPicPr>
          <p:cNvPr id="18435" name="Picture 6" descr="бума фабр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1557338"/>
            <a:ext cx="3240087" cy="2249487"/>
          </a:xfrm>
          <a:prstGeom prst="rect">
            <a:avLst/>
          </a:prstGeom>
          <a:noFill/>
          <a:ln w="9525">
            <a:solidFill>
              <a:srgbClr val="800000"/>
            </a:solidFill>
            <a:miter lim="800000"/>
            <a:headEnd/>
            <a:tailEnd/>
          </a:ln>
        </p:spPr>
      </p:pic>
      <p:pic>
        <p:nvPicPr>
          <p:cNvPr id="18436" name="Picture 7" descr="бум производство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27088" y="4005263"/>
            <a:ext cx="2735262" cy="2054225"/>
          </a:xfrm>
          <a:prstGeom prst="rect">
            <a:avLst/>
          </a:prstGeom>
          <a:noFill/>
          <a:ln w="9525">
            <a:solidFill>
              <a:srgbClr val="800000"/>
            </a:solidFill>
            <a:miter lim="800000"/>
            <a:headEnd/>
            <a:tailEnd/>
          </a:ln>
        </p:spPr>
      </p:pic>
      <p:sp>
        <p:nvSpPr>
          <p:cNvPr id="18437" name="Rectangle 8"/>
          <p:cNvSpPr>
            <a:spLocks noChangeArrowheads="1"/>
          </p:cNvSpPr>
          <p:nvPr/>
        </p:nvSpPr>
        <p:spPr bwMode="auto">
          <a:xfrm rot="10800000" flipV="1">
            <a:off x="4354513" y="4137025"/>
            <a:ext cx="4033837" cy="161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solidFill>
                  <a:schemeClr val="hlink"/>
                </a:solidFill>
              </a:rPr>
              <a:t>Бумагоделательные машины выпускают бумажную ленту шириной в несколько метров со скоростью 600-750метров в минуту.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/>
          </p:cNvSpPr>
          <p:nvPr>
            <p:ph type="title" idx="4294967295"/>
          </p:nvPr>
        </p:nvSpPr>
        <p:spPr bwMode="auto">
          <a:xfrm>
            <a:off x="457200" y="152400"/>
            <a:ext cx="8362950" cy="1981200"/>
          </a:xfrm>
          <a:ln w="9525"/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ru-RU" sz="2600" b="1" i="1" smtClean="0">
                <a:ln>
                  <a:noFill/>
                </a:ln>
                <a:solidFill>
                  <a:schemeClr val="hlink"/>
                </a:solidFill>
                <a:effectLst/>
                <a:latin typeface="Constantia" pitchFamily="18" charset="0"/>
              </a:rPr>
              <a:t>В наше время бумагу в основном </a:t>
            </a:r>
            <a:r>
              <a:rPr lang="ru-RU" sz="2200" b="1" i="1" smtClean="0">
                <a:ln>
                  <a:noFill/>
                </a:ln>
                <a:solidFill>
                  <a:schemeClr val="hlink"/>
                </a:solidFill>
                <a:effectLst/>
                <a:latin typeface="Constantia" pitchFamily="18" charset="0"/>
              </a:rPr>
              <a:t>изготовляют из древесины, которая содержит специальные волокна. Эти волокна называются целлюлозой.</a:t>
            </a:r>
            <a:r>
              <a:rPr lang="ru-RU" sz="3800" smtClean="0">
                <a:ln>
                  <a:noFill/>
                </a:ln>
                <a:effectLst/>
                <a:latin typeface="Constantia" pitchFamily="18" charset="0"/>
              </a:rPr>
              <a:t> </a:t>
            </a:r>
          </a:p>
        </p:txBody>
      </p:sp>
      <p:pic>
        <p:nvPicPr>
          <p:cNvPr id="19458" name="Рисунок 2" descr="Целлюлоза"/>
          <p:cNvPicPr>
            <a:picLocks noChangeAspect="1" noChangeArrowheads="1"/>
          </p:cNvPicPr>
          <p:nvPr>
            <p:ph type="body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2627313" y="2220913"/>
            <a:ext cx="3754437" cy="4637087"/>
          </a:xfr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/>
          </p:cNvSpPr>
          <p:nvPr>
            <p:ph type="title" idx="4294967295"/>
          </p:nvPr>
        </p:nvSpPr>
        <p:spPr bwMode="auto">
          <a:xfrm>
            <a:off x="457200" y="152400"/>
            <a:ext cx="8218488" cy="1692275"/>
          </a:xfrm>
          <a:ln w="9525"/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ru-RU" sz="3400" b="1" i="1" smtClean="0">
                <a:ln>
                  <a:noFill/>
                </a:ln>
                <a:solidFill>
                  <a:srgbClr val="EA3800"/>
                </a:solidFill>
                <a:effectLst/>
                <a:latin typeface="Constantia" pitchFamily="18" charset="0"/>
              </a:rPr>
              <a:t>Я решил переработать в домашних условиях старую газетную бумагу и получить из нее бумагу.</a:t>
            </a:r>
            <a:r>
              <a:rPr lang="ru-RU" sz="3800" smtClean="0">
                <a:ln>
                  <a:noFill/>
                </a:ln>
                <a:effectLst/>
                <a:latin typeface="Constantia" pitchFamily="18" charset="0"/>
              </a:rPr>
              <a:t> </a:t>
            </a:r>
          </a:p>
        </p:txBody>
      </p:sp>
      <p:pic>
        <p:nvPicPr>
          <p:cNvPr id="20482" name="Picture 4"/>
          <p:cNvPicPr>
            <a:picLocks noChangeAspect="1" noChangeArrowheads="1"/>
          </p:cNvPicPr>
          <p:nvPr>
            <p:ph type="body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755650" y="1773238"/>
            <a:ext cx="3617913" cy="3816350"/>
          </a:xfrm>
        </p:spPr>
      </p:pic>
      <p:pic>
        <p:nvPicPr>
          <p:cNvPr id="20483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7900" y="2230438"/>
            <a:ext cx="3744913" cy="3214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4" name="WordArt 8"/>
          <p:cNvSpPr>
            <a:spLocks noChangeArrowheads="1" noChangeShapeType="1" noTextEdit="1"/>
          </p:cNvSpPr>
          <p:nvPr/>
        </p:nvSpPr>
        <p:spPr bwMode="auto">
          <a:xfrm>
            <a:off x="2484438" y="5805488"/>
            <a:ext cx="4257675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Измельчаем газету.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/>
          </p:cNvSpPr>
          <p:nvPr>
            <p:ph type="title" idx="4294967295"/>
          </p:nvPr>
        </p:nvSpPr>
        <p:spPr bwMode="auto">
          <a:xfrm>
            <a:off x="457200" y="152400"/>
            <a:ext cx="8229600" cy="2124075"/>
          </a:xfrm>
          <a:ln w="9525"/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ru-RU" sz="3000" smtClean="0">
                <a:ln>
                  <a:noFill/>
                </a:ln>
                <a:solidFill>
                  <a:schemeClr val="hlink"/>
                </a:solidFill>
                <a:effectLst/>
                <a:latin typeface="Constantia" pitchFamily="18" charset="0"/>
              </a:rPr>
              <a:t>Заливаем эти обрезки тёплой водой. Затем добавляем в нашу смесь чайную ложку клея ПВА и столовую ложку крахмала. Всё хорошо перемешиваем с помощью миксера.</a:t>
            </a:r>
          </a:p>
        </p:txBody>
      </p:sp>
      <p:pic>
        <p:nvPicPr>
          <p:cNvPr id="21506" name="Рисунок 9"/>
          <p:cNvPicPr>
            <a:picLocks noChangeAspect="1" noChangeArrowheads="1"/>
          </p:cNvPicPr>
          <p:nvPr>
            <p:ph type="body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900113" y="2852738"/>
            <a:ext cx="2265362" cy="3240087"/>
          </a:xfrm>
        </p:spPr>
      </p:pic>
      <p:pic>
        <p:nvPicPr>
          <p:cNvPr id="21507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63938" y="2690813"/>
            <a:ext cx="4679950" cy="350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/>
          </p:cNvSpPr>
          <p:nvPr>
            <p:ph type="title" idx="4294967295"/>
          </p:nvPr>
        </p:nvSpPr>
        <p:spPr bwMode="auto">
          <a:xfrm>
            <a:off x="468313" y="692150"/>
            <a:ext cx="8229600" cy="1219200"/>
          </a:xfrm>
          <a:ln w="9525"/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ru-RU" sz="3400" smtClean="0">
                <a:ln>
                  <a:noFill/>
                </a:ln>
                <a:solidFill>
                  <a:schemeClr val="hlink"/>
                </a:solidFill>
                <a:effectLst/>
                <a:latin typeface="Constantia" pitchFamily="18" charset="0"/>
              </a:rPr>
              <a:t>Выкладываем полученную смесь на ровную поверхность. Разравниваем массу.</a:t>
            </a:r>
          </a:p>
        </p:txBody>
      </p:sp>
      <p:pic>
        <p:nvPicPr>
          <p:cNvPr id="22530" name="Picture 4"/>
          <p:cNvPicPr>
            <a:picLocks noChangeAspect="1" noChangeArrowheads="1"/>
          </p:cNvPicPr>
          <p:nvPr>
            <p:ph type="body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395288" y="2349500"/>
            <a:ext cx="4032250" cy="3024188"/>
          </a:xfrm>
        </p:spPr>
      </p:pic>
      <p:pic>
        <p:nvPicPr>
          <p:cNvPr id="22531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6463" y="1557338"/>
            <a:ext cx="3505200" cy="467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/>
          </p:cNvSpPr>
          <p:nvPr>
            <p:ph type="title" idx="4294967295"/>
          </p:nvPr>
        </p:nvSpPr>
        <p:spPr bwMode="auto">
          <a:xfrm>
            <a:off x="468313" y="0"/>
            <a:ext cx="5616575" cy="1557338"/>
          </a:xfrm>
          <a:ln w="9525"/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ru-RU" sz="3800" smtClean="0">
                <a:ln>
                  <a:noFill/>
                </a:ln>
                <a:solidFill>
                  <a:schemeClr val="hlink"/>
                </a:solidFill>
                <a:effectLst/>
                <a:latin typeface="Constantia" pitchFamily="18" charset="0"/>
              </a:rPr>
              <a:t>В нашей жизни бумага встречается повсюду!</a:t>
            </a:r>
            <a:r>
              <a:rPr lang="ru-RU" sz="3800" smtClean="0">
                <a:ln>
                  <a:noFill/>
                </a:ln>
                <a:effectLst/>
                <a:latin typeface="Constantia" pitchFamily="18" charset="0"/>
              </a:rPr>
              <a:t> </a:t>
            </a:r>
          </a:p>
        </p:txBody>
      </p:sp>
      <p:pic>
        <p:nvPicPr>
          <p:cNvPr id="23554" name="Picture 10" descr="http://www.homosapiens.lt/templates/images/tiny_mce/1258553193.jpg"/>
          <p:cNvPicPr>
            <a:picLocks noChangeAspect="1" noChangeArrowheads="1"/>
          </p:cNvPicPr>
          <p:nvPr>
            <p:ph type="body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5867400" y="333375"/>
            <a:ext cx="2633663" cy="1971675"/>
          </a:xfrm>
        </p:spPr>
      </p:pic>
      <p:pic>
        <p:nvPicPr>
          <p:cNvPr id="23555" name="Содержимое 3" descr="коробки-e1356767539388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5288" y="1628775"/>
            <a:ext cx="3095625" cy="2151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6" name="Рисунок 5" descr="bem_polot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3850" y="4005263"/>
            <a:ext cx="2808288" cy="2106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7" name="Содержимое 3" descr="money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63938" y="1773238"/>
            <a:ext cx="2232025" cy="1673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8" name="Содержимое 3" descr="312.jp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300788" y="2565400"/>
            <a:ext cx="1908175" cy="1420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9" name="Рисунок 5" descr="1eskimo2.jpg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419475" y="3860800"/>
            <a:ext cx="2857500" cy="2513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60" name="Рисунок 5" descr="file5854.jpg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804025" y="4149725"/>
            <a:ext cx="1714500" cy="234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/>
          </p:cNvSpPr>
          <p:nvPr>
            <p:ph type="title" idx="4294967295"/>
          </p:nvPr>
        </p:nvSpPr>
        <p:spPr bwMode="auto">
          <a:ln w="9525"/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endParaRPr lang="ru-RU" smtClean="0">
              <a:ln>
                <a:noFill/>
              </a:ln>
              <a:effectLst/>
              <a:latin typeface="Constantia" pitchFamily="18" charset="0"/>
            </a:endParaRPr>
          </a:p>
        </p:txBody>
      </p:sp>
      <p:sp>
        <p:nvSpPr>
          <p:cNvPr id="24578" name="Rectangle 3"/>
          <p:cNvSpPr>
            <a:spLocks noGrp="1"/>
          </p:cNvSpPr>
          <p:nvPr>
            <p:ph type="body" idx="4294967295"/>
          </p:nvPr>
        </p:nvSpPr>
        <p:spPr>
          <a:xfrm>
            <a:off x="457200" y="1447800"/>
            <a:ext cx="8229600" cy="2557463"/>
          </a:xfrm>
        </p:spPr>
        <p:txBody>
          <a:bodyPr/>
          <a:lstStyle/>
          <a:p>
            <a:pPr eaLnBrk="1" hangingPunct="1"/>
            <a:endParaRPr lang="ru-RU" smtClean="0">
              <a:latin typeface="Constantia" pitchFamily="18" charset="0"/>
            </a:endParaRPr>
          </a:p>
        </p:txBody>
      </p:sp>
      <p:sp>
        <p:nvSpPr>
          <p:cNvPr id="24579" name="WordArt 5" descr="Белый мрамор"/>
          <p:cNvSpPr>
            <a:spLocks noChangeArrowheads="1" noChangeShapeType="1" noTextEdit="1"/>
          </p:cNvSpPr>
          <p:nvPr/>
        </p:nvSpPr>
        <p:spPr bwMode="auto">
          <a:xfrm>
            <a:off x="971550" y="1628775"/>
            <a:ext cx="7129463" cy="20653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Right"/>
              <a:lightRig rig="legacyHarsh3" dir="t"/>
            </a:scene3d>
            <a:sp3d extrusionH="100000" prstMaterial="legacyMatte">
              <a:extrusionClr>
                <a:srgbClr val="663300"/>
              </a:extrusionClr>
            </a:sp3d>
          </a:bodyPr>
          <a:lstStyle/>
          <a:p>
            <a:pPr algn="ctr"/>
            <a:r>
              <a:rPr lang="ru-RU" sz="3600" kern="10">
                <a:ln w="9525">
                  <a:round/>
                  <a:headEnd/>
                  <a:tailEnd/>
                </a:ln>
                <a:blipFill dpi="0" rotWithShape="0">
                  <a:blip r:embed="rId2"/>
                  <a:srcRect/>
                  <a:tile tx="0" ty="0" sx="100000" sy="100000" flip="none" algn="tl"/>
                </a:blipFill>
                <a:latin typeface="Arial"/>
                <a:cs typeface="Arial"/>
              </a:rPr>
              <a:t>А я сделал бумагу сам!!!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/>
          </p:cNvSpPr>
          <p:nvPr>
            <p:ph type="title" idx="4294967295"/>
          </p:nvPr>
        </p:nvSpPr>
        <p:spPr bwMode="auto">
          <a:ln w="9525"/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endParaRPr lang="ru-RU" smtClean="0">
              <a:ln>
                <a:noFill/>
              </a:ln>
              <a:effectLst/>
              <a:latin typeface="Constantia" pitchFamily="18" charset="0"/>
            </a:endParaRPr>
          </a:p>
        </p:txBody>
      </p:sp>
      <p:sp>
        <p:nvSpPr>
          <p:cNvPr id="25602" name="Rectangle 6"/>
          <p:cNvSpPr>
            <a:spLocks noGrp="1"/>
          </p:cNvSpPr>
          <p:nvPr>
            <p:ph type="body" idx="4294967295"/>
          </p:nvPr>
        </p:nvSpPr>
        <p:spPr>
          <a:xfrm>
            <a:off x="468313" y="620713"/>
            <a:ext cx="8229600" cy="5113337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</a:pPr>
            <a:r>
              <a:rPr lang="ru-RU" sz="4400" smtClean="0">
                <a:solidFill>
                  <a:schemeClr val="hlink"/>
                </a:solidFill>
                <a:latin typeface="Constantia" pitchFamily="18" charset="0"/>
              </a:rPr>
              <a:t>Надо экономно использовать бумагу, чтобы сберечь деревья. Из использованной бумаги ( ее называют макулатурой) можно снова сделать бумагу. Так мы сохраним жизнь множеству деревьев в наших лесах.</a:t>
            </a:r>
          </a:p>
          <a:p>
            <a:pPr eaLnBrk="1" hangingPunct="1">
              <a:lnSpc>
                <a:spcPct val="90000"/>
              </a:lnSpc>
            </a:pPr>
            <a:endParaRPr lang="ru-RU" smtClean="0">
              <a:latin typeface="Constantia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/>
          </p:cNvSpPr>
          <p:nvPr>
            <p:ph type="title" idx="4294967295"/>
          </p:nvPr>
        </p:nvSpPr>
        <p:spPr bwMode="auto">
          <a:ln w="9525"/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ru-RU" sz="3800" b="1" smtClean="0">
                <a:ln>
                  <a:noFill/>
                </a:ln>
                <a:solidFill>
                  <a:srgbClr val="EA3800"/>
                </a:solidFill>
                <a:effectLst/>
                <a:latin typeface="Constantia" pitchFamily="18" charset="0"/>
              </a:rPr>
              <a:t>Актуальность выбранной темы</a:t>
            </a:r>
            <a:r>
              <a:rPr lang="ru-RU" sz="3800" smtClean="0">
                <a:ln>
                  <a:noFill/>
                </a:ln>
                <a:solidFill>
                  <a:srgbClr val="EA3800"/>
                </a:solidFill>
                <a:effectLst/>
                <a:latin typeface="Constantia" pitchFamily="18" charset="0"/>
              </a:rPr>
              <a:t> :</a:t>
            </a:r>
          </a:p>
        </p:txBody>
      </p:sp>
      <p:sp>
        <p:nvSpPr>
          <p:cNvPr id="8194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/>
            <a:r>
              <a:rPr lang="ru-RU" smtClean="0">
                <a:latin typeface="Constantia" pitchFamily="18" charset="0"/>
              </a:rPr>
              <a:t>с каждым годом потребность в бумаге увеличивается, а запасы древесины, из которой ее получают – уменьшаются.  Поэтому, использование макулатуры для получения бумаги одно из важнейших решений данной проблемы. </a:t>
            </a:r>
          </a:p>
        </p:txBody>
      </p:sp>
      <p:pic>
        <p:nvPicPr>
          <p:cNvPr id="8195" name="Picture 16" descr="http://pravdaz.ucoz.ru/9_GAZETA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32363" y="4076700"/>
            <a:ext cx="2976562" cy="208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6" name="Содержимое 3" descr="dokumenty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31913" y="3860800"/>
            <a:ext cx="3116262" cy="2312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/>
          </p:cNvSpPr>
          <p:nvPr>
            <p:ph type="title" idx="4294967295"/>
          </p:nvPr>
        </p:nvSpPr>
        <p:spPr bwMode="auto">
          <a:ln w="9525"/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endParaRPr lang="ru-RU" smtClean="0">
              <a:ln>
                <a:noFill/>
              </a:ln>
              <a:effectLst/>
              <a:latin typeface="Constantia" pitchFamily="18" charset="0"/>
            </a:endParaRPr>
          </a:p>
        </p:txBody>
      </p:sp>
      <p:sp>
        <p:nvSpPr>
          <p:cNvPr id="26626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/>
            <a:endParaRPr lang="ru-RU" smtClean="0">
              <a:latin typeface="Constantia" pitchFamily="18" charset="0"/>
            </a:endParaRPr>
          </a:p>
        </p:txBody>
      </p:sp>
      <p:sp>
        <p:nvSpPr>
          <p:cNvPr id="26627" name="WordArt 4"/>
          <p:cNvSpPr>
            <a:spLocks noChangeArrowheads="1" noChangeShapeType="1" noTextEdit="1"/>
          </p:cNvSpPr>
          <p:nvPr/>
        </p:nvSpPr>
        <p:spPr bwMode="auto">
          <a:xfrm>
            <a:off x="971550" y="2205038"/>
            <a:ext cx="7200900" cy="15128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СПАСИБО ЗА ВНИМАНИЕ!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/>
          </p:cNvSpPr>
          <p:nvPr>
            <p:ph type="title" idx="4294967295"/>
          </p:nvPr>
        </p:nvSpPr>
        <p:spPr bwMode="auto">
          <a:ln w="9525"/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endParaRPr lang="ru-RU" smtClean="0">
              <a:ln>
                <a:noFill/>
              </a:ln>
              <a:effectLst/>
              <a:latin typeface="Constantia" pitchFamily="18" charset="0"/>
            </a:endParaRPr>
          </a:p>
        </p:txBody>
      </p:sp>
      <p:sp>
        <p:nvSpPr>
          <p:cNvPr id="9218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/>
            <a:r>
              <a:rPr lang="ru-RU" sz="3000" b="1" smtClean="0">
                <a:solidFill>
                  <a:srgbClr val="EA3800"/>
                </a:solidFill>
                <a:latin typeface="Constantia" pitchFamily="18" charset="0"/>
              </a:rPr>
              <a:t>Объектом</a:t>
            </a:r>
            <a:r>
              <a:rPr lang="ru-RU" sz="3000" smtClean="0">
                <a:latin typeface="Constantia" pitchFamily="18" charset="0"/>
              </a:rPr>
              <a:t> моего исследования является бумага.</a:t>
            </a:r>
            <a:endParaRPr lang="ru-RU" sz="3000" b="1" smtClean="0">
              <a:latin typeface="Constantia" pitchFamily="18" charset="0"/>
            </a:endParaRPr>
          </a:p>
          <a:p>
            <a:pPr eaLnBrk="1" hangingPunct="1"/>
            <a:r>
              <a:rPr lang="ru-RU" sz="3000" b="1" smtClean="0">
                <a:solidFill>
                  <a:srgbClr val="EA3800"/>
                </a:solidFill>
                <a:latin typeface="Constantia" pitchFamily="18" charset="0"/>
              </a:rPr>
              <a:t>Предметом</a:t>
            </a:r>
            <a:r>
              <a:rPr lang="ru-RU" sz="3000" b="1" smtClean="0">
                <a:latin typeface="Constantia" pitchFamily="18" charset="0"/>
              </a:rPr>
              <a:t> </a:t>
            </a:r>
            <a:r>
              <a:rPr lang="ru-RU" sz="3000" smtClean="0">
                <a:latin typeface="Constantia" pitchFamily="18" charset="0"/>
              </a:rPr>
              <a:t>исследования стала макулатура.</a:t>
            </a:r>
            <a:endParaRPr lang="ru-RU" sz="3000" b="1" smtClean="0">
              <a:latin typeface="Constantia" pitchFamily="18" charset="0"/>
            </a:endParaRPr>
          </a:p>
          <a:p>
            <a:pPr eaLnBrk="1" hangingPunct="1"/>
            <a:r>
              <a:rPr lang="ru-RU" sz="3000" b="1" smtClean="0">
                <a:solidFill>
                  <a:srgbClr val="EA3800"/>
                </a:solidFill>
                <a:latin typeface="Constantia" pitchFamily="18" charset="0"/>
              </a:rPr>
              <a:t>Цель исследования</a:t>
            </a:r>
            <a:r>
              <a:rPr lang="ru-RU" sz="3000" smtClean="0">
                <a:latin typeface="Constantia" pitchFamily="18" charset="0"/>
              </a:rPr>
              <a:t>: изготовить бумагу из старых газет в домашних условиях .</a:t>
            </a:r>
          </a:p>
        </p:txBody>
      </p:sp>
      <p:pic>
        <p:nvPicPr>
          <p:cNvPr id="9219" name="Picture 16" descr="http://pravdaz.ucoz.ru/9_GAZETA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19700" y="4292600"/>
            <a:ext cx="2976563" cy="208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0" name="Picture 16" descr="http://pravdaz.ucoz.ru/9_GAZETA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43213" y="4437063"/>
            <a:ext cx="2976562" cy="208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1" name="Picture 16" descr="http://pravdaz.ucoz.ru/9_GAZETA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4724400"/>
            <a:ext cx="2976562" cy="165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/>
          </p:cNvSpPr>
          <p:nvPr>
            <p:ph type="title" idx="4294967295"/>
          </p:nvPr>
        </p:nvSpPr>
        <p:spPr bwMode="auto">
          <a:ln w="9525"/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ru-RU" sz="3800" b="1" smtClean="0">
                <a:ln>
                  <a:noFill/>
                </a:ln>
                <a:solidFill>
                  <a:srgbClr val="39D753"/>
                </a:solidFill>
                <a:effectLst/>
                <a:latin typeface="Constantia" pitchFamily="18" charset="0"/>
              </a:rPr>
              <a:t>История возникновения бумаги.</a:t>
            </a:r>
            <a:r>
              <a:rPr lang="ru-RU" sz="3800" smtClean="0">
                <a:ln>
                  <a:noFill/>
                </a:ln>
                <a:effectLst/>
                <a:latin typeface="Constantia" pitchFamily="18" charset="0"/>
              </a:rPr>
              <a:t> </a:t>
            </a:r>
          </a:p>
        </p:txBody>
      </p:sp>
      <p:sp>
        <p:nvSpPr>
          <p:cNvPr id="10242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/>
            <a:r>
              <a:rPr lang="ru-RU" smtClean="0">
                <a:latin typeface="Constantia" pitchFamily="18" charset="0"/>
              </a:rPr>
              <a:t>История бумаги, а с нею и письменности,  уходит в глубокую древность. Материалы для написания менялись с древних времен   и до наших дней...</a:t>
            </a:r>
          </a:p>
        </p:txBody>
      </p:sp>
      <p:pic>
        <p:nvPicPr>
          <p:cNvPr id="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47875" y="2852738"/>
            <a:ext cx="5121275" cy="34813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/>
          </p:cNvSpPr>
          <p:nvPr>
            <p:ph type="title" idx="4294967295"/>
          </p:nvPr>
        </p:nvSpPr>
        <p:spPr bwMode="auto">
          <a:ln w="9525"/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endParaRPr lang="ru-RU" smtClean="0">
              <a:ln>
                <a:noFill/>
              </a:ln>
              <a:effectLst/>
              <a:latin typeface="Constantia" pitchFamily="18" charset="0"/>
            </a:endParaRPr>
          </a:p>
        </p:txBody>
      </p:sp>
      <p:sp>
        <p:nvSpPr>
          <p:cNvPr id="11266" name="Rectangle 3"/>
          <p:cNvSpPr>
            <a:spLocks noGrp="1"/>
          </p:cNvSpPr>
          <p:nvPr>
            <p:ph type="body" idx="4294967295"/>
          </p:nvPr>
        </p:nvSpPr>
        <p:spPr>
          <a:xfrm>
            <a:off x="468313" y="1412875"/>
            <a:ext cx="8229600" cy="4678363"/>
          </a:xfrm>
        </p:spPr>
        <p:txBody>
          <a:bodyPr/>
          <a:lstStyle/>
          <a:p>
            <a:pPr eaLnBrk="1" hangingPunct="1"/>
            <a:r>
              <a:rPr lang="ru-RU" smtClean="0">
                <a:solidFill>
                  <a:srgbClr val="39D753"/>
                </a:solidFill>
                <a:latin typeface="Constantia" pitchFamily="18" charset="0"/>
              </a:rPr>
              <a:t>Самым первым предметом письменности были глиняные дощечки. На них писали, выцарапывая знаки острым предметом.</a:t>
            </a:r>
          </a:p>
        </p:txBody>
      </p:sp>
      <p:pic>
        <p:nvPicPr>
          <p:cNvPr id="8195" name="Picture 4" descr="400px-Palenque_glyphs-edit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2300" y="2713038"/>
            <a:ext cx="3790950" cy="2640012"/>
          </a:xfrm>
          <a:prstGeom prst="rect">
            <a:avLst/>
          </a:prstGeom>
          <a:noFill/>
        </p:spPr>
      </p:pic>
      <p:pic>
        <p:nvPicPr>
          <p:cNvPr id="11268" name="Picture 6" descr="180px-Tikalemblem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3068638"/>
            <a:ext cx="2286000" cy="164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9" name="Rectangle 6"/>
          <p:cNvSpPr>
            <a:spLocks noChangeArrowheads="1"/>
          </p:cNvSpPr>
          <p:nvPr/>
        </p:nvSpPr>
        <p:spPr bwMode="auto">
          <a:xfrm rot="10800000" flipV="1">
            <a:off x="395288" y="5589588"/>
            <a:ext cx="8067675" cy="74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1">
              <a:lnSpc>
                <a:spcPct val="90000"/>
              </a:lnSpc>
              <a:spcBef>
                <a:spcPts val="600"/>
              </a:spcBef>
              <a:buClr>
                <a:schemeClr val="accent2"/>
              </a:buClr>
              <a:buSzPct val="85000"/>
              <a:buFont typeface="Wingdings 2" pitchFamily="18" charset="2"/>
              <a:buChar char=""/>
            </a:pPr>
            <a:r>
              <a:rPr lang="ru-RU" sz="2400">
                <a:solidFill>
                  <a:srgbClr val="39D753"/>
                </a:solidFill>
              </a:rPr>
              <a:t>Их неудобно было переносить и хранить, они тяжелые, хрупкие , легко ломались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/>
          </p:cNvSpPr>
          <p:nvPr>
            <p:ph type="title" idx="4294967295"/>
          </p:nvPr>
        </p:nvSpPr>
        <p:spPr bwMode="auto">
          <a:xfrm>
            <a:off x="457200" y="152400"/>
            <a:ext cx="8229600" cy="1908175"/>
          </a:xfrm>
          <a:ln w="9525"/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ru-RU" sz="3800" i="1" smtClean="0">
                <a:ln>
                  <a:noFill/>
                </a:ln>
                <a:solidFill>
                  <a:schemeClr val="hlink"/>
                </a:solidFill>
                <a:effectLst/>
                <a:latin typeface="Constantia" pitchFamily="18" charset="0"/>
              </a:rPr>
              <a:t>В южных странах  на     смену глиняным дощечкам пришёл папирус</a:t>
            </a:r>
            <a:r>
              <a:rPr lang="ru-RU" sz="3800" smtClean="0">
                <a:ln>
                  <a:noFill/>
                </a:ln>
                <a:solidFill>
                  <a:schemeClr val="hlink"/>
                </a:solidFill>
                <a:effectLst/>
                <a:latin typeface="Constantia" pitchFamily="18" charset="0"/>
              </a:rPr>
              <a:t> .</a:t>
            </a:r>
          </a:p>
        </p:txBody>
      </p:sp>
      <p:pic>
        <p:nvPicPr>
          <p:cNvPr id="5" name="Picture 15" descr="Рисунок1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6575" y="2346325"/>
            <a:ext cx="3376613" cy="2835275"/>
          </a:xfrm>
          <a:prstGeom prst="rect">
            <a:avLst/>
          </a:prstGeom>
          <a:noFill/>
        </p:spPr>
      </p:pic>
      <p:pic>
        <p:nvPicPr>
          <p:cNvPr id="12291" name="Содержимое 3" descr="b5c559d5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51275" y="2060575"/>
            <a:ext cx="4776788" cy="3170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2" name="Rectangle 7"/>
          <p:cNvSpPr>
            <a:spLocks noChangeArrowheads="1"/>
          </p:cNvSpPr>
          <p:nvPr/>
        </p:nvSpPr>
        <p:spPr bwMode="auto">
          <a:xfrm rot="10800000" flipV="1">
            <a:off x="801688" y="5656263"/>
            <a:ext cx="7539037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solidFill>
                  <a:schemeClr val="hlink"/>
                </a:solidFill>
              </a:rPr>
              <a:t>В некоторых странах люди научились писать на пальмовых листьях.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/>
          </p:cNvSpPr>
          <p:nvPr>
            <p:ph type="title" idx="4294967295"/>
          </p:nvPr>
        </p:nvSpPr>
        <p:spPr bwMode="auto">
          <a:xfrm>
            <a:off x="457200" y="152400"/>
            <a:ext cx="8229600" cy="2052638"/>
          </a:xfrm>
          <a:ln w="9525"/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ru-RU" sz="3400" smtClean="0">
                <a:ln>
                  <a:noFill/>
                </a:ln>
                <a:solidFill>
                  <a:schemeClr val="hlink"/>
                </a:solidFill>
                <a:effectLst/>
                <a:latin typeface="Constantia" pitchFamily="18" charset="0"/>
              </a:rPr>
              <a:t>Через много - много лет папирус был вытеснен прочным и долговечным материалом – пергаментом.</a:t>
            </a:r>
            <a:r>
              <a:rPr lang="ru-RU" smtClean="0">
                <a:ln>
                  <a:noFill/>
                </a:ln>
                <a:effectLst/>
                <a:latin typeface="Constantia" pitchFamily="18" charset="0"/>
              </a:rPr>
              <a:t> </a:t>
            </a:r>
          </a:p>
        </p:txBody>
      </p:sp>
      <p:pic>
        <p:nvPicPr>
          <p:cNvPr id="13314" name="Содержимое 8" descr="1269574920_old-paper22.jpg"/>
          <p:cNvPicPr>
            <a:picLocks noGrp="1" noChangeAspect="1"/>
          </p:cNvPicPr>
          <p:nvPr>
            <p:ph type="body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6372225" y="1557338"/>
            <a:ext cx="1524000" cy="1066800"/>
          </a:xfrm>
        </p:spPr>
      </p:pic>
      <p:sp>
        <p:nvSpPr>
          <p:cNvPr id="13315" name="Rectangle 6"/>
          <p:cNvSpPr>
            <a:spLocks noChangeArrowheads="1"/>
          </p:cNvSpPr>
          <p:nvPr/>
        </p:nvSpPr>
        <p:spPr bwMode="auto">
          <a:xfrm>
            <a:off x="539750" y="5075238"/>
            <a:ext cx="8208963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/>
            <a:r>
              <a:rPr lang="ru-RU" sz="2400" b="1" i="1">
                <a:solidFill>
                  <a:srgbClr val="EA3800"/>
                </a:solidFill>
                <a:latin typeface="Times New Roman" pitchFamily="18" charset="0"/>
                <a:cs typeface="Times New Roman" pitchFamily="18" charset="0"/>
              </a:rPr>
              <a:t>Его изготавливали  из кожи овец, коз, телят. На изготовление одной книги нередко требовалось затратить до 250-300 шкур животных.</a:t>
            </a:r>
            <a:endParaRPr lang="ru-RU" sz="3200" b="1" i="1">
              <a:solidFill>
                <a:srgbClr val="EA3800"/>
              </a:solidFill>
              <a:latin typeface="Constantia" pitchFamily="18" charset="0"/>
            </a:endParaRPr>
          </a:p>
        </p:txBody>
      </p:sp>
      <p:pic>
        <p:nvPicPr>
          <p:cNvPr id="13316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5650" y="2276475"/>
            <a:ext cx="4968875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7" name="Rectangle 7"/>
          <p:cNvSpPr>
            <a:spLocks noChangeArrowheads="1"/>
          </p:cNvSpPr>
          <p:nvPr/>
        </p:nvSpPr>
        <p:spPr bwMode="auto">
          <a:xfrm>
            <a:off x="6084888" y="2781300"/>
            <a:ext cx="215265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rgbClr val="EA3800"/>
                </a:solidFill>
              </a:rPr>
              <a:t>Пергамент был очень тяжелый и дорогой.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/>
          </p:cNvSpPr>
          <p:nvPr>
            <p:ph type="ctrTitle" idx="4294967295"/>
          </p:nvPr>
        </p:nvSpPr>
        <p:spPr bwMode="auto">
          <a:xfrm>
            <a:off x="685800" y="-242888"/>
            <a:ext cx="7772400" cy="1223963"/>
          </a:xfrm>
          <a:ln w="9525"/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ru-RU" i="1" smtClean="0">
                <a:ln>
                  <a:noFill/>
                </a:ln>
                <a:solidFill>
                  <a:schemeClr val="hlink"/>
                </a:solidFill>
                <a:effectLst/>
                <a:latin typeface="Constantia" pitchFamily="18" charset="0"/>
              </a:rPr>
              <a:t>   А на чем писали в России?</a:t>
            </a:r>
          </a:p>
        </p:txBody>
      </p:sp>
      <p:pic>
        <p:nvPicPr>
          <p:cNvPr id="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54625" y="798513"/>
            <a:ext cx="3419475" cy="2120900"/>
          </a:xfrm>
          <a:prstGeom prst="rect">
            <a:avLst/>
          </a:prstGeom>
          <a:noFill/>
        </p:spPr>
      </p:pic>
      <p:pic>
        <p:nvPicPr>
          <p:cNvPr id="14339" name="Picture 8" descr="береста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79613" y="1196975"/>
            <a:ext cx="2520950" cy="1735138"/>
          </a:xfrm>
          <a:prstGeom prst="rect">
            <a:avLst/>
          </a:prstGeom>
          <a:noFill/>
          <a:ln w="9525">
            <a:solidFill>
              <a:srgbClr val="996633"/>
            </a:solidFill>
            <a:miter lim="800000"/>
            <a:headEnd/>
            <a:tailEnd/>
          </a:ln>
        </p:spPr>
      </p:pic>
      <p:pic>
        <p:nvPicPr>
          <p:cNvPr id="14340" name="Picture 11" descr="береста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940425" y="2781300"/>
            <a:ext cx="2676525" cy="3600450"/>
          </a:xfrm>
          <a:prstGeom prst="rect">
            <a:avLst/>
          </a:prstGeom>
          <a:noFill/>
          <a:ln w="9525">
            <a:solidFill>
              <a:srgbClr val="996633"/>
            </a:solidFill>
            <a:miter lim="800000"/>
            <a:headEnd/>
            <a:tailEnd/>
          </a:ln>
        </p:spPr>
      </p:pic>
      <p:sp>
        <p:nvSpPr>
          <p:cNvPr id="14341" name="WordArt 12" descr="Белый мрамор"/>
          <p:cNvSpPr>
            <a:spLocks noChangeArrowheads="1" noChangeShapeType="1" noTextEdit="1"/>
          </p:cNvSpPr>
          <p:nvPr/>
        </p:nvSpPr>
        <p:spPr bwMode="auto">
          <a:xfrm>
            <a:off x="539750" y="3203575"/>
            <a:ext cx="5256213" cy="11620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Right"/>
              <a:lightRig rig="legacyHarsh3" dir="t"/>
            </a:scene3d>
            <a:sp3d extrusionH="100000" prstMaterial="legacyMatte">
              <a:extrusionClr>
                <a:srgbClr val="663300"/>
              </a:extrusionClr>
            </a:sp3d>
          </a:bodyPr>
          <a:lstStyle/>
          <a:p>
            <a:pPr algn="ctr"/>
            <a:r>
              <a:rPr lang="ru-RU" sz="3600" b="1" kern="10">
                <a:ln w="9525">
                  <a:round/>
                  <a:headEnd/>
                  <a:tailEnd/>
                </a:ln>
                <a:blipFill dpi="0" rotWithShape="0">
                  <a:blip r:embed="rId5"/>
                  <a:srcRect/>
                  <a:tile tx="0" ty="0" sx="100000" sy="100000" flip="none" algn="tl"/>
                </a:blipFill>
                <a:latin typeface="Batang"/>
                <a:ea typeface="Batang"/>
              </a:rPr>
              <a:t>На Руси писали на бересте.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/>
          </p:cNvSpPr>
          <p:nvPr>
            <p:ph type="title" idx="4294967295"/>
          </p:nvPr>
        </p:nvSpPr>
        <p:spPr bwMode="auto">
          <a:ln w="9525"/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endParaRPr lang="ru-RU" smtClean="0">
              <a:ln>
                <a:noFill/>
              </a:ln>
              <a:effectLst/>
              <a:latin typeface="Constantia" pitchFamily="18" charset="0"/>
            </a:endParaRPr>
          </a:p>
        </p:txBody>
      </p:sp>
      <p:pic>
        <p:nvPicPr>
          <p:cNvPr id="15362" name="Picture 4"/>
          <p:cNvPicPr>
            <a:picLocks noChangeAspect="1" noChangeArrowheads="1"/>
          </p:cNvPicPr>
          <p:nvPr>
            <p:ph type="body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684213" y="1700213"/>
            <a:ext cx="1847850" cy="2324100"/>
          </a:xfrm>
        </p:spPr>
      </p:pic>
      <p:pic>
        <p:nvPicPr>
          <p:cNvPr id="15363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40200" y="3213100"/>
            <a:ext cx="4032250" cy="303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4" name="Rectangle 6"/>
          <p:cNvSpPr>
            <a:spLocks noChangeArrowheads="1"/>
          </p:cNvSpPr>
          <p:nvPr/>
        </p:nvSpPr>
        <p:spPr bwMode="auto">
          <a:xfrm>
            <a:off x="827088" y="427038"/>
            <a:ext cx="7775575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3200" b="1" i="1">
                <a:solidFill>
                  <a:srgbClr val="EA3800"/>
                </a:solidFill>
                <a:latin typeface="SimSun-ExtB" pitchFamily="49" charset="-122"/>
              </a:rPr>
              <a:t>Бумагу изобрел в Китае примерно в 105 году до н.э. Цай Лунь .</a:t>
            </a:r>
          </a:p>
        </p:txBody>
      </p:sp>
      <p:sp>
        <p:nvSpPr>
          <p:cNvPr id="15365" name="Rectangle 7"/>
          <p:cNvSpPr>
            <a:spLocks noChangeArrowheads="1"/>
          </p:cNvSpPr>
          <p:nvPr/>
        </p:nvSpPr>
        <p:spPr bwMode="auto">
          <a:xfrm>
            <a:off x="2700338" y="2003425"/>
            <a:ext cx="5832475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/>
            <a:r>
              <a:rPr lang="ru-RU" sz="2400" b="1">
                <a:solidFill>
                  <a:srgbClr val="EA3800"/>
                </a:solidFill>
              </a:rPr>
              <a:t>Он нашел способ делать бумагу из волокнистой внутренней части коры тутового дерева. 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Бумажная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282</TotalTime>
  <Words>344</Words>
  <Application>Microsoft Office PowerPoint</Application>
  <PresentationFormat>Экран (4:3)</PresentationFormat>
  <Paragraphs>30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Шаблон оформления</vt:lpstr>
      </vt:variant>
      <vt:variant>
        <vt:i4>4</vt:i4>
      </vt:variant>
      <vt:variant>
        <vt:lpstr>Заголовки слайдов</vt:lpstr>
      </vt:variant>
      <vt:variant>
        <vt:i4>20</vt:i4>
      </vt:variant>
    </vt:vector>
  </HeadingPairs>
  <TitlesOfParts>
    <vt:vector size="30" baseType="lpstr">
      <vt:lpstr>Arial</vt:lpstr>
      <vt:lpstr>Wingdings 2</vt:lpstr>
      <vt:lpstr>Calibri</vt:lpstr>
      <vt:lpstr>Constantia</vt:lpstr>
      <vt:lpstr>Times New Roman</vt:lpstr>
      <vt:lpstr>SimSun-ExtB</vt:lpstr>
      <vt:lpstr>Бумажная</vt:lpstr>
      <vt:lpstr>Бумажная</vt:lpstr>
      <vt:lpstr>Бумажная</vt:lpstr>
      <vt:lpstr>Бумажная</vt:lpstr>
      <vt:lpstr>Слайд 1</vt:lpstr>
      <vt:lpstr>Актуальность выбранной темы :</vt:lpstr>
      <vt:lpstr>Слайд 3</vt:lpstr>
      <vt:lpstr>История возникновения бумаги. </vt:lpstr>
      <vt:lpstr>Слайд 5</vt:lpstr>
      <vt:lpstr>В южных странах  на     смену глиняным дощечкам пришёл папирус .</vt:lpstr>
      <vt:lpstr>Через много - много лет папирус был вытеснен прочным и долговечным материалом – пергаментом. </vt:lpstr>
      <vt:lpstr>   А на чем писали в России?</vt:lpstr>
      <vt:lpstr>Слайд 9</vt:lpstr>
      <vt:lpstr>Делали бумагу вручную, с применением самой примитивной техники. За день получали не более 100–120 килограммов</vt:lpstr>
      <vt:lpstr>Слайд 11</vt:lpstr>
      <vt:lpstr>Постепенно изобретались   машины, которые заменяли ручной труд. </vt:lpstr>
      <vt:lpstr>В наше время бумагу в основном изготовляют из древесины, которая содержит специальные волокна. Эти волокна называются целлюлозой. </vt:lpstr>
      <vt:lpstr>Я решил переработать в домашних условиях старую газетную бумагу и получить из нее бумагу. </vt:lpstr>
      <vt:lpstr>Заливаем эти обрезки тёплой водой. Затем добавляем в нашу смесь чайную ложку клея ПВА и столовую ложку крахмала. Всё хорошо перемешиваем с помощью миксера.</vt:lpstr>
      <vt:lpstr>Выкладываем полученную смесь на ровную поверхность. Разравниваем массу.</vt:lpstr>
      <vt:lpstr>В нашей жизни бумага встречается повсюду! </vt:lpstr>
      <vt:lpstr>Слайд 18</vt:lpstr>
      <vt:lpstr>Слайд 19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История возникновения бумаги</dc:title>
  <dc:creator>Ярослав</dc:creator>
  <cp:lastModifiedBy>Microsoft Office</cp:lastModifiedBy>
  <cp:revision>14</cp:revision>
  <dcterms:created xsi:type="dcterms:W3CDTF">2016-01-09T12:30:51Z</dcterms:created>
  <dcterms:modified xsi:type="dcterms:W3CDTF">2019-01-07T04:45:06Z</dcterms:modified>
</cp:coreProperties>
</file>