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3" r:id="rId2"/>
    <p:sldId id="372" r:id="rId3"/>
    <p:sldId id="313" r:id="rId4"/>
    <p:sldId id="259" r:id="rId5"/>
    <p:sldId id="374" r:id="rId6"/>
    <p:sldId id="378" r:id="rId7"/>
    <p:sldId id="364" r:id="rId8"/>
    <p:sldId id="377" r:id="rId9"/>
    <p:sldId id="375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CDE7-B3FA-40C9-AC99-7C9C6E1A334B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17D0-1D20-4F35-A50A-A0DF8FE67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CDE7-B3FA-40C9-AC99-7C9C6E1A334B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17D0-1D20-4F35-A50A-A0DF8FE67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CDE7-B3FA-40C9-AC99-7C9C6E1A334B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17D0-1D20-4F35-A50A-A0DF8FE67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CDE7-B3FA-40C9-AC99-7C9C6E1A334B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17D0-1D20-4F35-A50A-A0DF8FE67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CDE7-B3FA-40C9-AC99-7C9C6E1A334B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17D0-1D20-4F35-A50A-A0DF8FE67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CDE7-B3FA-40C9-AC99-7C9C6E1A334B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17D0-1D20-4F35-A50A-A0DF8FE67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CDE7-B3FA-40C9-AC99-7C9C6E1A334B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17D0-1D20-4F35-A50A-A0DF8FE67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CDE7-B3FA-40C9-AC99-7C9C6E1A334B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17D0-1D20-4F35-A50A-A0DF8FE67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CDE7-B3FA-40C9-AC99-7C9C6E1A334B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17D0-1D20-4F35-A50A-A0DF8FE67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CDE7-B3FA-40C9-AC99-7C9C6E1A334B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17D0-1D20-4F35-A50A-A0DF8FE67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CDE7-B3FA-40C9-AC99-7C9C6E1A334B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17D0-1D20-4F35-A50A-A0DF8FE67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3CDE7-B3FA-40C9-AC99-7C9C6E1A334B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817D0-1D20-4F35-A50A-A0DF8FE67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525963"/>
          </a:xfrm>
        </p:spPr>
        <p:txBody>
          <a:bodyPr/>
          <a:lstStyle/>
          <a:p>
            <a:r>
              <a:rPr lang="ru-RU" dirty="0" smtClean="0"/>
              <a:t>Сформулируйте аксиому измерения углов.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Каждый угол имеет определенную градусную меру, большую нуля. Развернутый угол равен 180⁰. Градусная мера угла равна сумме градусных мер углов, на которые он разбивается любым лучом, проходящим между его сторонами.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389437"/>
            <a:ext cx="6716713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п. 14, выучить конспект</a:t>
            </a:r>
          </a:p>
          <a:p>
            <a:r>
              <a:rPr lang="ru-RU" dirty="0" smtClean="0"/>
              <a:t>С. 27, задачи № 4 (3, 4);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50072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Начертите две дополнительные полупрямые. </a:t>
            </a:r>
          </a:p>
          <a:p>
            <a:r>
              <a:rPr lang="ru-RU" dirty="0" smtClean="0"/>
              <a:t>Какой угол они образовали? </a:t>
            </a:r>
          </a:p>
          <a:p>
            <a:r>
              <a:rPr lang="ru-RU" dirty="0" smtClean="0"/>
              <a:t>Какова величина этого угла? </a:t>
            </a:r>
          </a:p>
          <a:p>
            <a:r>
              <a:rPr lang="ru-RU" dirty="0" smtClean="0"/>
              <a:t>Начертите луч, проходящий между сторонами этого угла. </a:t>
            </a:r>
          </a:p>
          <a:p>
            <a:r>
              <a:rPr lang="ru-RU" dirty="0" smtClean="0"/>
              <a:t>Назовите углы, которые получились на чертеже.</a:t>
            </a:r>
          </a:p>
          <a:p>
            <a:r>
              <a:rPr lang="ru-RU" dirty="0" smtClean="0"/>
              <a:t>Что общего у этих углов?</a:t>
            </a:r>
          </a:p>
          <a:p>
            <a:r>
              <a:rPr lang="ru-RU" dirty="0" smtClean="0"/>
              <a:t>Как называются эти углы?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Смежные углы (п. 14)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143140"/>
          </a:xfrm>
        </p:spPr>
        <p:txBody>
          <a:bodyPr>
            <a:normAutofit/>
          </a:bodyPr>
          <a:lstStyle/>
          <a:p>
            <a:r>
              <a:rPr lang="ru-RU" dirty="0" smtClean="0"/>
              <a:t>Какие углы называются смежными?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Смежные углы </a:t>
            </a:r>
            <a:r>
              <a:rPr lang="ru-RU" dirty="0" smtClean="0">
                <a:solidFill>
                  <a:srgbClr val="C00000"/>
                </a:solidFill>
              </a:rPr>
              <a:t>- это углы, у которых одна сторона общая, а другие стороны этих углов являются дополнительными полупрямыми.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071942"/>
            <a:ext cx="48958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805230" y="4000504"/>
            <a:ext cx="5338770" cy="2143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(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ас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) и (</a:t>
            </a:r>
            <a:r>
              <a:rPr lang="ru-RU" sz="3200" i="1" dirty="0" err="1" smtClean="0">
                <a:sym typeface="Symbol"/>
              </a:rPr>
              <a:t>вс</a:t>
            </a:r>
            <a:r>
              <a:rPr lang="ru-RU" sz="3200" dirty="0" smtClean="0">
                <a:sym typeface="Symbol"/>
              </a:rPr>
              <a:t>) - смежные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0065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Каким свойством обладают смежные угла?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Т. 2.1. Сумма смежных углов 180°</a:t>
            </a:r>
          </a:p>
          <a:p>
            <a:pPr marL="0" lvl="0" indent="0">
              <a:buNone/>
            </a:pPr>
            <a:r>
              <a:rPr lang="ru-RU" b="1" u="sng" dirty="0" smtClean="0"/>
              <a:t>Дано</a:t>
            </a:r>
            <a:r>
              <a:rPr lang="ru-RU" b="1" dirty="0" smtClean="0"/>
              <a:t>:  </a:t>
            </a:r>
          </a:p>
          <a:p>
            <a:pPr marL="0" lvl="0" indent="0">
              <a:buNone/>
            </a:pPr>
            <a:r>
              <a:rPr lang="ru-RU" dirty="0" smtClean="0">
                <a:sym typeface="Symbol"/>
              </a:rPr>
              <a:t>(</a:t>
            </a:r>
            <a:r>
              <a:rPr lang="ru-RU" i="1" dirty="0" smtClean="0">
                <a:sym typeface="Symbol"/>
              </a:rPr>
              <a:t>ас</a:t>
            </a:r>
            <a:r>
              <a:rPr lang="ru-RU" dirty="0" smtClean="0">
                <a:sym typeface="Symbol"/>
              </a:rPr>
              <a:t>) и (</a:t>
            </a:r>
            <a:r>
              <a:rPr lang="ru-RU" i="1" dirty="0" err="1" smtClean="0">
                <a:sym typeface="Symbol"/>
              </a:rPr>
              <a:t>вс</a:t>
            </a:r>
            <a:r>
              <a:rPr lang="ru-RU" dirty="0" smtClean="0">
                <a:sym typeface="Symbol"/>
              </a:rPr>
              <a:t>) – смежные</a:t>
            </a:r>
            <a:endParaRPr lang="ru-RU" dirty="0" smtClean="0"/>
          </a:p>
          <a:p>
            <a:pPr marL="0" lvl="0" indent="0">
              <a:buNone/>
            </a:pPr>
            <a:r>
              <a:rPr lang="ru-RU" b="1" u="sng" dirty="0" smtClean="0"/>
              <a:t>Доказать</a:t>
            </a:r>
            <a:r>
              <a:rPr lang="ru-RU" b="1" dirty="0" smtClean="0"/>
              <a:t>: </a:t>
            </a:r>
          </a:p>
          <a:p>
            <a:pPr marL="0" lvl="0" indent="0">
              <a:buNone/>
            </a:pPr>
            <a:r>
              <a:rPr lang="ru-RU" dirty="0" smtClean="0">
                <a:sym typeface="Symbol"/>
              </a:rPr>
              <a:t>(</a:t>
            </a:r>
            <a:r>
              <a:rPr lang="ru-RU" i="1" dirty="0" smtClean="0">
                <a:sym typeface="Symbol"/>
              </a:rPr>
              <a:t>ас</a:t>
            </a:r>
            <a:r>
              <a:rPr lang="ru-RU" dirty="0" smtClean="0">
                <a:sym typeface="Symbol"/>
              </a:rPr>
              <a:t>) +(</a:t>
            </a:r>
            <a:r>
              <a:rPr lang="ru-RU" i="1" dirty="0" err="1" smtClean="0">
                <a:sym typeface="Symbol"/>
              </a:rPr>
              <a:t>вс</a:t>
            </a:r>
            <a:r>
              <a:rPr lang="ru-RU" dirty="0" smtClean="0">
                <a:sym typeface="Symbol"/>
              </a:rPr>
              <a:t>) = 180°</a:t>
            </a:r>
            <a:endParaRPr lang="ru-RU" dirty="0" smtClean="0"/>
          </a:p>
          <a:p>
            <a:pPr marL="0" indent="0">
              <a:buNone/>
            </a:pPr>
            <a:r>
              <a:rPr lang="ru-RU" b="1" u="sng" dirty="0" smtClean="0"/>
              <a:t>Доказательство</a:t>
            </a:r>
            <a:r>
              <a:rPr lang="ru-RU" b="1" dirty="0" smtClean="0"/>
              <a:t>:</a:t>
            </a:r>
          </a:p>
          <a:p>
            <a:pPr marL="0" indent="0">
              <a:buNone/>
            </a:pPr>
            <a:r>
              <a:rPr lang="ru-RU" b="1" dirty="0" smtClean="0"/>
              <a:t>Луч с проходит между сторонами </a:t>
            </a:r>
            <a:r>
              <a:rPr lang="ru-RU" dirty="0" smtClean="0">
                <a:sym typeface="Symbol"/>
              </a:rPr>
              <a:t>(</a:t>
            </a:r>
            <a:r>
              <a:rPr lang="ru-RU" i="1" dirty="0" err="1" smtClean="0">
                <a:sym typeface="Symbol"/>
              </a:rPr>
              <a:t>ав</a:t>
            </a:r>
            <a:r>
              <a:rPr lang="ru-RU" dirty="0" smtClean="0">
                <a:sym typeface="Symbol"/>
              </a:rPr>
              <a:t>), значит</a:t>
            </a:r>
          </a:p>
          <a:p>
            <a:pPr marL="0" indent="0">
              <a:buNone/>
            </a:pPr>
            <a:r>
              <a:rPr lang="ru-RU" dirty="0" smtClean="0">
                <a:sym typeface="Symbol"/>
              </a:rPr>
              <a:t> (</a:t>
            </a:r>
            <a:r>
              <a:rPr lang="ru-RU" i="1" dirty="0" err="1" smtClean="0">
                <a:sym typeface="Symbol"/>
              </a:rPr>
              <a:t>ав</a:t>
            </a:r>
            <a:r>
              <a:rPr lang="ru-RU" dirty="0" smtClean="0">
                <a:sym typeface="Symbol"/>
              </a:rPr>
              <a:t>) = (</a:t>
            </a:r>
            <a:r>
              <a:rPr lang="ru-RU" i="1" dirty="0" smtClean="0">
                <a:sym typeface="Symbol"/>
              </a:rPr>
              <a:t>ас</a:t>
            </a:r>
            <a:r>
              <a:rPr lang="ru-RU" dirty="0" smtClean="0">
                <a:sym typeface="Symbol"/>
              </a:rPr>
              <a:t>)  +(</a:t>
            </a:r>
            <a:r>
              <a:rPr lang="ru-RU" i="1" dirty="0" err="1" smtClean="0">
                <a:sym typeface="Symbol"/>
              </a:rPr>
              <a:t>вс</a:t>
            </a:r>
            <a:r>
              <a:rPr lang="ru-RU" dirty="0" smtClean="0">
                <a:sym typeface="Symbol"/>
              </a:rPr>
              <a:t>)</a:t>
            </a:r>
          </a:p>
          <a:p>
            <a:pPr marL="0" indent="0">
              <a:buNone/>
            </a:pPr>
            <a:r>
              <a:rPr lang="ru-RU" dirty="0" smtClean="0">
                <a:sym typeface="Symbol"/>
              </a:rPr>
              <a:t>Так как (</a:t>
            </a:r>
            <a:r>
              <a:rPr lang="ru-RU" i="1" dirty="0" err="1" smtClean="0">
                <a:sym typeface="Symbol"/>
              </a:rPr>
              <a:t>ав</a:t>
            </a:r>
            <a:r>
              <a:rPr lang="ru-RU" dirty="0" smtClean="0">
                <a:sym typeface="Symbol"/>
              </a:rPr>
              <a:t>) – развернутый, то </a:t>
            </a:r>
          </a:p>
          <a:p>
            <a:pPr marL="0" indent="0">
              <a:buNone/>
            </a:pPr>
            <a:r>
              <a:rPr lang="ru-RU" dirty="0" smtClean="0">
                <a:sym typeface="Symbol"/>
              </a:rPr>
              <a:t>(</a:t>
            </a:r>
            <a:r>
              <a:rPr lang="ru-RU" i="1" dirty="0" smtClean="0">
                <a:sym typeface="Symbol"/>
              </a:rPr>
              <a:t>ас</a:t>
            </a:r>
            <a:r>
              <a:rPr lang="ru-RU" dirty="0" smtClean="0">
                <a:sym typeface="Symbol"/>
              </a:rPr>
              <a:t>) +(</a:t>
            </a:r>
            <a:r>
              <a:rPr lang="ru-RU" i="1" dirty="0" err="1" smtClean="0">
                <a:sym typeface="Symbol"/>
              </a:rPr>
              <a:t>вс</a:t>
            </a:r>
            <a:r>
              <a:rPr lang="ru-RU" dirty="0" smtClean="0">
                <a:sym typeface="Symbol"/>
              </a:rPr>
              <a:t>) = 180°.</a:t>
            </a: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5924566"/>
            <a:ext cx="214314" cy="2143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546"/>
            <a:ext cx="8858280" cy="325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500726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Постройте острый угол. Начертите угол, смежный с ним.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Постройте тупой угол. Начертите угол, смежный с ним.</a:t>
            </a:r>
          </a:p>
          <a:p>
            <a:pPr marL="514350" indent="-514350">
              <a:buAutoNum type="arabicPeriod"/>
            </a:pPr>
            <a:r>
              <a:rPr lang="ru-RU" dirty="0" smtClean="0"/>
              <a:t>Учебник С. 27, № 1 (устно), 3, 4 (2)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05" y="1338262"/>
            <a:ext cx="8515475" cy="1162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6429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Найдите и запишите пары смежных углов.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65085" t="55932" r="6079"/>
          <a:stretch>
            <a:fillRect/>
          </a:stretch>
        </p:blipFill>
        <p:spPr bwMode="auto">
          <a:xfrm>
            <a:off x="3071802" y="4310726"/>
            <a:ext cx="3429024" cy="254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5657" t="55706" r="64684" b="7006"/>
          <a:stretch>
            <a:fillRect/>
          </a:stretch>
        </p:blipFill>
        <p:spPr bwMode="auto">
          <a:xfrm>
            <a:off x="5000628" y="2071678"/>
            <a:ext cx="3286148" cy="2008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34383" t="1243" r="38430" b="51300"/>
          <a:stretch>
            <a:fillRect/>
          </a:stretch>
        </p:blipFill>
        <p:spPr bwMode="auto">
          <a:xfrm>
            <a:off x="500034" y="1785926"/>
            <a:ext cx="3143272" cy="266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</TotalTime>
  <Words>298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Повторение</vt:lpstr>
      <vt:lpstr>Практическая работа</vt:lpstr>
      <vt:lpstr>Смежные углы (п. 14)</vt:lpstr>
      <vt:lpstr>Повторение</vt:lpstr>
      <vt:lpstr>Повторение</vt:lpstr>
      <vt:lpstr>Решение задач</vt:lpstr>
      <vt:lpstr>Решение задач</vt:lpstr>
      <vt:lpstr>Решение задач</vt:lpstr>
      <vt:lpstr>Решение задач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ДТВ</dc:creator>
  <cp:lastModifiedBy>ДТВ</cp:lastModifiedBy>
  <cp:revision>117</cp:revision>
  <dcterms:created xsi:type="dcterms:W3CDTF">2018-10-07T14:35:55Z</dcterms:created>
  <dcterms:modified xsi:type="dcterms:W3CDTF">2019-01-07T16:43:16Z</dcterms:modified>
</cp:coreProperties>
</file>