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9" r:id="rId9"/>
    <p:sldId id="272" r:id="rId10"/>
    <p:sldId id="273" r:id="rId11"/>
    <p:sldId id="274" r:id="rId12"/>
    <p:sldId id="270" r:id="rId13"/>
    <p:sldId id="262" r:id="rId14"/>
    <p:sldId id="264" r:id="rId15"/>
    <p:sldId id="265" r:id="rId16"/>
    <p:sldId id="266" r:id="rId17"/>
    <p:sldId id="267" r:id="rId18"/>
    <p:sldId id="275" r:id="rId19"/>
    <p:sldId id="276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FD2E9-4CA0-4C9B-A6B1-7C034BD15115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1E56B-A5D0-4B9A-A6A5-21ACF8987B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4714884"/>
            <a:ext cx="6600844" cy="1214446"/>
          </a:xfrm>
          <a:gradFill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Содержание и формы духовной деятельности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Вещественный материал, в который облекаются духовные ценности, выступает лишь формой воплощения сверхчувственного </a:t>
            </a:r>
            <a:r>
              <a:rPr lang="ru-RU" dirty="0" smtClean="0"/>
              <a:t>содержания.</a:t>
            </a:r>
          </a:p>
          <a:p>
            <a:r>
              <a:rPr lang="ru-RU" dirty="0"/>
              <a:t>Древнегреческий философ Платон создал своеобразное учение об идеях, в котором духовные ценности, такие </a:t>
            </a:r>
            <a:r>
              <a:rPr lang="ru-RU" dirty="0">
                <a:solidFill>
                  <a:srgbClr val="C00000"/>
                </a:solidFill>
              </a:rPr>
              <a:t>как благо, истина, красота, представлялись в виде автономного идеального мира, существующего параллельно с миром реальных вещей и определяющего сущность последних.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72547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Немецкий философ XIX в. Г. Гегель считал, что главное свойство духа — рефлексия, т. е. способность к самопознанию</a:t>
            </a:r>
            <a:r>
              <a:rPr lang="ru-RU" dirty="0">
                <a:solidFill>
                  <a:srgbClr val="C00000"/>
                </a:solidFill>
              </a:rPr>
              <a:t>.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258204" cy="5638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29102"/>
                <a:gridCol w="4129102"/>
              </a:tblGrid>
              <a:tr h="4786322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rgbClr val="002060"/>
                          </a:solidFill>
                          <a:cs typeface="Aharoni" pitchFamily="2" charset="-79"/>
                        </a:rPr>
                        <a:t>Создавая произведения культуры и искусства, люди </a:t>
                      </a:r>
                      <a:r>
                        <a:rPr lang="ru-RU" sz="2800" b="0" kern="1200" dirty="0" err="1" smtClean="0">
                          <a:solidFill>
                            <a:srgbClr val="002060"/>
                          </a:solidFill>
                          <a:cs typeface="Aharoni" pitchFamily="2" charset="-79"/>
                        </a:rPr>
                        <a:t>опредмечивают</a:t>
                      </a:r>
                      <a:r>
                        <a:rPr lang="ru-RU" sz="2800" b="0" kern="1200" dirty="0" smtClean="0">
                          <a:solidFill>
                            <a:srgbClr val="002060"/>
                          </a:solidFill>
                          <a:cs typeface="Aharoni" pitchFamily="2" charset="-79"/>
                        </a:rPr>
                        <a:t> в них свои знания, эмоции, жизненный опыт, свои идеалы, стремления и надежды Среди явлений духовной жизни Гегель особенно выделял язык, науку, религию, мораль, искусство, философию и право.</a:t>
                      </a:r>
                      <a:br>
                        <a:rPr lang="ru-RU" sz="2800" b="0" kern="1200" dirty="0" smtClean="0">
                          <a:solidFill>
                            <a:srgbClr val="002060"/>
                          </a:solidFill>
                          <a:cs typeface="Aharoni" pitchFamily="2" charset="-79"/>
                        </a:rPr>
                      </a:br>
                      <a:endParaRPr lang="ru-RU" sz="2800" b="0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. </a:t>
                      </a:r>
                      <a:r>
                        <a:rPr lang="ru-RU" sz="2800" kern="1200" dirty="0" smtClean="0"/>
                        <a:t>Усваивая культуру в процессе обучения и самообразования, люди, наоборот, </a:t>
                      </a:r>
                      <a:r>
                        <a:rPr lang="ru-RU" sz="2800" kern="1200" dirty="0" err="1" smtClean="0"/>
                        <a:t>распредмечивают</a:t>
                      </a:r>
                      <a:r>
                        <a:rPr lang="ru-RU" sz="2800" kern="1200" dirty="0" smtClean="0"/>
                        <a:t> заключенные в ней духовные ценности, расширяя при этом свой интеллектуальный кругозор, умножая и развивая индивидуальные творческие способности.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же духовные ценности отличаются от всех прочих?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     Философы утверждают, что главный отличительный признак духовных явлений заключается в их </a:t>
            </a:r>
            <a:r>
              <a:rPr lang="ru-RU" b="1" i="1" dirty="0"/>
              <a:t>идеальности. </a:t>
            </a:r>
            <a:r>
              <a:rPr lang="ru-RU" dirty="0"/>
              <a:t>Вещественный материал, в который облекаются духовные ценности, выступает лишь формой воплощения сверхчувственного содержания.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ln>
            <a:solidFill>
              <a:srgbClr val="00B0F0"/>
            </a:solidFill>
            <a:prstDash val="sysDot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Роль ценностей в   жизни человека?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Ценности  вносят смысл  человеческой  жизни.</a:t>
            </a:r>
          </a:p>
          <a:p>
            <a:r>
              <a:rPr lang="ru-RU" dirty="0" smtClean="0"/>
              <a:t>Вносят оценочный характер.</a:t>
            </a:r>
          </a:p>
          <a:p>
            <a:r>
              <a:rPr lang="ru-RU" dirty="0" smtClean="0"/>
              <a:t>Вносят порядок в деятельность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62612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Каждый выбирает для себя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Женщину, религию, дорогу.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Дьяволу служить или пророку -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для себя.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по себе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Шпагу для дуэли, меч для битвы.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Слово для любви и для молитвы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по себе.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по себе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Щит и латы, посох и заплаты.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Меру окончательной расплаты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по себе.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для себя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Выбираю тоже как умею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Ни к кому претензий не имею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Каждый выбирает для себя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785794"/>
            <a:ext cx="8501122" cy="5572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Духовная сфера деятельности обогатилась новыми явлениями, такими как мода и реклама, средства массовой информации, Интернет. В ответ на возросшие запросы общественной практики и социального познания в XX столетии была создана особая философская наука о ценностях — </a:t>
            </a:r>
            <a:r>
              <a:rPr lang="ru-RU" i="1" dirty="0"/>
              <a:t>аксиология.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584043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Существует несколько глобальных методов формирования ценностей, в основном связанных с образованием, или же с внутринациональной или международной пропагандой определённых понятий ценности. Как правило, экономически сформированные ценности широко распространяются на ценности </a:t>
            </a:r>
            <a:r>
              <a:rPr lang="ru-RU" dirty="0" smtClean="0"/>
              <a:t>социума</a:t>
            </a:r>
            <a:endParaRPr lang="ru-RU" dirty="0"/>
          </a:p>
          <a:p>
            <a:r>
              <a:rPr lang="ru-RU" dirty="0"/>
              <a:t>Нормы, которые сложились в обществе, являются высшим выражением его системы ценностей (то есть господствующих представлений о том, что считать хорошим, правильным или желательным). Понятие ценностей и норм различаются. Ценности — это абстрактные, общие понятия, а нормы — это правила или руководящие принципы поведения для людей в ситуациях определённого рода. Система ценностей, сложившаяся в обществе играет важную роль, так как она влияет на содержание норм. Все нормы отражают социальные ценности. О системе ценностей можно судить по нормам, сложившимся в обществе.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ценностям могут относиться: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Здоровье</a:t>
            </a:r>
          </a:p>
          <a:p>
            <a:r>
              <a:rPr lang="ru-RU" b="1" dirty="0" smtClean="0"/>
              <a:t>Любовь, семья, дети, дом</a:t>
            </a:r>
          </a:p>
          <a:p>
            <a:r>
              <a:rPr lang="ru-RU" b="1" dirty="0" smtClean="0"/>
              <a:t>Близкие, друзья, общение</a:t>
            </a:r>
          </a:p>
          <a:p>
            <a:r>
              <a:rPr lang="ru-RU" b="1" dirty="0" smtClean="0"/>
              <a:t>Самореализация в работе. Получение удовольствия от работы</a:t>
            </a:r>
          </a:p>
          <a:p>
            <a:r>
              <a:rPr lang="ru-RU" b="1" dirty="0" smtClean="0"/>
              <a:t>Материальное благополучие</a:t>
            </a:r>
          </a:p>
          <a:p>
            <a:r>
              <a:rPr lang="ru-RU" b="1" dirty="0" smtClean="0"/>
              <a:t>Духовные ценности, духовный рост, религия</a:t>
            </a:r>
          </a:p>
          <a:p>
            <a:r>
              <a:rPr lang="ru-RU" b="1" dirty="0" smtClean="0"/>
              <a:t>Досуг — удовольствия, хобби, развлечения</a:t>
            </a:r>
          </a:p>
          <a:p>
            <a:r>
              <a:rPr lang="ru-RU" b="1" dirty="0" smtClean="0"/>
              <a:t>Творческая самореализация</a:t>
            </a:r>
          </a:p>
          <a:p>
            <a:r>
              <a:rPr lang="ru-RU" b="1" dirty="0" smtClean="0"/>
              <a:t>Самообразование</a:t>
            </a:r>
          </a:p>
          <a:p>
            <a:r>
              <a:rPr lang="ru-RU" b="1" dirty="0" smtClean="0"/>
              <a:t>Социальный статус и положение в обществе</a:t>
            </a:r>
          </a:p>
          <a:p>
            <a:r>
              <a:rPr lang="ru-RU" b="1" dirty="0" smtClean="0"/>
              <a:t>Свобода (</a:t>
            </a:r>
            <a:r>
              <a:rPr lang="ru-RU" b="1" dirty="0" err="1" smtClean="0"/>
              <a:t>свобода</a:t>
            </a:r>
            <a:r>
              <a:rPr lang="ru-RU" b="1" dirty="0" smtClean="0"/>
              <a:t> выбора, свобода слова и т. д.)</a:t>
            </a:r>
          </a:p>
          <a:p>
            <a:r>
              <a:rPr lang="ru-RU" b="1" dirty="0" smtClean="0"/>
              <a:t>Стабильность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духовных ценностей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В ходе потребления духовных ценностей их совокупный фонд не уменьшается, а увеличивается. 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К этому можно добавить, что обмен духовными ценностями может происходить не только между современниками, но и между представителями разных поколений, даже разных исторических эпох. Могли бы вы сами привести примеры духовного общения поверх пространственных и временных барьеров?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 Другой важный вывод, который сделали философы, заключается в том, что содержание духовных ценностей является </a:t>
            </a:r>
            <a:r>
              <a:rPr lang="ru-RU" dirty="0">
                <a:solidFill>
                  <a:srgbClr val="FF0000"/>
                </a:solidFill>
              </a:rPr>
              <a:t>объективным, </a:t>
            </a:r>
            <a:r>
              <a:rPr lang="ru-RU" dirty="0"/>
              <a:t>т. е. не зависящим от воли и сознания отдельного человека, хотя потребление (а лучше сказать — освоение) ценностей духовной культуры носит индивидуальный, личный характер.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духовных ценностей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 этому можно добавить, что обмен духовными ценностями может происходить не только между современниками, но и между представителями разных поколений, даже разных исторических эпох. Могли бы вы сами привести примеры духовного общения поверх пространственных и временных барьеров?</a:t>
            </a:r>
            <a:br>
              <a:rPr lang="ru-RU" dirty="0"/>
            </a:br>
            <a:r>
              <a:rPr lang="ru-RU" dirty="0"/>
              <a:t>      Другой важный вывод, который сделали философы, заключается в том, что содержание духовных ценностей является объективным, т. е. не зависящим от воли и сознания отдельного человека, хотя потребление (а лучше сказать — освоение) ценностей духовной культуры носит индивидуальный, личный характер.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лог - Привет.ру - Тонкие миры.Медитации в цвете.Для соо&quot; ЧАСТНЫЙ КЛУБ&quot; - Личный интернет дневник пользователя altere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" y="-11213"/>
            <a:ext cx="9142032" cy="68692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Объяснить  понятия и термины:</a:t>
            </a:r>
          </a:p>
          <a:p>
            <a:r>
              <a:rPr lang="ru-RU" dirty="0" smtClean="0"/>
              <a:t>Духовная деятельность,</a:t>
            </a:r>
          </a:p>
          <a:p>
            <a:r>
              <a:rPr lang="ru-RU" dirty="0" smtClean="0"/>
              <a:t>Духовные ценности,</a:t>
            </a:r>
          </a:p>
          <a:p>
            <a:r>
              <a:rPr lang="ru-RU" dirty="0" smtClean="0"/>
              <a:t>Духовный мир,</a:t>
            </a:r>
          </a:p>
          <a:p>
            <a:r>
              <a:rPr lang="ru-RU" dirty="0" smtClean="0"/>
              <a:t>Духовное  самоопределение личности,</a:t>
            </a:r>
          </a:p>
          <a:p>
            <a:r>
              <a:rPr lang="ru-RU" dirty="0" smtClean="0"/>
              <a:t>Аксиология,</a:t>
            </a:r>
          </a:p>
          <a:p>
            <a:r>
              <a:rPr lang="ru-RU" dirty="0" smtClean="0"/>
              <a:t>Секуляризация.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player.myshared.ru/462991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лог - Привет.ру - Тонкие миры.Медитации в цвете.Для соо&quot; ЧАСТНЫЙ КЛУБ&quot; - Личный интернет дневник пользователя altere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5" y="0"/>
            <a:ext cx="9142275" cy="70780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урока.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Создание и освоение ценностей.</a:t>
            </a:r>
          </a:p>
          <a:p>
            <a:r>
              <a:rPr lang="ru-RU" sz="4800" dirty="0" smtClean="0"/>
              <a:t>Духовная жизнь общества.</a:t>
            </a:r>
          </a:p>
          <a:p>
            <a:r>
              <a:rPr lang="ru-RU" sz="4800" dirty="0" smtClean="0"/>
              <a:t>Духовный мир человека.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Aharoni" pitchFamily="2" charset="-79"/>
              </a:rPr>
              <a:t>Объясните как вы понимаете смысл данных понятий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928934"/>
            <a:ext cx="7972452" cy="3197229"/>
          </a:xfrm>
        </p:spPr>
        <p:txBody>
          <a:bodyPr/>
          <a:lstStyle/>
          <a:p>
            <a:r>
              <a:rPr lang="ru-RU" b="1" dirty="0" smtClean="0"/>
              <a:t>Перед вами  два слова.</a:t>
            </a:r>
          </a:p>
          <a:p>
            <a:r>
              <a:rPr lang="ru-RU" b="1" dirty="0" smtClean="0"/>
              <a:t>«ДУХ» и «ДУХОВНЫЙ»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Большинство людей связывают понятия «дух», «духовное» с представлениями о высших целях и смысле человеческой жизни, о нравственном облике личности</a:t>
            </a:r>
            <a:r>
              <a:rPr lang="ru-RU" dirty="0" smtClean="0"/>
              <a:t>.</a:t>
            </a:r>
          </a:p>
          <a:p>
            <a:r>
              <a:rPr lang="ru-RU" dirty="0"/>
              <a:t>Многозначность интерпретаций, с одной стороны, свидетельствует о важности названных понятий, а с другой — затрудняет их научное определение. В данном параграфе мы попытаемся рассмотреть социальный смысл понятий «духовная деятельность», «духовные ценности», «духовный мир человека». Нам предстоит выяснить, какое место духовная деятельность занимает в общей структуре деятельности, как ученые изучают различные стороны духовной жизни общества, как духовные ценности влияют на развитие личности.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8043890" cy="541180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ДУХ-</a:t>
            </a:r>
            <a:r>
              <a:rPr lang="ru-RU" dirty="0" smtClean="0">
                <a:solidFill>
                  <a:srgbClr val="C00000"/>
                </a:solidFill>
              </a:rPr>
              <a:t> идеальный мир, ступень его причастности  к сознанию, наиболее полное воплощение в человеке.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Духовное-</a:t>
            </a:r>
            <a:r>
              <a:rPr lang="ru-RU" dirty="0" smtClean="0">
                <a:solidFill>
                  <a:srgbClr val="002060"/>
                </a:solidFill>
              </a:rPr>
              <a:t> особая сфера деятельности, для которой  характерны специфические проявления духа – язык, нравственность, идеология, политика, религия, искусство, философия.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 духовному относятся такие ценности как   свобода, вера, любовь, творчество.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и освоение духовных ценностей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Духовная деятельность имеет ту же структуру как и   иная деятельность.</a:t>
            </a:r>
          </a:p>
          <a:p>
            <a:r>
              <a:rPr lang="ru-RU" dirty="0" smtClean="0"/>
              <a:t>ЦЕЛЬ-СРЕДСТВА</a:t>
            </a:r>
            <a:r>
              <a:rPr lang="en-US" dirty="0" smtClean="0"/>
              <a:t>-</a:t>
            </a:r>
            <a:r>
              <a:rPr lang="ru-RU" dirty="0" smtClean="0"/>
              <a:t>РЕЗУЛЬТАТ</a:t>
            </a:r>
          </a:p>
          <a:p>
            <a:r>
              <a:rPr lang="ru-RU" dirty="0" smtClean="0"/>
              <a:t>РЕЗУЛЬТАТ- формирование духовных ценностей.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 духовная деятельность?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Та сторона человеческой созидательной деятельности, которая нацелена не на обработку </a:t>
            </a:r>
            <a:r>
              <a:rPr lang="ru-RU" b="1" dirty="0">
                <a:solidFill>
                  <a:srgbClr val="FF0000"/>
                </a:solidFill>
              </a:rPr>
              <a:t>«вещества природы», </a:t>
            </a:r>
            <a:r>
              <a:rPr lang="ru-RU" b="1" dirty="0">
                <a:solidFill>
                  <a:srgbClr val="002060"/>
                </a:solidFill>
              </a:rPr>
              <a:t>а на обработку </a:t>
            </a:r>
            <a:r>
              <a:rPr lang="ru-RU" b="1" dirty="0">
                <a:solidFill>
                  <a:srgbClr val="FF0000"/>
                </a:solidFill>
              </a:rPr>
              <a:t>«людей людьми», </a:t>
            </a:r>
            <a:r>
              <a:rPr lang="ru-RU" b="1" dirty="0">
                <a:solidFill>
                  <a:srgbClr val="002060"/>
                </a:solidFill>
              </a:rPr>
              <a:t>т. е. в конечном счете на изменение качеств самих социальных субъектов, называется </a:t>
            </a:r>
            <a:r>
              <a:rPr lang="ru-RU" b="1" dirty="0">
                <a:solidFill>
                  <a:srgbClr val="FF0000"/>
                </a:solidFill>
              </a:rPr>
              <a:t>духовной деятельностью</a:t>
            </a:r>
            <a:r>
              <a:rPr lang="ru-RU" b="1" dirty="0">
                <a:solidFill>
                  <a:srgbClr val="002060"/>
                </a:solidFill>
              </a:rPr>
              <a:t>, а ее продукты — </a:t>
            </a:r>
            <a:r>
              <a:rPr lang="ru-RU" b="1" dirty="0">
                <a:solidFill>
                  <a:srgbClr val="FF0000"/>
                </a:solidFill>
              </a:rPr>
              <a:t>духовными ценностями.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    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sz="3100" b="1" dirty="0">
                <a:solidFill>
                  <a:srgbClr val="002060"/>
                </a:solidFill>
              </a:rPr>
              <a:t>Видимый образ и утилитарные практические функции не исчерпывают глубинной сущности названных вещей. </a:t>
            </a:r>
          </a:p>
        </p:txBody>
      </p:sp>
      <p:pic>
        <p:nvPicPr>
          <p:cNvPr id="29698" name="Picture 2" descr="&quot;Дембеля форума&quot; - Страница 523 - Фор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2660325" cy="3333740"/>
          </a:xfrm>
          <a:prstGeom prst="rect">
            <a:avLst/>
          </a:prstGeom>
          <a:noFill/>
        </p:spPr>
      </p:pic>
      <p:pic>
        <p:nvPicPr>
          <p:cNvPr id="29700" name="Picture 4" descr="Храм Василия Блаженного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905234" cy="2928926"/>
          </a:xfrm>
          <a:prstGeom prst="rect">
            <a:avLst/>
          </a:prstGeom>
          <a:noFill/>
        </p:spPr>
      </p:pic>
      <p:pic>
        <p:nvPicPr>
          <p:cNvPr id="29702" name="Picture 6" descr="WISHLIST.RU книга на английск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429132"/>
            <a:ext cx="3233571" cy="2152635"/>
          </a:xfrm>
          <a:prstGeom prst="rect">
            <a:avLst/>
          </a:prstGeom>
          <a:noFill/>
        </p:spPr>
      </p:pic>
      <p:pic>
        <p:nvPicPr>
          <p:cNvPr id="29704" name="Picture 8" descr="http://im1-tub-ru.yandex.net/i?id=8f7d790f5f34342a5786788fcf95d34f-95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1637" y="4214818"/>
            <a:ext cx="353618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686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Содержание и формы духовной деятельности</vt:lpstr>
      <vt:lpstr>Цели урока</vt:lpstr>
      <vt:lpstr>План урока. </vt:lpstr>
      <vt:lpstr>Объясните как вы понимаете смысл данных понятий? </vt:lpstr>
      <vt:lpstr>Слайд 5</vt:lpstr>
      <vt:lpstr>Слайд 6</vt:lpstr>
      <vt:lpstr>Создание и освоение духовных ценностей</vt:lpstr>
      <vt:lpstr>Что такое  духовная деятельность?</vt:lpstr>
      <vt:lpstr>      Видимый образ и утилитарные практические функции не исчерпывают глубинной сущности названных вещей. </vt:lpstr>
      <vt:lpstr>Слайд 10</vt:lpstr>
      <vt:lpstr>Немецкий философ XIX в. Г. Гегель считал, что главное свойство духа — рефлексия, т. е. способность к самопознанию. </vt:lpstr>
      <vt:lpstr>Чем же духовные ценности отличаются от всех прочих? </vt:lpstr>
      <vt:lpstr>Роль ценностей в   жизни человека?</vt:lpstr>
      <vt:lpstr>Слайд 14</vt:lpstr>
      <vt:lpstr> Духовная сфера деятельности обогатилась новыми явлениями, такими как мода и реклама, средства массовой информации, Интернет. В ответ на возросшие запросы общественной практики и социального познания в XX столетии была создана особая философская наука о ценностях — аксиология. </vt:lpstr>
      <vt:lpstr>Слайд 16</vt:lpstr>
      <vt:lpstr>К ценностям могут относиться: </vt:lpstr>
      <vt:lpstr>Особенности духовных ценностей</vt:lpstr>
      <vt:lpstr>Особенности духовных ценностей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и формы духовной деятельности</dc:title>
  <dc:creator>User</dc:creator>
  <cp:lastModifiedBy>User</cp:lastModifiedBy>
  <cp:revision>1</cp:revision>
  <dcterms:created xsi:type="dcterms:W3CDTF">2014-12-14T22:03:55Z</dcterms:created>
  <dcterms:modified xsi:type="dcterms:W3CDTF">2014-12-14T23:21:18Z</dcterms:modified>
</cp:coreProperties>
</file>