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7"/>
  </p:notesMasterIdLst>
  <p:sldIdLst>
    <p:sldId id="280" r:id="rId2"/>
    <p:sldId id="264" r:id="rId3"/>
    <p:sldId id="306" r:id="rId4"/>
    <p:sldId id="281" r:id="rId5"/>
    <p:sldId id="284" r:id="rId6"/>
    <p:sldId id="290" r:id="rId7"/>
    <p:sldId id="267" r:id="rId8"/>
    <p:sldId id="259" r:id="rId9"/>
    <p:sldId id="257" r:id="rId10"/>
    <p:sldId id="286" r:id="rId11"/>
    <p:sldId id="288" r:id="rId12"/>
    <p:sldId id="265" r:id="rId13"/>
    <p:sldId id="268" r:id="rId14"/>
    <p:sldId id="297" r:id="rId15"/>
    <p:sldId id="292" r:id="rId16"/>
    <p:sldId id="293" r:id="rId17"/>
    <p:sldId id="298" r:id="rId18"/>
    <p:sldId id="294" r:id="rId19"/>
    <p:sldId id="296" r:id="rId20"/>
    <p:sldId id="276" r:id="rId21"/>
    <p:sldId id="301" r:id="rId22"/>
    <p:sldId id="272" r:id="rId23"/>
    <p:sldId id="305" r:id="rId24"/>
    <p:sldId id="299" r:id="rId25"/>
    <p:sldId id="274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60000"/>
    <a:srgbClr val="003300"/>
    <a:srgbClr val="00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0" d="100"/>
          <a:sy n="60" d="100"/>
        </p:scale>
        <p:origin x="-1440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BAA128A-D39D-493F-8F90-1315674FC8D8}" type="datetimeFigureOut">
              <a:rPr lang="ru-RU" smtClean="0"/>
              <a:pPr/>
              <a:t>07.01.2019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86F86D9-8146-4008-9627-31E1923EBB8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57040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07.01.2019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11" Type="http://schemas.openxmlformats.org/officeDocument/2006/relationships/image" Target="../media/image20.png"/><Relationship Id="rId5" Type="http://schemas.openxmlformats.org/officeDocument/2006/relationships/image" Target="../media/image14.png"/><Relationship Id="rId10" Type="http://schemas.openxmlformats.org/officeDocument/2006/relationships/image" Target="../media/image19.png"/><Relationship Id="rId4" Type="http://schemas.openxmlformats.org/officeDocument/2006/relationships/image" Target="../media/image13.png"/><Relationship Id="rId9" Type="http://schemas.openxmlformats.org/officeDocument/2006/relationships/image" Target="../media/image18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7" Type="http://schemas.openxmlformats.org/officeDocument/2006/relationships/image" Target="../media/image27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F:\&#1090;&#1088;&#1072;&#1092;&#1072;&#1088;&#1077;&#1090;&#1099;\Barbariki_CHto_takoe_dobrota_minus_(vmusice.net).mp3" TargetMode="External"/><Relationship Id="rId5" Type="http://schemas.openxmlformats.org/officeDocument/2006/relationships/image" Target="../media/image3.png"/><Relationship Id="rId4" Type="http://schemas.openxmlformats.org/officeDocument/2006/relationships/image" Target="../media/image2.gif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F:\&#1090;&#1088;&#1072;&#1092;&#1072;&#1088;&#1077;&#1090;&#1099;\Barbariki_CHto_takoe_dobrota_minus_(vmusice.net).mp3" TargetMode="External"/><Relationship Id="rId4" Type="http://schemas.openxmlformats.org/officeDocument/2006/relationships/image" Target="../media/image3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8.jpeg"/><Relationship Id="rId4" Type="http://schemas.openxmlformats.org/officeDocument/2006/relationships/image" Target="../media/image37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img-fotki.yandex.ru/get/4130/54098336.29f/0_95c9d_fba20fad_XL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251520" y="2920301"/>
            <a:ext cx="8424936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 descr="http://img2.searchmasterclass.net/uploads/posts/2013-06-18/image_550937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576" y="1124744"/>
            <a:ext cx="7704856" cy="535094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539552" y="0"/>
            <a:ext cx="835292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/>
              <a:t>Декорирование открыток при помощи</a:t>
            </a:r>
          </a:p>
          <a:p>
            <a:pPr algn="ctr"/>
            <a:r>
              <a:rPr lang="ru-RU" sz="3200" b="1" dirty="0" smtClean="0"/>
              <a:t> трафаретного рисунка.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AutoShape 2" descr="data:image/jpeg;base64,/9j/4AAQSkZJRgABAQAAAQABAAD/2wCEAAkGBxQTEhUUExQUFBQXFRQYFxcYFxYVFRUXFRQYFxQUFBgYHCggGBwlHBUUITEhJSkrLi4uFx8zODMsNygtLysBCgoKDg0OGhAQGiwkHBwsLCwsLCwsLCwsLCwsLCwsLCwsLCwsLCwsLCwsLCwsLCwsLCwsLCwsLCwsLCwsLCwsLP/AABEIALcBEwMBIgACEQEDEQH/xAAcAAABBQEBAQAAAAAAAAAAAAACAAEDBQYEBwj/xAA9EAACAQIEAwcCBAMHBQEBAAABAgADEQQSITEFQVEGEyJhcYGRMrFSocHRQnLwBxQjYoLh8TNDkqKy0lP/xAAZAQADAQEBAAAAAAAAAAAAAAAAAQIDBAX/xAAkEQEBAQEAAwACAgEFAAAAAAAAARECAxIhMUFRYQUEEyJxkf/aAAwDAQACEQMRAD8A9RvFeK0U8t3EY14oLRGTNALQrRARGC0VoYiiwBEe8e0EiMBvGj2jXiBCIwbwSYtByYs0EmK0DwV4jIs0fPDSwTQTHzQS0BhwYgYKnWE3lvABMAmEansZBngeJLxyxiWM8CCXkdSp0jkXjWgeA1jQifSKABkkgiAjgRyFRQTCAgPKI4aNBBiiGL4xorxXgZyYJMWaDeGg8aOIrxA14oxMUAZjFmjGCYjHAYx7wTCgN414QEjJiMZkTGOTGMAEmCXjMY0RiJj3ggRGMJVI5x2MBRCzRpR1V+ZBeTsJCyxU4lWpHLTnvHvDRgjBaNeMTAYRg3ijGBiBkqrIAJ0IbxxNNeCYTGCZSRAxRLFGFqDHzQCdYpnq8FeIRo0AO8UZYRjINojHBjEwBmjGPeDABvGJhGDEYSTBaHaAYjARBMRWNaBnyxiI4MSmBGAiAhhYowYRo5jMYEG8ZjFaOqwCDLaFeTZZHUTnDBqI6wbRyIgYjDlhAQwLwxTEeFqNVhqIQEZpSSMaMTA7yGjEyxpCtWKPRi3hCEFjgSMVoLQgIUQEeDTAR4iI0CIiAwhx7QCIRrSPE8Ro02y1KtNWIvlLDNbrlGto2G4hRqG1OrTdvwhhm/8AHeGGkyxESUrBIgEcYiHljQCIr/XOA4/rSSssAxBAY20mySNkiPSDRCBbyjgH0gEhjbwVaGDGRzGMQjMYyOIxMe04uMYtqNGpVVDUZFuFF9dbXNtbC9zbkIB1ZIwSZ7A8Mq1rVK+NZ0IuEw1Q06dzuC6W0B0sOm8PimXC0+8XFYlACF/xL4umCdjUVvGB5ho/UL2EJmOE9rUrPSp5QHZnViGOTwrdWpEi7BjyNiLTR956/EMwDEYiQYmrUt/h93m6OGsegzKfD62M4+B8Y79GJQ03RyjqTcBl3ynmLg/ECWRkFU3nHxDj1ClUWk7gVWtlSzEnMbLcgWW5FtZFh2rMVep/haMGogpUBN9GNQAEHyhRI7hFBD+cUSl8KgPOSAzF4XizKdTcS9wfGFbnYw0sWWNNTIe5FM1NLCoWCb+K5XXa85avGEp5u/BoAMFDVMoSoxBJ7ogksNDuBpOunXB2nHxrGUFVVrL3mc+GmKfeM5Xovlffzj0O7+8pk7zMCmXMCCLMLXGU878pwdn+ItiKIrMqqGZsqrckBWy+Inc3B5CUWORmBBwNc4dgAaQYWypqpFM37oi2mQqbiHwlXosRhCKtInM2FqHuq6k6FqbPo23obddYaeNTVrKtszKt7WuwBN9rX3mc7VcYr0X7lF0qpTyuujqS5FQJ1Yi1jyvzkCuKRxeMJd2BstNwUyhrDJVDC4ysx20IsRe84KXFMViayVUw1ELTsVZksEQG5bvHIuu58I0gJGs7O4YpTObDphzmNlUh3ZbfVVfdmOu8i4pwPDVmqAU6X95yA5rtTdc2i1bp0I0NuVrzo4bjqztlrUMml1qo61aNQHXQ6Mpt+IW85Q0eIVq1WucKtqhYI1Z8uSnSp3FOmm92YlnOnP3jKRqcNTNOkgq1AzKihqhsgdgLFtTpeKk6P9DK/wDKyt9jMZjOBMLLXZ8RVc3GSrlt1Lh1JC+ducyuNo06dR1BFNwbeEnw2tYX3k6ucb+3rrLAmZ4TxmpSW2Ic1TlBAI/xFBIAZrbA9DrLwVWe1vCD019LwTZidpGbTnq0WHO852rkbxBYGAzTi/vRhDEwPHTeNIRXHWGKkAcxRi0a8CSAznxGOp09ajZfz/ISQv8A10mW7S4NvrXMx1J5AA3GutpX4Ekq0o8eFYMKLLnscgcNlNuoFjb0/OZ2n2wxYzF8LTKp9ZBanbzDElT7XlJhsNUqOCCAFI1vYC3S2p9pomwao4Ny9JjlJOhRz1/yk39Lx/FXkDdp1xSKKLmlWWoj90XCrXC6tQFQEAFr6A2uRz2mjo1c6d4pslmzZvCUy3zrUH8JWxBB6SvqcJpuLPTV128Sg/p9pycD4d/dq1Shmz0K1PvERhexpsqVFY/xaOmp3sOhhMsTWe4zxHCmvTxFFatlqDM1MClSeohDCxdbEkA3ta4ncOJUcUxRGq0cRUN0dy7BCB/06ZRxlFhccrzRHiDsapFMMuHFSmqBglGs5yte1jbIoIOh1JtMnhuPYVmpM2FFErUDh6TLlva16gKglQSCbG+ksLPD8ar0qK02DYjFl6yoo/iWm+Xvah2Cg3Fza9vUyjVRhamapVZ8a2bwUgHann+piTp3hubaEC5NjpNlU4crXfOVNRV7w0WKLVsPCc2rBQL2ysNydzGwuCp0RakioOeXc9SzHxMfUyfaQKHhGOqUx48HWsLlWOavWuTc3apYqDqbKBqdpcYHi1OspZC2hysGBVkboynaHWc3kDNqTpc2ueZttc87XkW6cdwxMU4lb+tYoEr1qX5ySnUI2nZxHsNWp3bC1e8Xfu6llb0DjQ/6gvrKCvjHpMExFNqTcswtf+U7MPQmO82CdStJgeJsp3l7huLqSCwANiL9L2uB0vYTEUsSG1BE7qFfrJOt7Srg7GFXopUFnVXHRgG+L7TH4fFEbG0tsLxjk0ZYs8XSVaLhULKqMe7UBu8AU/4RDXzA7W+LTHcH4nxCu9LLnSkCFOSmFooqaMDnBvYC1ib6TZUcWrbGdC1IaFdgFNOrmpnvMMwCqFNxhmVmYgrf6GLWva62UbDSGmwwlErorNiKiodAGNVi61D1sm/mlpzdseLJSRV74UqjnMt0rNmC6b0hca+/S0xmLVsqsBWdWqZilsQaQdrDMpq01IzFrW8V+sf5h8xszxOhhxmdrZrksxzVKhO7dSPymXxHFKbu+JNKllS3dC13qVdLFjsQtwT7Sv4thKr1HulzSWn3q3Dd13lypIBPhAABPK9za8q3clgqaKBYA7AE3JvyJ3PqIYuRfdmsteswqt4z4xdj42N81gTqQPynoGGXKAJ43VzKfFob32N735H9ZccN7VV6a5FIbYLmGYr73j9f3C6+vQ8XxejTNmqAH8I1MzfF+0LgZqSKV6kEm/Q66TGV6jEnMDfnfrz3M68ChqVFQE5epsBbl0h6iSNFg+04YhWQhieWi7bm5PQ7S6w+LSpfI6tY62O3rMFxjAikwVXVzqTl2B6e15x0XKsGBI2ub206Hyh6ywPSqmKRfqdRfa7AX8hc6yalXB2IPpPOmw9MqCaovbUEXb52hYbEhWJV2BsdiR7D2iwY9GbEgAkmwAv8SsxXaekv4ud9By2A11vMdU4rUc6MzAam+tuVz8zkxDi/1ZwDy09bAwnJZGw4fx+tVqWSnnTS42IHM5tgfWd/HuIimtreJhfl4R1mCocRdAchK+mn2jPinY6uz+bHUeWpj9afzXdxDitSpZcxNuhJHsb3vOzh3Eg2ZDswtY/F76+8paVJP+4SL9CtpNQSlmGQ1NzrcW01t726wwVbUWZg4pMaNdULXuctSy651+knfUi9wSDvOTCcfrBMPUYJUcpUL1C4VKdFqi2zn6Vdsml/w7G86uGLmZiD4mUU8zajKS7BWpGzHUnXztOtOFUlIKd6oAIVUZURL6GwAvc/iNz5ypZ+0dJ+C41cRTshdFQ65Cy5ze58ZAa19b3VmNzYDfqxnCqNS+eihubk5QCbG+rLr+8qX4UysHp4nEKQbgPUNSm3k66Gx52MtqWPJUFgFYjxKDmAPOx5jpC/0TpBAUAAAAAADQADYATnqVYLYgGc1Vx1kUJWqyEsZCz+sfC03qNkpqzt0Xl5k7AeZiNOlQWilzR7MtYZqlNW5jxNbyuN4pXpU+8abvOo9xvGr0UqKUdVdTurAEH1B0MaK001DK8U7AUm1wztQbfKbvT9MpN19jp0mW4jgMXhb97TJQf9xPGnvpdf9QE9VDEeYhrUH/MV5lVOrHlOB4kp1zSyTEzT8X7H4Wvdspo1Drnp2W56sLZW9xfzmSx3ZXGYe5S2Ip8smlS3nTO5/lJ9JF4qp1K60xZGo0lhheNMN9RMfR4mC2Uhle9sliGv0ynW/laX1DAMFz1LqOSA+M+p5ff0kZVL/DYulnete7tluTqVCqFCU+ag2JsNySZwY/i+eoqhlYDxGmxBawIszDe99R0y3mfxVTEs1qYSmgOm3TUkkXPtJqVUWtnvlW7tzNrAk20uSBbztBWSFjqlSqzVaoTvAxSkVLFggvkUkZRzYnTXQX2mWbhlYZmKMRe5O58ybTY4fEIRuPT9J3USjaaW/K0e0a8/eixAuToOZBFr+f6wTh7WKMrHoOvSanjHZ8s4amLoRqoKrlI10Ftbykr8IqJ4nokJ1vff0vKnSvy4Vr22AGlr/VGsvXN6AgD5ktNQD5a9L+87CFdR9K+LU7E9BYX/AGj0scVGqMwuFsSAS1za5tca2lpxDgZUZhUDA7FTmv0taVGm1ix5essadLucrGsc2hyrcFfU/tC/0TkOBPP7H84YwoG+h85LW4k9U2aoyi52JC+V7a/MBcCzpmBB6m/5W1PzaG39n8cVdCpNrgHT5iWrlGltee59ukmI3B1Ftxy8gNpCKOu+p9bekqVOBatfe1videJpMoGpta6jffoOs5XNzrrpy/fnFjOJqbZ2OgsBck2gP+0gB1AtrvYD85c8K4CWAqZkBB+krmFiPqFyRf20mQqcbUHwqW9TYTt4V2tambMBl5gDqeR5yvSovca1MGaRHkRY8tDyPp9hLVaneKSbXBIOmunOYnHdsWYFQAFPX319dZRtxypcksxv0Jt94v8AbpXuft6HVe3OclWoZjaXFWJvqOtmP7yyocUZhvm8tm9PMyeubFSyrX+9HrHoVmZgqBnY7KAST6Aazs4VwBqh/wAU90NLp/3iP5SLIPM/E2fCsNSojLSQLfe2tRv533/STOLRepFbwvso58WJYrp/0kILf632X0HzNXhKKU1yU1Cr+FdB6ux1b1MCkSw8vLb3PP2+ZOqAf1p8TacyMbbUqs1tL28lNvaKEKkUrUgZIBWdJEErJxbnikpWAVk4YQTyjrU66faCREDDSceMoKz5iq5gLBrDMAdwG3A8ryj4gW8a0gWZBc6hVvyUty1tLbG4nLfLZn5Le2vnOAg6IbG7ZntfW38K+WokX605+fWTxdIscjUqyEvVKNTP4bXqVGY2VGWxudPCeYlJiMcp8FInuwdzqajD+M6bdB09Z6dXw6v3i1Mrh9GQ2ta2x3B06zM8S7B0m1w7mi2+Vrsh8gCbj2PtCcn7MzRqmWGGxjrtK7G8MxOGJ72k2Ufxr4l9bjVfcCDhscrbERWHK1WF4wNA4IMuaOJUjSxExlOvf0nVQqW1U2PTlIw2mq8PoOCDSTXeyge9xz85TcS7LH6qDG4/gY8vJjv7yWhxQi2cadeUvqeJR6YyHxAeL53/ADEPwc1j8VwGrhyC2RrqCbDqPLeUpWzAsvh0uPTf51+Z6PhaQrEgHMRa/l0+058f2epE5nUm3S4+0Xvl+qYWsveE5FUAC9vpHprbXyh4eutItZSTYi19OhDa7SXjeACszJ9F7akXB2ygbn185Wp4ha4FidAPEbefxNJ9hIne/LT1sCOcjbFWuRZR1lg+FzH6vCLDbQ6X0668hvKDi9ZQ2VOW+oOv2/aaczUXrEOKxZ5X9zKitXJ5+8PEVL+k5jOnnjHN33or6QqY5yINJc2mkvGcpzUkJaJ1tI2MchWuhKxEmp45lIKsUYbEGcKmGTFeYJ1W64H22cWWubjlUGjj1bpPTOC4xKi3BDX10+k/ufWfO6vaaTst2jfDOCp8BIup2/4mfXH8NOe9fQlF5KWlPwfiS1aaup0I9weYMsy8yxVSB4pDeKGJEmNI+oXHUaidNLEq2xnE1Kx00Plof2MiZPLXy8J/YydaLe8jqVFH1Mq+rAfecKuRTZrnTQAix2/3mB4px5jVamLAg+JmNl2uNeZ8pHXky5GnPG/Xo6V0Y2V1Y9AQT8CRYhSRYG36jyPKea4PiDB84LubWGVSqj3O/wAzV9m8YxWpnve6kLe4AsRp5m2voIp1vyn148myurFoKYFvqY2A1JPUnr+5EKkvdLc6ufS467fnHFAZzUN2Y7X1Cjovlv8AJjVVJNzKxOodDJadQjzHQxu6hBIB0LUHp66j25j2lNxbsfhq92y90/46dhr5i1j7i/nLVRJUuNtIaTzriHZHF0LslsRT/wAmlT3Tn/pJPlKuhxEXytdWG6sCpHqDqPeewJU6/l+onJxTg2HxItWpK5GzWs6/ysLEexheZTnTz7D4r3l12crAYhRtnDIehuLj8wJz8R7B1Uu2ErZx/wDzq6H0VwP/AKA9Zw9n3q08bh6Vek9Ny+mYaGykkqw0bbkZF5sVOm94XhO6LvzqH/1pg/qZTcD7SJWrV6Daui6WH8N7En309oPabFVla9AnOA1l5NmFiDJ+BcHXC4cZgDXcZqr8yzG5F+gvM/mfWt/KpIAxBVrZH0N9vFp97SXiHDKFJHfIFYDQ35k2nDxd/H7frM1224o70FF2BVhre2a45WNz53G/OV45tk/lHfWfUPaLjC01yU9HNxfS6qdyOh5XmNFS8gJ0ueclGiDqZ388TmOO9+1NUf8A3kLGOYM0kZ2lDpG5kTmFTMeFL9dONbUems5DDYwIczD6u0wMPrIxJCI6UC0em9o3KChgHof9m3aApU7hzo2qHoQPp/rpPTV4h5z594diO7qK+vhYHTfzns/ctoWIVTzO5/lXczDrnK2l2L0Y6POCjSWw8FQ+ZYLf25R5JsJwztZiqBstXOg/gqeMWvsCfEPYia7hn9oVF/DXptRPUf4if/ofBnm9TBtclSGHlv7iQNVK3vy5HQzPG+SvoTh1WnWoZ6bB0YmxGxtofi08z7X8Cc1A9FM7ZgClwNToH106Cek9k+HmhgsPSIsy0lLj/O/jf82M4+OYINfSc3dzrVcX5jy6ilZKz0qrgtSOUqv0FgoJAOhNr29pscNiFpAEICLA5gc1rjnKHivD2Ss1UEkORn5kMABf0sBLLDLnpKRuLr0Om2o8rbzSdS34fU+L3DcUR9iJ30mBmLqUzfUX8/pb2YaH3nXhcU6bN7P4T7NsZpqMbJaYhdxKbC8Yto4K+u3sdpc0MUrbERJwxowSk6oxWGE5Y8manImSAOHPrE7X08768vMQIVNtR/W8V/An5KlglBvacfGW8JlvyvM9xt9Jz10RjuItmfy+wG8zXHLNRa9tbWPvpNjw7hC4p6yMzKuW2ZLZgSdLXBHIzJ9uOAPg0AaqKqsfBYFWA/zjYdNDr5To8XP4ZeTr8sTW1HsB+kKrsvkot7w1S4PkPtBqjQeWnwJ2uRARGMOIjSNLnO8e8QgNLSn8/KAkSNyOx/KILaIGYWjk6R628YD7wBjGWPU3jKYBKu3rPZeweK7/AAauxGdGZHP8Vl+kknbwkfE8YJ2lhgcY4VkDkI2pW5CnTmOe3OZ987GvF/T2duO4NTlNancb7tr/ADBSD8xTyWjTcgaVD6A235axTP0Xr2Xi/wDZph3JbD1HoN0+unf/AOh8mY7jHZDG0Ac9IV6f46fjIHWw8Q+J7QTEDM2k6qu7KcU/vWFo1dmZcrjmKieBwfdb+4kleoGQkkDVxrbkxH6SDifFkosQqhqjWLbD0Lkak2lPjONMw1CW6eL95zeWzca+Pjq/UGOw17nQjmQb79ekyePZ1RzScpUW5HNWt/CynQgj4lxXx+vh0YakXvccyD06iZ3i2LsHItqNL6XLaC8jx7rTr+HNw/ttsK9P/XT/AFU/oZpuGcQoV/8ApVFJ/D9Le6Nv8Tyh6TpuD9x8xlqDmPedt4n6YvaUokaDTyGo91P6SakljpdT/l/VT+k8v4X2qxNKwFTvEH8NTxD2b6h8zXcL7dUXsKyNSPX60/IZl+DI9bB9bPDYtx0ceW/uDrO6jjlPOx6SqwtVKq5qbK69VIYfI1E6Ct99fXX/ANhqItTVqHBiIlSLjYkeuq/+Q/WSjGEfUNOo1HyIyx2lYDJIlxYPOF3sMJ1YdrrYnW9jKri1JehMmOICtc7MPzG3yPtObiVYsumk5fJzddHj+q/s5lWrUS2UuAy+eW9x+d/aYP8AtbrscSiE+ELcDroLXlnxSs9N1qITmQ5h7cj67Sk/tJxa1qtGun0vQI9GB8Sn0nT/AKesvPzn1kMOvhJ9fznO7ae5k+HNr9Gt/vI66WnZ+3L+jIm3mPzG8CgQb3iJsvzb33kSj7feNOgbnBcSSr9I8zBQXFvj9pSQR1flHUQYBJUOgiVrkwDqPSOv3gDONIk1jObmEsARk+GrFHBH9aSCEYVUXqOxF7xTU8L4dTajTbIuqKdgdxfnFOb3n8N/WvcjKbjXGhTJpoCalt9gv+8UUy8ls5+NfHJevrMVd7/xbk7kn1nBiK5sYopx8uyqY4k96um7qOWxIBHwZouBdjqWKwxbEhzmdhTKvYqtNmUt0JLX0IOgG0UU6OJ9YeSqjiv9mNdLnC1lqr+Cp4H+dVP5TEYnh7q5p1KWVwbEBl/Q2/OKKbb8Hi/59TmgPDH6qPcg/kIa8OqfiQ/P7RRTC+Xp78/xfg/v/wBTUKNekc1MlT1R8p/SaHhXb6umlZVqr10R/kaH3EUU08fXvPry/wDI/wCl48HXM4362fBu01DE6LmV+asLH5W4PzLhV6aemn+xiilPNA1G/L3Xwn3GxkfdNupzD4MUUA48exKHqpDD2P8AzJ6NQsuvSKKZeRt4qo+NYPeYXi2GOUoeXiXy0OYD1FviKKT4bnS/N94ZvuiBa20KopJIt9ucUU9B5zlbDtf/AIkjUiOX9co0UonIaRPKOlI6G3OPFKQIUjrp9pD3R6faKKEFFSosb6efKLuzpp9oooEZqR3t9pKKJuNPtFFCqgTSPTl5RZDfb7RRQC84bxirTpqg2F7fJiiik+sV71//2Q=="/>
          <p:cNvSpPr>
            <a:spLocks noChangeAspect="1" noChangeArrowheads="1"/>
          </p:cNvSpPr>
          <p:nvPr/>
        </p:nvSpPr>
        <p:spPr bwMode="auto">
          <a:xfrm>
            <a:off x="155575" y="-1219200"/>
            <a:ext cx="3810000" cy="254317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7410" name="Picture 2" descr="Старинный шкаф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8592" y="1268760"/>
            <a:ext cx="3637344" cy="5328592"/>
          </a:xfrm>
          <a:prstGeom prst="rect">
            <a:avLst/>
          </a:prstGeom>
          <a:noFill/>
        </p:spPr>
      </p:pic>
      <p:sp>
        <p:nvSpPr>
          <p:cNvPr id="10" name="Прямоугольник 9"/>
          <p:cNvSpPr/>
          <p:nvPr/>
        </p:nvSpPr>
        <p:spPr>
          <a:xfrm>
            <a:off x="323528" y="0"/>
            <a:ext cx="849694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/>
              <a:t>Декорирование мебели при помощи</a:t>
            </a:r>
          </a:p>
          <a:p>
            <a:pPr algn="ctr"/>
            <a:r>
              <a:rPr lang="ru-RU" sz="3200" b="1" dirty="0" smtClean="0"/>
              <a:t> трафаретного рисунка.</a:t>
            </a:r>
            <a:endParaRPr lang="ru-RU" sz="3200" dirty="0"/>
          </a:p>
        </p:txBody>
      </p:sp>
      <p:pic>
        <p:nvPicPr>
          <p:cNvPr id="11" name="Picture 6" descr="http://www.trafaret.net/includes/goods/1/im_pub/vectors/trafaret/smp_type/big/buterfl_1_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31434" y="1916832"/>
            <a:ext cx="4535735" cy="42484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F:\IMG_378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img-fotki.yandex.ru/get/4130/54098336.29f/0_95c9d_fba20fad_XL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251520" y="2920301"/>
            <a:ext cx="8424936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505" name="Rectangle 1"/>
          <p:cNvSpPr>
            <a:spLocks noChangeArrowheads="1"/>
          </p:cNvSpPr>
          <p:nvPr/>
        </p:nvSpPr>
        <p:spPr bwMode="auto">
          <a:xfrm>
            <a:off x="323528" y="322203"/>
            <a:ext cx="8820472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2. Определение целей и задач</a:t>
            </a:r>
            <a:r>
              <a:rPr kumimoji="0" lang="ru-RU" sz="40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      </a:t>
            </a: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проекта.  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51520" y="1997839"/>
            <a:ext cx="8568952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 dirty="0" smtClean="0">
                <a:solidFill>
                  <a:srgbClr val="0033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Цель:  </a:t>
            </a:r>
            <a:r>
              <a:rPr lang="ru-RU" sz="3200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Изготовить подарок для мамы.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ru-RU" sz="3200" b="1" dirty="0" smtClean="0">
              <a:latin typeface="Calibri" pitchFamily="34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200" b="1" dirty="0" smtClean="0">
                <a:solidFill>
                  <a:srgbClr val="0033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Задачи: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200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   1. Выбрать рисунок.</a:t>
            </a:r>
            <a:endParaRPr lang="ru-RU" sz="32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200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           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200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 2. Изготовить трафарет.</a:t>
            </a:r>
            <a:endParaRPr lang="ru-RU" sz="32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200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            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200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3. Нанести трафаретный рисунок на изделие.</a:t>
            </a:r>
            <a:r>
              <a:rPr lang="ru-RU" sz="32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endParaRPr lang="ru-RU" sz="3200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img-fotki.yandex.ru/get/4130/54098336.29f/0_95c9d_fba20fad_XL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251520" y="2920301"/>
            <a:ext cx="8424936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6081" name="Rectangle 1"/>
          <p:cNvSpPr>
            <a:spLocks noChangeArrowheads="1"/>
          </p:cNvSpPr>
          <p:nvPr/>
        </p:nvSpPr>
        <p:spPr bwMode="auto">
          <a:xfrm>
            <a:off x="251520" y="262971"/>
            <a:ext cx="8892480" cy="58785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3. Выбор варианта  и изготовление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4000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    </a:t>
            </a: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трафарета.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4000" dirty="0" smtClean="0">
                <a:latin typeface="Arial" pitchFamily="34" charset="0"/>
                <a:cs typeface="Arial" pitchFamily="34" charset="0"/>
              </a:rPr>
              <a:t>    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1.Выбор рисунка.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     2.Выбор месторасположения рисунка.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     3. Выбор инструментов. 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     4. Изготовление трафарета.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&amp;Tcy;&amp;rcy;&amp;acy;&amp;fcy;&amp;acy;&amp;rcy;&amp;iecy;&amp;tcy;-&amp;bcy;&amp;ocy;&amp;rcy;&amp;dcy;&amp;yucy;&amp;rcy; &amp;Fcy;&amp;ocy;&amp;lcy;&amp;kcy; &amp;shcy;&amp;icy;&amp;pcy;&amp;ocy;&amp;vcy;&amp;ncy;&amp;icy;&amp;kcy; &amp;Bcy;"/>
          <p:cNvPicPr>
            <a:picLocks noChangeAspect="1" noChangeArrowheads="1"/>
          </p:cNvPicPr>
          <p:nvPr/>
        </p:nvPicPr>
        <p:blipFill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0554" r="1333" b="17857"/>
          <a:stretch>
            <a:fillRect/>
          </a:stretch>
        </p:blipFill>
        <p:spPr bwMode="auto">
          <a:xfrm rot="10800000">
            <a:off x="152400" y="4648200"/>
            <a:ext cx="4419601" cy="205988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pic>
        <p:nvPicPr>
          <p:cNvPr id="5" name="Picture 2" descr="&amp;Vcy;&amp;iecy;&amp;tcy;&amp;kcy;&amp;acy; &amp;vcy;&amp;icy;&amp;shcy;&amp;ncy;&amp;icy; 1 (&amp;tcy;&amp;rcy;&amp;acy;&amp;fcy;&amp;acy;&amp;rcy;&amp;iecy;&amp;tcy; &amp;dcy;&amp;lcy;&amp;yacy; &amp;rcy;&amp;ocy;&amp;scy;&amp;pcy;&amp;icy;&amp;scy;&amp;icy;)"/>
          <p:cNvPicPr>
            <a:picLocks noChangeAspect="1" noChangeArrowheads="1"/>
          </p:cNvPicPr>
          <p:nvPr/>
        </p:nvPicPr>
        <p:blipFill>
          <a:blip r:embed="rId3" cstate="print">
            <a:lum/>
          </a:blip>
          <a:srcRect/>
          <a:stretch>
            <a:fillRect/>
          </a:stretch>
        </p:blipFill>
        <p:spPr bwMode="auto">
          <a:xfrm>
            <a:off x="4800600" y="4784284"/>
            <a:ext cx="2209800" cy="189274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pic>
        <p:nvPicPr>
          <p:cNvPr id="6" name="Picture 8" descr="&amp;Vcy;&amp;acy;&amp;scy;&amp;icy;&amp;lcy;&amp;softcy;&amp;kcy;&amp;ocy;&amp;vcy;&amp;ycy;&amp;jcy; &amp;ucy;&amp;gcy;&amp;ocy;&amp;lcy; 72 (&amp;tcy;&amp;rcy;&amp;acy;&amp;fcy;&amp;acy;&amp;rcy;&amp;iecy;&amp;tcy; &amp;dcy;&amp;lcy;&amp;yacy; &amp;rcy;&amp;icy;&amp;scy;&amp;ocy;&amp;vcy;&amp;acy;&amp;ncy;&amp;icy;&amp;yacy;)"/>
          <p:cNvPicPr>
            <a:picLocks noChangeAspect="1" noChangeArrowheads="1"/>
          </p:cNvPicPr>
          <p:nvPr/>
        </p:nvPicPr>
        <p:blipFill>
          <a:blip r:embed="rId4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31707"/>
          <a:stretch>
            <a:fillRect/>
          </a:stretch>
        </p:blipFill>
        <p:spPr bwMode="auto">
          <a:xfrm>
            <a:off x="228600" y="228601"/>
            <a:ext cx="1752600" cy="25146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pic>
        <p:nvPicPr>
          <p:cNvPr id="7" name="Picture 12" descr="&amp;Bcy;&amp;ocy;&amp;lcy;&amp;softcy;&amp;shcy;&amp;icy;&amp;iecy; &amp;bcy;&amp;acy;&amp;bcy;&amp;ocy;&amp;chcy;&amp;kcy;&amp;icy; (&amp;tcy;&amp;rcy;&amp;acy;&amp;fcy;&amp;acy;&amp;rcy;&amp;iecy;&amp;tcy; &amp;dcy;&amp;lcy;&amp;yacy; &amp;dcy;&amp;iecy;&amp;kcy;&amp;ocy;&amp;rcy;&amp;acy;)"/>
          <p:cNvPicPr>
            <a:picLocks noChangeAspect="1" noChangeArrowheads="1"/>
          </p:cNvPicPr>
          <p:nvPr/>
        </p:nvPicPr>
        <p:blipFill>
          <a:blip r:embed="rId5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30270" r="6087" b="32973"/>
          <a:stretch>
            <a:fillRect/>
          </a:stretch>
        </p:blipFill>
        <p:spPr bwMode="auto">
          <a:xfrm>
            <a:off x="228600" y="2895600"/>
            <a:ext cx="2057400" cy="1524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pic>
        <p:nvPicPr>
          <p:cNvPr id="8" name="Рисунок 7" descr="Восточные маки (трафарет для росписи)"/>
          <p:cNvPicPr/>
          <p:nvPr/>
        </p:nvPicPr>
        <p:blipFill>
          <a:blip r:embed="rId6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16212"/>
          <a:stretch>
            <a:fillRect/>
          </a:stretch>
        </p:blipFill>
        <p:spPr bwMode="auto">
          <a:xfrm>
            <a:off x="2133600" y="304800"/>
            <a:ext cx="2038350" cy="240186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9" name="Рисунок 8" descr="Малая роза 35 (трафарет для рисования)"/>
          <p:cNvPicPr/>
          <p:nvPr/>
        </p:nvPicPr>
        <p:blipFill>
          <a:blip r:embed="rId7" cstate="print">
            <a:lum/>
          </a:blip>
          <a:srcRect/>
          <a:stretch>
            <a:fillRect/>
          </a:stretch>
        </p:blipFill>
        <p:spPr bwMode="auto">
          <a:xfrm>
            <a:off x="4267200" y="228600"/>
            <a:ext cx="2362200" cy="2209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10" name="Рисунок 9" descr="Виноградная гроздь 2 (трафарет для декора)"/>
          <p:cNvPicPr/>
          <p:nvPr/>
        </p:nvPicPr>
        <p:blipFill>
          <a:blip r:embed="rId8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58000" y="304800"/>
            <a:ext cx="2095155" cy="249183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11" name="Рисунок 10" descr="Колокольчик-вьюнок (трафарет для росписи)"/>
          <p:cNvPicPr/>
          <p:nvPr/>
        </p:nvPicPr>
        <p:blipFill>
          <a:blip r:embed="rId9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7908" t="11748" r="24795" b="587"/>
          <a:stretch>
            <a:fillRect/>
          </a:stretch>
        </p:blipFill>
        <p:spPr bwMode="auto">
          <a:xfrm>
            <a:off x="7315200" y="3505200"/>
            <a:ext cx="1676400" cy="318645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12" name="Рисунок 11" descr="Кораблик 10 (трафарет для росписи)"/>
          <p:cNvPicPr/>
          <p:nvPr/>
        </p:nvPicPr>
        <p:blipFill>
          <a:blip r:embed="rId10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53000" y="2590800"/>
            <a:ext cx="2189480" cy="200152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13" name="Рисунок 12" descr="Играющие дельфины (трафарет для росписи)"/>
          <p:cNvPicPr/>
          <p:nvPr/>
        </p:nvPicPr>
        <p:blipFill>
          <a:blip r:embed="rId11" cstate="print">
            <a:lum/>
          </a:blip>
          <a:srcRect/>
          <a:stretch>
            <a:fillRect/>
          </a:stretch>
        </p:blipFill>
        <p:spPr bwMode="auto">
          <a:xfrm>
            <a:off x="2438400" y="3048000"/>
            <a:ext cx="2438400" cy="119126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457200" y="0"/>
            <a:ext cx="8686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/>
              <a:t>Выбор месторасположения  рисунка.</a:t>
            </a:r>
            <a:endParaRPr lang="ru-RU" sz="3200" b="1" dirty="0"/>
          </a:p>
        </p:txBody>
      </p:sp>
      <p:sp>
        <p:nvSpPr>
          <p:cNvPr id="17" name="Трапеция 16"/>
          <p:cNvSpPr/>
          <p:nvPr/>
        </p:nvSpPr>
        <p:spPr>
          <a:xfrm>
            <a:off x="683568" y="620688"/>
            <a:ext cx="3600400" cy="2880320"/>
          </a:xfrm>
          <a:prstGeom prst="trapezoid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Трапеция 19"/>
          <p:cNvSpPr/>
          <p:nvPr/>
        </p:nvSpPr>
        <p:spPr>
          <a:xfrm>
            <a:off x="5004048" y="620688"/>
            <a:ext cx="3600400" cy="2880320"/>
          </a:xfrm>
          <a:prstGeom prst="trapezoid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Трапеция 20"/>
          <p:cNvSpPr/>
          <p:nvPr/>
        </p:nvSpPr>
        <p:spPr>
          <a:xfrm>
            <a:off x="755576" y="3717032"/>
            <a:ext cx="3600400" cy="2880320"/>
          </a:xfrm>
          <a:prstGeom prst="trapezoid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Трапеция 21"/>
          <p:cNvSpPr/>
          <p:nvPr/>
        </p:nvSpPr>
        <p:spPr>
          <a:xfrm>
            <a:off x="5148064" y="3717032"/>
            <a:ext cx="3600400" cy="2880320"/>
          </a:xfrm>
          <a:prstGeom prst="trapezoid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3" name="Picture 2" descr="&amp;Vcy;&amp;iecy;&amp;tcy;&amp;kcy;&amp;acy; &amp;vcy;&amp;icy;&amp;shcy;&amp;ncy;&amp;icy; 1 (&amp;tcy;&amp;rcy;&amp;acy;&amp;fcy;&amp;acy;&amp;rcy;&amp;iecy;&amp;tcy; &amp;dcy;&amp;lcy;&amp;yacy; &amp;rcy;&amp;ocy;&amp;scy;&amp;pcy;&amp;icy;&amp;scy;&amp;icy;)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31840" y="4869160"/>
            <a:ext cx="721534" cy="61800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pic>
        <p:nvPicPr>
          <p:cNvPr id="24" name="Picture 2" descr="&amp;Vcy;&amp;iecy;&amp;tcy;&amp;kcy;&amp;acy; &amp;vcy;&amp;icy;&amp;shcy;&amp;ncy;&amp;icy; 1 (&amp;tcy;&amp;rcy;&amp;acy;&amp;fcy;&amp;acy;&amp;rcy;&amp;iecy;&amp;tcy; &amp;dcy;&amp;lcy;&amp;yacy; &amp;rcy;&amp;ocy;&amp;scy;&amp;pcy;&amp;icy;&amp;scy;&amp;icy;)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95736" y="4653136"/>
            <a:ext cx="792088" cy="67844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pic>
        <p:nvPicPr>
          <p:cNvPr id="25" name="Picture 2" descr="&amp;Vcy;&amp;iecy;&amp;tcy;&amp;kcy;&amp;acy; &amp;vcy;&amp;icy;&amp;shcy;&amp;ncy;&amp;icy; 1 (&amp;tcy;&amp;rcy;&amp;acy;&amp;fcy;&amp;acy;&amp;rcy;&amp;iecy;&amp;tcy; &amp;dcy;&amp;lcy;&amp;yacy; &amp;rcy;&amp;ocy;&amp;scy;&amp;pcy;&amp;icy;&amp;scy;&amp;icy;)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31640" y="4869160"/>
            <a:ext cx="721534" cy="61800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pic>
        <p:nvPicPr>
          <p:cNvPr id="26" name="Picture 2" descr="&amp;Vcy;&amp;iecy;&amp;tcy;&amp;kcy;&amp;acy; &amp;vcy;&amp;icy;&amp;shcy;&amp;ncy;&amp;icy; 1 (&amp;tcy;&amp;rcy;&amp;acy;&amp;fcy;&amp;acy;&amp;rcy;&amp;iecy;&amp;tcy; &amp;dcy;&amp;lcy;&amp;yacy; &amp;rcy;&amp;ocy;&amp;scy;&amp;pcy;&amp;icy;&amp;scy;&amp;icy;)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55776" y="3861048"/>
            <a:ext cx="805604" cy="69001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pic>
        <p:nvPicPr>
          <p:cNvPr id="27" name="Picture 2" descr="&amp;Vcy;&amp;iecy;&amp;tcy;&amp;kcy;&amp;acy; &amp;vcy;&amp;icy;&amp;shcy;&amp;ncy;&amp;icy; 1 (&amp;tcy;&amp;rcy;&amp;acy;&amp;fcy;&amp;acy;&amp;rcy;&amp;iecy;&amp;tcy; &amp;dcy;&amp;lcy;&amp;yacy; &amp;rcy;&amp;ocy;&amp;scy;&amp;pcy;&amp;icy;&amp;scy;&amp;icy;)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19672" y="3861048"/>
            <a:ext cx="805604" cy="69001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pic>
        <p:nvPicPr>
          <p:cNvPr id="28" name="Picture 2" descr="&amp;Vcy;&amp;iecy;&amp;tcy;&amp;kcy;&amp;acy; &amp;vcy;&amp;icy;&amp;shcy;&amp;ncy;&amp;icy; 1 (&amp;tcy;&amp;rcy;&amp;acy;&amp;fcy;&amp;acy;&amp;rcy;&amp;iecy;&amp;tcy; &amp;dcy;&amp;lcy;&amp;yacy; &amp;rcy;&amp;ocy;&amp;scy;&amp;pcy;&amp;icy;&amp;scy;&amp;icy;)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75856" y="5805264"/>
            <a:ext cx="805604" cy="69001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pic>
        <p:nvPicPr>
          <p:cNvPr id="29" name="Picture 2" descr="&amp;Vcy;&amp;iecy;&amp;tcy;&amp;kcy;&amp;acy; &amp;vcy;&amp;icy;&amp;shcy;&amp;ncy;&amp;icy; 1 (&amp;tcy;&amp;rcy;&amp;acy;&amp;fcy;&amp;acy;&amp;rcy;&amp;iecy;&amp;tcy; &amp;dcy;&amp;lcy;&amp;yacy; &amp;rcy;&amp;ocy;&amp;scy;&amp;pcy;&amp;icy;&amp;scy;&amp;icy;)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95736" y="5661248"/>
            <a:ext cx="805604" cy="69001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pic>
        <p:nvPicPr>
          <p:cNvPr id="30" name="Picture 2" descr="&amp;Vcy;&amp;iecy;&amp;tcy;&amp;kcy;&amp;acy; &amp;vcy;&amp;icy;&amp;shcy;&amp;ncy;&amp;icy; 1 (&amp;tcy;&amp;rcy;&amp;acy;&amp;fcy;&amp;acy;&amp;rcy;&amp;iecy;&amp;tcy; &amp;dcy;&amp;lcy;&amp;yacy; &amp;rcy;&amp;ocy;&amp;scy;&amp;pcy;&amp;icy;&amp;scy;&amp;icy;)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87624" y="5805264"/>
            <a:ext cx="805604" cy="69001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pic>
        <p:nvPicPr>
          <p:cNvPr id="31" name="Picture 4" descr="&amp;Tcy;&amp;rcy;&amp;acy;&amp;fcy;&amp;acy;&amp;rcy;&amp;iecy;&amp;tcy;-&amp;bcy;&amp;ocy;&amp;rcy;&amp;dcy;&amp;yucy;&amp;rcy; &amp;Fcy;&amp;ocy;&amp;lcy;&amp;kcy; &amp;shcy;&amp;icy;&amp;pcy;&amp;ocy;&amp;vcy;&amp;ncy;&amp;icy;&amp;kcy; &amp;Bcy;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0554" r="1333" b="17857"/>
          <a:stretch>
            <a:fillRect/>
          </a:stretch>
        </p:blipFill>
        <p:spPr bwMode="auto">
          <a:xfrm>
            <a:off x="5436096" y="5805264"/>
            <a:ext cx="3024336" cy="71881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pic>
        <p:nvPicPr>
          <p:cNvPr id="32" name="Picture 4" descr="&amp;Tcy;&amp;rcy;&amp;acy;&amp;fcy;&amp;acy;&amp;rcy;&amp;iecy;&amp;tcy;-&amp;bcy;&amp;ocy;&amp;rcy;&amp;dcy;&amp;yucy;&amp;rcy; &amp;Fcy;&amp;ocy;&amp;lcy;&amp;kcy; &amp;shcy;&amp;icy;&amp;pcy;&amp;ocy;&amp;vcy;&amp;ncy;&amp;icy;&amp;kcy; &amp;Bcy;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8794" t="26724" r="45968" b="23918"/>
          <a:stretch>
            <a:fillRect/>
          </a:stretch>
        </p:blipFill>
        <p:spPr bwMode="auto">
          <a:xfrm>
            <a:off x="6444208" y="3789040"/>
            <a:ext cx="1080120" cy="79208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pic>
        <p:nvPicPr>
          <p:cNvPr id="33" name="Рисунок 32" descr="Кораблик 10 (трафарет для росписи)"/>
          <p:cNvPicPr/>
          <p:nvPr/>
        </p:nvPicPr>
        <p:blipFill>
          <a:blip r:embed="rId4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56176" y="1340768"/>
            <a:ext cx="1397392" cy="113742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34" name="Рисунок 33" descr="Играющие дельфины (трафарет для росписи)"/>
          <p:cNvPicPr/>
          <p:nvPr/>
        </p:nvPicPr>
        <p:blipFill>
          <a:blip r:embed="rId5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92080" y="2708920"/>
            <a:ext cx="1485528" cy="66624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36" name="Рисунок 35" descr="Играющие дельфины (трафарет для росписи)"/>
          <p:cNvPicPr/>
          <p:nvPr/>
        </p:nvPicPr>
        <p:blipFill>
          <a:blip r:embed="rId5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76256" y="2708920"/>
            <a:ext cx="1485528" cy="66624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37" name="Рисунок 36" descr="Виноградная гроздь 2 (трафарет для декора)"/>
          <p:cNvPicPr/>
          <p:nvPr/>
        </p:nvPicPr>
        <p:blipFill>
          <a:blip r:embed="rId6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75856" y="2780928"/>
            <a:ext cx="727003" cy="6196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38" name="Рисунок 37" descr="Виноградная гроздь 2 (трафарет для декора)"/>
          <p:cNvPicPr/>
          <p:nvPr/>
        </p:nvPicPr>
        <p:blipFill>
          <a:blip r:embed="rId6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87624" y="1916832"/>
            <a:ext cx="727003" cy="6196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39" name="Рисунок 38" descr="Виноградная гроздь 2 (трафарет для декора)"/>
          <p:cNvPicPr/>
          <p:nvPr/>
        </p:nvPicPr>
        <p:blipFill>
          <a:blip r:embed="rId6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51720" y="1772816"/>
            <a:ext cx="727003" cy="6196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40" name="Рисунок 39" descr="Виноградная гроздь 2 (трафарет для декора)"/>
          <p:cNvPicPr/>
          <p:nvPr/>
        </p:nvPicPr>
        <p:blipFill>
          <a:blip r:embed="rId6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59832" y="1916832"/>
            <a:ext cx="727003" cy="6196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41" name="Рисунок 40" descr="Виноградная гроздь 2 (трафарет для декора)"/>
          <p:cNvPicPr/>
          <p:nvPr/>
        </p:nvPicPr>
        <p:blipFill>
          <a:blip r:embed="rId6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71800" y="908720"/>
            <a:ext cx="727003" cy="6196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42" name="Рисунок 41" descr="Виноградная гроздь 2 (трафарет для декора)"/>
          <p:cNvPicPr/>
          <p:nvPr/>
        </p:nvPicPr>
        <p:blipFill>
          <a:blip r:embed="rId6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19672" y="908720"/>
            <a:ext cx="727003" cy="6196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43" name="Рисунок 42" descr="Виноградная гроздь 2 (трафарет для декора)"/>
          <p:cNvPicPr/>
          <p:nvPr/>
        </p:nvPicPr>
        <p:blipFill>
          <a:blip r:embed="rId6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95736" y="2780928"/>
            <a:ext cx="727003" cy="6196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45" name="Рисунок 44" descr="Виноградная гроздь 2 (трафарет для декора)"/>
          <p:cNvPicPr/>
          <p:nvPr/>
        </p:nvPicPr>
        <p:blipFill>
          <a:blip r:embed="rId6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9592" y="2780928"/>
            <a:ext cx="727003" cy="6196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V="1">
            <a:off x="1" y="0"/>
            <a:ext cx="9144000" cy="6993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http://obzor.westsib.ru/_upload/image/news_2011/12/mawinki/kopirka2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15616" y="692696"/>
            <a:ext cx="1584176" cy="1440160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</p:spPr>
      </p:pic>
      <p:pic>
        <p:nvPicPr>
          <p:cNvPr id="39942" name="Picture 6" descr="http://www.deluxevectors.com/images/preview/thumb/pencil-vector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-428955" y="1301163"/>
            <a:ext cx="1944216" cy="583265"/>
          </a:xfrm>
          <a:prstGeom prst="rect">
            <a:avLst/>
          </a:prstGeom>
          <a:noFill/>
          <a:ln>
            <a:solidFill>
              <a:schemeClr val="tx2"/>
            </a:solidFill>
          </a:ln>
        </p:spPr>
      </p:pic>
      <p:pic>
        <p:nvPicPr>
          <p:cNvPr id="39944" name="Picture 8" descr="http://1.cs-ellpic.yandex.net/market_U_T-2aAmtGwzp1tQkAJtrw_600x800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05291">
            <a:off x="4598004" y="666308"/>
            <a:ext cx="1830502" cy="1830502"/>
          </a:xfrm>
          <a:prstGeom prst="rect">
            <a:avLst/>
          </a:prstGeom>
          <a:noFill/>
          <a:ln>
            <a:solidFill>
              <a:schemeClr val="bg1"/>
            </a:solidFill>
          </a:ln>
        </p:spPr>
      </p:pic>
      <p:sp>
        <p:nvSpPr>
          <p:cNvPr id="14" name="TextBox 13"/>
          <p:cNvSpPr txBox="1"/>
          <p:nvPr/>
        </p:nvSpPr>
        <p:spPr>
          <a:xfrm>
            <a:off x="179512" y="3140968"/>
            <a:ext cx="1368152" cy="400110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/>
              <a:t>Ножницы</a:t>
            </a:r>
            <a:endParaRPr lang="ru-RU" sz="20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3563888" y="3140968"/>
            <a:ext cx="1330172" cy="400110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txBody>
          <a:bodyPr wrap="none" rtlCol="0">
            <a:spAutoFit/>
          </a:bodyPr>
          <a:lstStyle/>
          <a:p>
            <a:r>
              <a:rPr lang="ru-RU" sz="2000" b="1" dirty="0" smtClean="0"/>
              <a:t>Карандаш</a:t>
            </a:r>
            <a:endParaRPr lang="ru-RU" sz="2000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7092280" y="2996952"/>
            <a:ext cx="1872208" cy="707886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/>
              <a:t>Подкладочная </a:t>
            </a:r>
          </a:p>
          <a:p>
            <a:pPr algn="ctr"/>
            <a:r>
              <a:rPr lang="ru-RU" sz="2000" b="1" dirty="0" smtClean="0"/>
              <a:t>доска</a:t>
            </a:r>
            <a:endParaRPr lang="ru-RU" sz="2000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5004048" y="2996952"/>
            <a:ext cx="1984390" cy="707886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ru-RU" sz="2000" b="1" dirty="0" smtClean="0"/>
              <a:t>Копировальная </a:t>
            </a:r>
          </a:p>
          <a:p>
            <a:pPr algn="ctr"/>
            <a:r>
              <a:rPr lang="ru-RU" sz="2000" b="1" dirty="0" smtClean="0"/>
              <a:t>бумага</a:t>
            </a:r>
            <a:endParaRPr lang="ru-RU" sz="2000" b="1" dirty="0"/>
          </a:p>
        </p:txBody>
      </p:sp>
      <p:sp>
        <p:nvSpPr>
          <p:cNvPr id="18" name="TextBox 17"/>
          <p:cNvSpPr txBox="1"/>
          <p:nvPr/>
        </p:nvSpPr>
        <p:spPr>
          <a:xfrm>
            <a:off x="2699792" y="3140968"/>
            <a:ext cx="740074" cy="400110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Нож</a:t>
            </a:r>
            <a:endParaRPr lang="ru-RU" sz="2000" b="1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3563888" y="5517232"/>
            <a:ext cx="2016224" cy="1015663"/>
          </a:xfrm>
          <a:prstGeom prst="rect">
            <a:avLst/>
          </a:prstGeom>
          <a:ln>
            <a:solidFill>
              <a:schemeClr val="tx2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03300"/>
                </a:solidFill>
              </a:rPr>
              <a:t>Инструмент</a:t>
            </a:r>
          </a:p>
          <a:p>
            <a:pPr algn="ctr"/>
            <a:r>
              <a:rPr lang="ru-RU" sz="2000" b="1" dirty="0" smtClean="0">
                <a:solidFill>
                  <a:srgbClr val="003300"/>
                </a:solidFill>
              </a:rPr>
              <a:t>для обводки рисунков.</a:t>
            </a:r>
            <a:endParaRPr lang="ru-RU" sz="2000" b="1" dirty="0">
              <a:solidFill>
                <a:srgbClr val="003300"/>
              </a:solidFill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6588224" y="5373216"/>
            <a:ext cx="1853952" cy="1323439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03300"/>
                </a:solidFill>
              </a:rPr>
              <a:t>Специальная бумага </a:t>
            </a:r>
          </a:p>
          <a:p>
            <a:pPr algn="ctr"/>
            <a:r>
              <a:rPr lang="ru-RU" sz="2000" b="1" dirty="0" smtClean="0">
                <a:solidFill>
                  <a:srgbClr val="003300"/>
                </a:solidFill>
              </a:rPr>
              <a:t>для перевода </a:t>
            </a:r>
          </a:p>
          <a:p>
            <a:pPr algn="ctr"/>
            <a:r>
              <a:rPr lang="ru-RU" sz="2000" b="1" dirty="0" smtClean="0">
                <a:solidFill>
                  <a:srgbClr val="003300"/>
                </a:solidFill>
              </a:rPr>
              <a:t>рисунка.</a:t>
            </a:r>
            <a:endParaRPr lang="ru-RU" sz="2000" dirty="0">
              <a:solidFill>
                <a:srgbClr val="00330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79512" y="4005064"/>
            <a:ext cx="2520280" cy="1015663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03300"/>
                </a:solidFill>
              </a:rPr>
              <a:t>Приспособление для </a:t>
            </a:r>
          </a:p>
          <a:p>
            <a:pPr algn="ctr"/>
            <a:r>
              <a:rPr lang="ru-RU" sz="2000" b="1" dirty="0" smtClean="0">
                <a:solidFill>
                  <a:srgbClr val="003300"/>
                </a:solidFill>
              </a:rPr>
              <a:t>предохранения </a:t>
            </a:r>
          </a:p>
          <a:p>
            <a:pPr algn="ctr"/>
            <a:r>
              <a:rPr lang="ru-RU" sz="2000" b="1" dirty="0" smtClean="0">
                <a:solidFill>
                  <a:srgbClr val="003300"/>
                </a:solidFill>
              </a:rPr>
              <a:t> поверхности.</a:t>
            </a:r>
            <a:endParaRPr lang="ru-RU" sz="2000" b="1" dirty="0">
              <a:solidFill>
                <a:srgbClr val="003300"/>
              </a:solidFill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539552" y="5589240"/>
            <a:ext cx="2089739" cy="1015663"/>
          </a:xfrm>
          <a:prstGeom prst="rect">
            <a:avLst/>
          </a:prstGeom>
          <a:ln>
            <a:solidFill>
              <a:schemeClr val="tx2"/>
            </a:solidFill>
          </a:ln>
        </p:spPr>
        <p:txBody>
          <a:bodyPr wrap="non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rgbClr val="003300"/>
                </a:solidFill>
                <a:ea typeface="Calibri" pitchFamily="34" charset="0"/>
                <a:cs typeface="Times New Roman" pitchFamily="18" charset="0"/>
              </a:rPr>
              <a:t>Инструмент  для 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rgbClr val="003300"/>
                </a:solidFill>
                <a:ea typeface="Calibri" pitchFamily="34" charset="0"/>
                <a:cs typeface="Times New Roman" pitchFamily="18" charset="0"/>
              </a:rPr>
              <a:t>вырезания 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rgbClr val="003300"/>
                </a:solidFill>
                <a:ea typeface="Calibri" pitchFamily="34" charset="0"/>
                <a:cs typeface="Times New Roman" pitchFamily="18" charset="0"/>
              </a:rPr>
              <a:t>трафарета. </a:t>
            </a:r>
          </a:p>
        </p:txBody>
      </p:sp>
      <p:sp>
        <p:nvSpPr>
          <p:cNvPr id="23" name="Прямоугольник 22"/>
          <p:cNvSpPr/>
          <p:nvPr/>
        </p:nvSpPr>
        <p:spPr>
          <a:xfrm>
            <a:off x="6228184" y="4221088"/>
            <a:ext cx="2734530" cy="707886"/>
          </a:xfrm>
          <a:prstGeom prst="rect">
            <a:avLst/>
          </a:prstGeom>
          <a:ln>
            <a:solidFill>
              <a:schemeClr val="tx2"/>
            </a:solidFill>
          </a:ln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rgbClr val="003300"/>
                </a:solidFill>
                <a:ea typeface="Calibri" pitchFamily="34" charset="0"/>
                <a:cs typeface="Times New Roman" pitchFamily="18" charset="0"/>
              </a:rPr>
              <a:t>Инструмент  для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rgbClr val="003300"/>
                </a:solidFill>
                <a:ea typeface="Calibri" pitchFamily="34" charset="0"/>
                <a:cs typeface="Times New Roman" pitchFamily="18" charset="0"/>
              </a:rPr>
              <a:t> вырезания трафарета. </a:t>
            </a:r>
          </a:p>
        </p:txBody>
      </p:sp>
      <p:pic>
        <p:nvPicPr>
          <p:cNvPr id="39938" name="Picture 2" descr="http://gipopotam.com/published/publicdata/BELESINUA/attachments/SC/products_pictures/K00002160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7344308" y="1448780"/>
            <a:ext cx="1944216" cy="576064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sp>
        <p:nvSpPr>
          <p:cNvPr id="25" name="TextBox 24"/>
          <p:cNvSpPr txBox="1"/>
          <p:nvPr/>
        </p:nvSpPr>
        <p:spPr>
          <a:xfrm>
            <a:off x="0" y="0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Инструменты и приспособления  для  изготовления трафарета. </a:t>
            </a:r>
            <a:endParaRPr lang="ru-RU" sz="2400" b="1" dirty="0"/>
          </a:p>
        </p:txBody>
      </p:sp>
      <p:pic>
        <p:nvPicPr>
          <p:cNvPr id="6" name="Picture 2" descr="Изделия из стекла и зеркал любой сложности производитель стекло СТРОИТЕЛЬНЫЕ ТОВАРЫ И ОБОРУДОВАНИЕ / Промышленная доска объявлен"/>
          <p:cNvPicPr>
            <a:picLocks noChangeAspect="1" noChangeArrowheads="1"/>
          </p:cNvPicPr>
          <p:nvPr/>
        </p:nvPicPr>
        <p:blipFill>
          <a:blip r:embed="rId6" cstate="email">
            <a:lum bright="-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43808" y="553173"/>
            <a:ext cx="2088232" cy="1723699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pic>
        <p:nvPicPr>
          <p:cNvPr id="11266" name="Picture 2" descr="http://www.mir-krepega.ru/img/skotch-optom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00800" y="764704"/>
            <a:ext cx="1584176" cy="1584176"/>
          </a:xfrm>
          <a:prstGeom prst="rect">
            <a:avLst/>
          </a:prstGeom>
          <a:noFill/>
        </p:spPr>
      </p:pic>
      <p:sp>
        <p:nvSpPr>
          <p:cNvPr id="24" name="TextBox 23"/>
          <p:cNvSpPr txBox="1"/>
          <p:nvPr/>
        </p:nvSpPr>
        <p:spPr>
          <a:xfrm>
            <a:off x="1763688" y="3140968"/>
            <a:ext cx="804323" cy="40011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ru-RU" sz="2000" b="1" dirty="0" smtClean="0"/>
              <a:t>Скотч</a:t>
            </a:r>
            <a:endParaRPr lang="ru-RU" sz="2000" b="1" dirty="0"/>
          </a:p>
        </p:txBody>
      </p:sp>
      <p:sp>
        <p:nvSpPr>
          <p:cNvPr id="26" name="TextBox 25"/>
          <p:cNvSpPr txBox="1"/>
          <p:nvPr/>
        </p:nvSpPr>
        <p:spPr>
          <a:xfrm>
            <a:off x="3347864" y="4149080"/>
            <a:ext cx="2166875" cy="1015663"/>
          </a:xfrm>
          <a:prstGeom prst="rect">
            <a:avLst/>
          </a:prstGeom>
          <a:noFill/>
          <a:ln w="9525"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03300"/>
                </a:solidFill>
              </a:rPr>
              <a:t>Приспособление </a:t>
            </a:r>
          </a:p>
          <a:p>
            <a:pPr algn="ctr"/>
            <a:r>
              <a:rPr lang="ru-RU" sz="2000" b="1" dirty="0" smtClean="0">
                <a:solidFill>
                  <a:srgbClr val="003300"/>
                </a:solidFill>
              </a:rPr>
              <a:t>для изготовления</a:t>
            </a:r>
          </a:p>
          <a:p>
            <a:pPr algn="ctr"/>
            <a:r>
              <a:rPr lang="ru-RU" sz="2000" b="1" dirty="0" smtClean="0">
                <a:solidFill>
                  <a:srgbClr val="003300"/>
                </a:solidFill>
              </a:rPr>
              <a:t> трафарета.</a:t>
            </a:r>
            <a:endParaRPr lang="ru-RU" sz="2000" b="1" dirty="0">
              <a:solidFill>
                <a:srgbClr val="0033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img-fotki.yandex.ru/get/4130/54098336.29f/0_95c9d_fba20fad_XL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251520" y="2920301"/>
            <a:ext cx="8424936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4033" name="Rectangle 1"/>
          <p:cNvSpPr>
            <a:spLocks noChangeArrowheads="1"/>
          </p:cNvSpPr>
          <p:nvPr/>
        </p:nvSpPr>
        <p:spPr bwMode="auto">
          <a:xfrm>
            <a:off x="251520" y="1041703"/>
            <a:ext cx="8568952" cy="48936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742950" marR="0" lvl="0" indent="-7429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 startAt="4"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Выполнение трафаретного рисунка. </a:t>
            </a:r>
          </a:p>
          <a:p>
            <a:pPr marL="742950" marR="0" lvl="0" indent="-7429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4400" dirty="0" smtClean="0">
                <a:latin typeface="Arial" pitchFamily="34" charset="0"/>
                <a:cs typeface="Arial" pitchFamily="34" charset="0"/>
              </a:rPr>
              <a:t>      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1. Выбор материала.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       2. Выбор инструментов.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      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3. Набивка  трафаретного  рисунка.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img-fotki.yandex.ru/get/4130/54098336.29f/0_95c9d_fba20fad_XL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251520" y="2920301"/>
            <a:ext cx="8424936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Рисунок 6" descr="2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0"/>
            <a:ext cx="9257353" cy="702103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Barbariki_CHto_takoe_dobrota_minus_(vmusice.net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8028384" y="6093296"/>
            <a:ext cx="244475" cy="2444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7471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39552" y="2924944"/>
            <a:ext cx="8604448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i="1" dirty="0" smtClean="0">
                <a:solidFill>
                  <a:srgbClr val="0033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Найди ошибку.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endParaRPr lang="ru-RU" sz="2400" b="1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000000"/>
                </a:solidFill>
                <a:ea typeface="Times New Roman" pitchFamily="18" charset="0"/>
                <a:cs typeface="Arial" pitchFamily="34" charset="0"/>
              </a:rPr>
              <a:t>     Краска имеет высокую прозрачность. </a:t>
            </a:r>
            <a:endParaRPr lang="ru-RU" sz="2400" b="1" dirty="0" smtClean="0">
              <a:ea typeface="Times New Roman" pitchFamily="18" charset="0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000000"/>
                </a:solidFill>
                <a:ea typeface="Times New Roman" pitchFamily="18" charset="0"/>
                <a:cs typeface="Arial" pitchFamily="34" charset="0"/>
              </a:rPr>
              <a:t>     Краска после высыхания смывается с поверхности.</a:t>
            </a:r>
            <a:endParaRPr lang="ru-RU" sz="2400" b="1" dirty="0" smtClean="0">
              <a:ea typeface="Times New Roman" pitchFamily="18" charset="0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smtClean="0">
                <a:ea typeface="Times New Roman" pitchFamily="18" charset="0"/>
                <a:cs typeface="Arial" pitchFamily="34" charset="0"/>
              </a:rPr>
              <a:t>     </a:t>
            </a:r>
            <a:r>
              <a:rPr lang="ru-RU" sz="2400" b="1" smtClean="0">
                <a:solidFill>
                  <a:srgbClr val="000000"/>
                </a:solidFill>
                <a:ea typeface="Times New Roman" pitchFamily="18" charset="0"/>
                <a:cs typeface="Arial" pitchFamily="34" charset="0"/>
              </a:rPr>
              <a:t>После </a:t>
            </a:r>
            <a:r>
              <a:rPr lang="ru-RU" sz="2400" b="1" dirty="0" smtClean="0">
                <a:solidFill>
                  <a:srgbClr val="000000"/>
                </a:solidFill>
                <a:ea typeface="Times New Roman" pitchFamily="18" charset="0"/>
                <a:cs typeface="Arial" pitchFamily="34" charset="0"/>
              </a:rPr>
              <a:t>закрепления утюгом изделие можно стирать.</a:t>
            </a:r>
            <a:endParaRPr lang="ru-RU" sz="2400" b="1" dirty="0" smtClean="0">
              <a:ea typeface="Times New Roman" pitchFamily="18" charset="0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000000"/>
                </a:solidFill>
                <a:ea typeface="Times New Roman" pitchFamily="18" charset="0"/>
                <a:cs typeface="Arial" pitchFamily="34" charset="0"/>
              </a:rPr>
              <a:t>     Материал сохраняет гибкость после высыхания. </a:t>
            </a:r>
            <a:endParaRPr lang="ru-RU" sz="2400" b="1" dirty="0" smtClean="0">
              <a:ea typeface="Times New Roman" pitchFamily="18" charset="0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000000"/>
                </a:solidFill>
                <a:ea typeface="Times New Roman" pitchFamily="18" charset="0"/>
                <a:cs typeface="Arial" pitchFamily="34" charset="0"/>
              </a:rPr>
              <a:t>     После высыхание краска на материале может потрескаться.</a:t>
            </a:r>
            <a:endParaRPr lang="ru-RU" sz="2400" b="1" dirty="0" smtClean="0">
              <a:ea typeface="Times New Roman" pitchFamily="18" charset="0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000000"/>
                </a:solidFill>
                <a:ea typeface="Times New Roman" pitchFamily="18" charset="0"/>
                <a:cs typeface="Arial" pitchFamily="34" charset="0"/>
              </a:rPr>
              <a:t>     Краска разводится водой.</a:t>
            </a:r>
            <a:endParaRPr lang="ru-RU" sz="2400" b="1" dirty="0" smtClean="0">
              <a:cs typeface="Arial" pitchFamily="34" charset="0"/>
            </a:endParaRPr>
          </a:p>
        </p:txBody>
      </p:sp>
      <p:pic>
        <p:nvPicPr>
          <p:cNvPr id="5128" name="Picture 8" descr="http://nicka.com.ua/images/tovar/tovar5234/nabor-akr-farb-039-desola-quot-cmSVI6wtse.jpe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1008"/>
          <a:stretch>
            <a:fillRect/>
          </a:stretch>
        </p:blipFill>
        <p:spPr bwMode="auto">
          <a:xfrm>
            <a:off x="755576" y="260648"/>
            <a:ext cx="7858211" cy="25649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C:\Users\Un1t\Desktop\Новая папка\Camera\20150910_093609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V="1">
            <a:off x="467544" y="908720"/>
            <a:ext cx="7995118" cy="5788583"/>
          </a:xfrm>
          <a:prstGeom prst="rect">
            <a:avLst/>
          </a:prstGeom>
          <a:noFill/>
          <a:ln w="28575">
            <a:solidFill>
              <a:schemeClr val="bg1"/>
            </a:solidFill>
          </a:ln>
        </p:spPr>
      </p:pic>
      <p:sp>
        <p:nvSpPr>
          <p:cNvPr id="5" name="Прямоугольник 4"/>
          <p:cNvSpPr/>
          <p:nvPr/>
        </p:nvSpPr>
        <p:spPr>
          <a:xfrm>
            <a:off x="0" y="188640"/>
            <a:ext cx="9144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/>
              <a:t>Изготовление приспособления для набивки рисунка.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0"/>
            <a:ext cx="8229600" cy="490066"/>
          </a:xfrm>
        </p:spPr>
        <p:txBody>
          <a:bodyPr>
            <a:noAutofit/>
          </a:bodyPr>
          <a:lstStyle/>
          <a:p>
            <a:r>
              <a:rPr lang="ru-RU" sz="3200" b="1" dirty="0" smtClean="0"/>
              <a:t>Набивка трафаретного рисунка.</a:t>
            </a:r>
            <a:endParaRPr lang="ru-RU" sz="3200" b="1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251520" y="548680"/>
          <a:ext cx="8568952" cy="62646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84476"/>
                <a:gridCol w="4284476"/>
              </a:tblGrid>
              <a:tr h="2736304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60040">
                <a:tc>
                  <a:txBody>
                    <a:bodyPr/>
                    <a:lstStyle/>
                    <a:p>
                      <a:r>
                        <a:rPr lang="ru-RU" dirty="0" smtClean="0"/>
                        <a:t>Вначале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Потом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730584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32048">
                <a:tc>
                  <a:txBody>
                    <a:bodyPr/>
                    <a:lstStyle/>
                    <a:p>
                      <a:r>
                        <a:rPr lang="ru-RU" dirty="0" smtClean="0"/>
                        <a:t>Затем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И наконец 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pic>
        <p:nvPicPr>
          <p:cNvPr id="5" name="Picture 3" descr="C:\Users\pc\Desktop\Новая папка (2)\20151117_105158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V="1">
            <a:off x="4644008" y="692696"/>
            <a:ext cx="3960440" cy="2552283"/>
          </a:xfrm>
          <a:prstGeom prst="rect">
            <a:avLst/>
          </a:prstGeom>
          <a:noFill/>
        </p:spPr>
      </p:pic>
      <p:pic>
        <p:nvPicPr>
          <p:cNvPr id="6" name="Picture 4" descr="C:\Users\pc\Desktop\Новая папка (2)\20151117_105434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 flipV="1">
            <a:off x="323528" y="692696"/>
            <a:ext cx="4125580" cy="2520280"/>
          </a:xfrm>
          <a:prstGeom prst="rect">
            <a:avLst/>
          </a:prstGeom>
          <a:noFill/>
        </p:spPr>
      </p:pic>
      <p:pic>
        <p:nvPicPr>
          <p:cNvPr id="7" name="Picture 2" descr="C:\Users\pc\Desktop\Новая папка (2)\20151117_104823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V="1">
            <a:off x="539552" y="3717032"/>
            <a:ext cx="3852525" cy="2639967"/>
          </a:xfrm>
          <a:prstGeom prst="rect">
            <a:avLst/>
          </a:prstGeom>
          <a:noFill/>
        </p:spPr>
      </p:pic>
      <p:pic>
        <p:nvPicPr>
          <p:cNvPr id="8" name="Picture 5" descr="C:\Users\pc\Desktop\Новая папка (2)\20151117_105644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V="1">
            <a:off x="4788024" y="3717032"/>
            <a:ext cx="3888432" cy="25987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img-fotki.yandex.ru/get/4130/54098336.29f/0_95c9d_fba20fad_XL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1" cy="6858000"/>
          </a:xfrm>
          <a:prstGeom prst="rect">
            <a:avLst/>
          </a:prstGeom>
          <a:noFill/>
        </p:spPr>
      </p:pic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251520" y="2920301"/>
            <a:ext cx="8424936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899592" y="188640"/>
            <a:ext cx="7374326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smtClean="0"/>
              <a:t>5. Оценка проделанной работы.</a:t>
            </a:r>
            <a:endParaRPr lang="ru-RU" sz="4000" dirty="0"/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179512" y="1137937"/>
          <a:ext cx="8784976" cy="551298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48672"/>
                <a:gridCol w="2736304"/>
              </a:tblGrid>
              <a:tr h="69191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dirty="0" smtClean="0">
                          <a:solidFill>
                            <a:srgbClr val="006666"/>
                          </a:solidFill>
                          <a:latin typeface="+mj-lt"/>
                          <a:cs typeface="Times New Roman" pitchFamily="18" charset="0"/>
                        </a:rPr>
                        <a:t>Во </a:t>
                      </a:r>
                      <a:r>
                        <a:rPr lang="ru-RU" sz="2000" b="1" baseline="0" dirty="0" smtClean="0">
                          <a:solidFill>
                            <a:srgbClr val="006666"/>
                          </a:solidFill>
                          <a:latin typeface="+mj-lt"/>
                          <a:cs typeface="Times New Roman" pitchFamily="18" charset="0"/>
                        </a:rPr>
                        <a:t>время  выполнения проекта я работал(а)</a:t>
                      </a:r>
                      <a:endParaRPr lang="ru-RU" sz="2000" b="1" dirty="0" smtClean="0">
                        <a:solidFill>
                          <a:srgbClr val="003300"/>
                        </a:solidFill>
                        <a:latin typeface="+mj-lt"/>
                        <a:cs typeface="Times New Roman" pitchFamily="18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dirty="0" smtClean="0">
                          <a:solidFill>
                            <a:srgbClr val="003300"/>
                          </a:solidFill>
                          <a:latin typeface="+mj-lt"/>
                          <a:cs typeface="Times New Roman" pitchFamily="18" charset="0"/>
                        </a:rPr>
                        <a:t>                                                         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+mj-lt"/>
                          <a:cs typeface="Times New Roman" pitchFamily="18" charset="0"/>
                        </a:rPr>
                        <a:t>Активно</a:t>
                      </a:r>
                    </a:p>
                    <a:p>
                      <a:pPr algn="ctr"/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+mj-lt"/>
                          <a:cs typeface="Times New Roman" pitchFamily="18" charset="0"/>
                        </a:rPr>
                        <a:t>   Пассивно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29357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+mj-lt"/>
                          <a:cs typeface="Times New Roman" pitchFamily="18" charset="0"/>
                        </a:rPr>
                        <a:t>  Своей работой я</a:t>
                      </a:r>
                    </a:p>
                    <a:p>
                      <a:pPr algn="l"/>
                      <a:endParaRPr lang="ru-RU" sz="2000" dirty="0"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+mj-lt"/>
                          <a:cs typeface="Times New Roman" pitchFamily="18" charset="0"/>
                        </a:rPr>
                        <a:t>Доволен</a:t>
                      </a:r>
                    </a:p>
                    <a:p>
                      <a:pPr algn="ctr"/>
                      <a:r>
                        <a:rPr lang="ru-RU" sz="2000" b="1" dirty="0" smtClean="0">
                          <a:latin typeface="+mj-lt"/>
                          <a:cs typeface="Times New Roman" pitchFamily="18" charset="0"/>
                        </a:rPr>
                        <a:t>Довольна</a:t>
                      </a:r>
                    </a:p>
                    <a:p>
                      <a:pPr algn="ctr"/>
                      <a:r>
                        <a:rPr lang="ru-RU" sz="2000" b="1" dirty="0" smtClean="0">
                          <a:latin typeface="+mj-lt"/>
                          <a:cs typeface="Times New Roman" pitchFamily="18" charset="0"/>
                        </a:rPr>
                        <a:t>Не доволен</a:t>
                      </a:r>
                    </a:p>
                    <a:p>
                      <a:pPr algn="ctr"/>
                      <a:r>
                        <a:rPr lang="ru-RU" sz="2000" b="1" dirty="0" smtClean="0">
                          <a:latin typeface="+mj-lt"/>
                          <a:cs typeface="Times New Roman" pitchFamily="18" charset="0"/>
                        </a:rPr>
                        <a:t>  Не довольна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69191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+mj-lt"/>
                          <a:cs typeface="Times New Roman" pitchFamily="18" charset="0"/>
                        </a:rPr>
                        <a:t>  Вырезать</a:t>
                      </a:r>
                      <a:r>
                        <a:rPr lang="ru-RU" sz="2000" b="1" baseline="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+mj-lt"/>
                          <a:cs typeface="Times New Roman" pitchFamily="18" charset="0"/>
                        </a:rPr>
                        <a:t> трафарет  было </a:t>
                      </a:r>
                      <a:endParaRPr lang="ru-RU" sz="2000" b="1" dirty="0" smtClean="0">
                        <a:solidFill>
                          <a:schemeClr val="accent2">
                            <a:lumMod val="50000"/>
                          </a:schemeClr>
                        </a:solidFill>
                        <a:latin typeface="+mj-lt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+mj-lt"/>
                          <a:cs typeface="Times New Roman" pitchFamily="18" charset="0"/>
                        </a:rPr>
                        <a:t>Трудно</a:t>
                      </a:r>
                    </a:p>
                    <a:p>
                      <a:pPr algn="ctr"/>
                      <a:r>
                        <a:rPr lang="ru-RU" sz="2000" b="1" dirty="0" smtClean="0">
                          <a:latin typeface="+mj-lt"/>
                          <a:cs typeface="Times New Roman" pitchFamily="18" charset="0"/>
                        </a:rPr>
                        <a:t>  Легко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69191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dirty="0" smtClean="0">
                          <a:solidFill>
                            <a:srgbClr val="3333CC"/>
                          </a:solidFill>
                          <a:latin typeface="+mj-lt"/>
                          <a:cs typeface="Times New Roman" pitchFamily="18" charset="0"/>
                        </a:rPr>
                        <a:t>  </a:t>
                      </a:r>
                      <a:r>
                        <a:rPr lang="ru-RU" sz="2000" b="1" dirty="0" smtClean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+mj-lt"/>
                          <a:cs typeface="Times New Roman" pitchFamily="18" charset="0"/>
                        </a:rPr>
                        <a:t>Набивать</a:t>
                      </a:r>
                      <a:r>
                        <a:rPr lang="ru-RU" sz="2000" b="1" baseline="0" dirty="0" smtClean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+mj-lt"/>
                          <a:cs typeface="Times New Roman" pitchFamily="18" charset="0"/>
                        </a:rPr>
                        <a:t> трафаретный рисунок было</a:t>
                      </a:r>
                      <a:endParaRPr lang="ru-RU" sz="2000" b="1" dirty="0" smtClean="0">
                        <a:solidFill>
                          <a:schemeClr val="accent4">
                            <a:lumMod val="50000"/>
                          </a:schemeClr>
                        </a:solidFill>
                        <a:latin typeface="+mj-lt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Times New Roman" pitchFamily="18" charset="0"/>
                        </a:rPr>
                        <a:t>Трудно</a:t>
                      </a:r>
                    </a:p>
                    <a:p>
                      <a:pPr algn="ctr"/>
                      <a:r>
                        <a:rPr lang="ru-RU" sz="20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Times New Roman" pitchFamily="18" charset="0"/>
                        </a:rPr>
                        <a:t>  Легко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69191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dirty="0" smtClean="0">
                          <a:solidFill>
                            <a:srgbClr val="C00000"/>
                          </a:solidFill>
                          <a:latin typeface="+mj-lt"/>
                          <a:cs typeface="Times New Roman" pitchFamily="18" charset="0"/>
                        </a:rPr>
                        <a:t>  </a:t>
                      </a:r>
                      <a:r>
                        <a:rPr lang="ru-RU" sz="2000" b="1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j-lt"/>
                          <a:cs typeface="Times New Roman" pitchFamily="18" charset="0"/>
                        </a:rPr>
                        <a:t>Выполнять проект</a:t>
                      </a:r>
                    </a:p>
                    <a:p>
                      <a:pPr algn="l"/>
                      <a:endParaRPr lang="ru-RU" sz="2000" dirty="0"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+mj-lt"/>
                          <a:cs typeface="Times New Roman" pitchFamily="18" charset="0"/>
                        </a:rPr>
                        <a:t>Было интересно</a:t>
                      </a:r>
                    </a:p>
                    <a:p>
                      <a:pPr algn="ctr"/>
                      <a:r>
                        <a:rPr lang="ru-RU" sz="2000" b="1" dirty="0" smtClean="0">
                          <a:latin typeface="+mj-lt"/>
                          <a:cs typeface="Times New Roman" pitchFamily="18" charset="0"/>
                        </a:rPr>
                        <a:t>Было скучно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39818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dirty="0" smtClean="0">
                          <a:solidFill>
                            <a:srgbClr val="009900"/>
                          </a:solidFill>
                          <a:latin typeface="+mj-lt"/>
                          <a:cs typeface="Times New Roman" pitchFamily="18" charset="0"/>
                        </a:rPr>
                        <a:t>  </a:t>
                      </a:r>
                      <a:r>
                        <a:rPr lang="ru-RU" sz="2000" b="1" dirty="0" smtClean="0">
                          <a:solidFill>
                            <a:srgbClr val="860000"/>
                          </a:solidFill>
                          <a:latin typeface="+mj-lt"/>
                          <a:cs typeface="Times New Roman" pitchFamily="18" charset="0"/>
                        </a:rPr>
                        <a:t>После выполненной работы я чувствую </a:t>
                      </a:r>
                    </a:p>
                    <a:p>
                      <a:pPr algn="l"/>
                      <a:endParaRPr lang="ru-RU" sz="2000" dirty="0"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dirty="0" smtClean="0">
                          <a:latin typeface="+mj-lt"/>
                          <a:cs typeface="Times New Roman" pitchFamily="18" charset="0"/>
                        </a:rPr>
                        <a:t>Гордость 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dirty="0" smtClean="0">
                          <a:latin typeface="+mj-lt"/>
                          <a:cs typeface="Times New Roman" pitchFamily="18" charset="0"/>
                        </a:rPr>
                        <a:t>Стыд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dirty="0" smtClean="0">
                          <a:latin typeface="+mj-lt"/>
                          <a:cs typeface="Times New Roman" pitchFamily="18" charset="0"/>
                        </a:rPr>
                        <a:t>Радость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dirty="0" smtClean="0">
                          <a:latin typeface="+mj-lt"/>
                          <a:cs typeface="Times New Roman" pitchFamily="18" charset="0"/>
                        </a:rPr>
                        <a:t>Нечего не чувствую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G:\трафареты\Новая папка\20151120_114914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V="1">
            <a:off x="-252536" y="-185784"/>
            <a:ext cx="9648661" cy="7098244"/>
          </a:xfrm>
          <a:prstGeom prst="rect">
            <a:avLst/>
          </a:prstGeom>
          <a:noFill/>
        </p:spPr>
      </p:pic>
      <p:pic>
        <p:nvPicPr>
          <p:cNvPr id="3" name="Barbariki_CHto_takoe_dobrota_minus_(vmusice.net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8244408" y="6381328"/>
            <a:ext cx="244475" cy="2444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7471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490066"/>
          </a:xfrm>
        </p:spPr>
        <p:txBody>
          <a:bodyPr>
            <a:noAutofit/>
          </a:bodyPr>
          <a:lstStyle/>
          <a:p>
            <a:r>
              <a:rPr lang="ru-RU" sz="2800" b="1" dirty="0" smtClean="0"/>
              <a:t>Изготовление приспособления для набивки рисунка.</a:t>
            </a:r>
            <a:endParaRPr lang="ru-RU" sz="2800" b="1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323528" y="476672"/>
          <a:ext cx="8640960" cy="61926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20480"/>
                <a:gridCol w="4320480"/>
              </a:tblGrid>
              <a:tr h="258746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1749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Вырезаем поролон</a:t>
                      </a:r>
                      <a:r>
                        <a:rPr lang="ru-RU" sz="20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20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10  </a:t>
                      </a:r>
                      <a:r>
                        <a:rPr lang="ru-RU" sz="2000" b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х</a:t>
                      </a:r>
                      <a:r>
                        <a:rPr lang="ru-RU" sz="20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10  см.</a:t>
                      </a:r>
                      <a:endParaRPr lang="ru-RU" sz="2000" b="1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dirty="0" smtClean="0"/>
                        <a:t>Сгибаем поролон пополам.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680934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06802">
                <a:tc>
                  <a:txBody>
                    <a:bodyPr/>
                    <a:lstStyle/>
                    <a:p>
                      <a:pPr algn="ctr"/>
                      <a:r>
                        <a:rPr lang="ru-RU" sz="20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Скручиваем поролон в трубочку. </a:t>
                      </a:r>
                      <a:endParaRPr lang="ru-RU" sz="20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Связываем ниткой с рваного края.</a:t>
                      </a:r>
                      <a:endParaRPr lang="ru-RU" sz="20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pic>
        <p:nvPicPr>
          <p:cNvPr id="9" name="Picture 2" descr="C:\Users\Un1t\Desktop\Новая папка\Camera\20150910_09314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V="1">
            <a:off x="683568" y="548678"/>
            <a:ext cx="3548031" cy="2448273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</p:pic>
      <p:pic>
        <p:nvPicPr>
          <p:cNvPr id="1026" name="Picture 2" descr="C:\Users\Un1t\Desktop\Новая папка (2)\20151123_110339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V="1">
            <a:off x="4860032" y="3717032"/>
            <a:ext cx="3744416" cy="2448272"/>
          </a:xfrm>
          <a:prstGeom prst="rect">
            <a:avLst/>
          </a:prstGeom>
          <a:noFill/>
        </p:spPr>
      </p:pic>
      <p:pic>
        <p:nvPicPr>
          <p:cNvPr id="1027" name="Picture 3" descr="C:\Users\Un1t\Desktop\Новая папка (2)\20151123_110301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V="1">
            <a:off x="539552" y="3717032"/>
            <a:ext cx="3888432" cy="2510417"/>
          </a:xfrm>
          <a:prstGeom prst="rect">
            <a:avLst/>
          </a:prstGeom>
          <a:noFill/>
        </p:spPr>
      </p:pic>
      <p:pic>
        <p:nvPicPr>
          <p:cNvPr id="1028" name="Picture 4" descr="C:\Users\Un1t\Desktop\Новая папка (2)\20151123_110225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V="1">
            <a:off x="4788024" y="548680"/>
            <a:ext cx="3744416" cy="23762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img-fotki.yandex.ru/get/4130/54098336.29f/0_95c9d_fba20fad_XL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251520" y="2920301"/>
            <a:ext cx="8424936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img-fotki.yandex.ru/get/4130/54098336.29f/0_95c9d_fba20fad_XL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1" cy="6858000"/>
          </a:xfrm>
          <a:prstGeom prst="rect">
            <a:avLst/>
          </a:prstGeom>
          <a:noFill/>
        </p:spPr>
      </p:pic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251520" y="2920301"/>
            <a:ext cx="8424936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043608" y="1268760"/>
            <a:ext cx="5976664" cy="29238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Творческий проект</a:t>
            </a:r>
          </a:p>
          <a:p>
            <a:pPr algn="ctr"/>
            <a:r>
              <a:rPr lang="ru-RU" sz="4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</a:p>
          <a:p>
            <a:pPr algn="ctr"/>
            <a:r>
              <a:rPr lang="ru-RU" sz="4800" b="1" dirty="0" smtClean="0">
                <a:solidFill>
                  <a:srgbClr val="003300"/>
                </a:solidFill>
              </a:rPr>
              <a:t>«Подарок любимой маме»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img-fotki.yandex.ru/get/4130/54098336.29f/0_95c9d_fba20fad_XL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251520" y="2920301"/>
            <a:ext cx="8424936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79512" y="1412776"/>
            <a:ext cx="8712968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/>
            <a:r>
              <a:rPr lang="ru-RU" sz="2800" b="1" dirty="0" smtClean="0"/>
              <a:t>1. Обосновать возникшую проблему.  Потребность.</a:t>
            </a:r>
          </a:p>
          <a:p>
            <a:pPr marL="514350" indent="-514350"/>
            <a:r>
              <a:rPr lang="ru-RU" sz="2800" b="1" dirty="0" smtClean="0"/>
              <a:t> </a:t>
            </a:r>
            <a:endParaRPr lang="ru-RU" sz="2800" dirty="0" smtClean="0"/>
          </a:p>
          <a:p>
            <a:r>
              <a:rPr lang="ru-RU" sz="2800" b="1" dirty="0" smtClean="0"/>
              <a:t> 2. Определить цели и задачи  проекта.</a:t>
            </a:r>
          </a:p>
          <a:p>
            <a:r>
              <a:rPr lang="ru-RU" sz="2800" b="1" dirty="0" smtClean="0"/>
              <a:t> </a:t>
            </a:r>
          </a:p>
          <a:p>
            <a:pPr marL="342900" indent="-342900"/>
            <a:r>
              <a:rPr lang="ru-RU" sz="2800" b="1" dirty="0" smtClean="0"/>
              <a:t>3. Выбрать вариант рисунка,  инструменты и  изготовить трафарет. </a:t>
            </a:r>
          </a:p>
          <a:p>
            <a:pPr marL="342900" indent="-342900"/>
            <a:endParaRPr lang="ru-RU" sz="2800" b="1" dirty="0" smtClean="0">
              <a:latin typeface="Calibri" pitchFamily="34" charset="0"/>
            </a:endParaRPr>
          </a:p>
          <a:p>
            <a:pPr marL="342900" indent="-342900"/>
            <a:r>
              <a:rPr lang="ru-RU" sz="2800" b="1" dirty="0" smtClean="0"/>
              <a:t>4. Выбрать инструменты и материалы и выполнить трафаретный рисунок.  </a:t>
            </a:r>
          </a:p>
          <a:p>
            <a:pPr marL="342900" indent="-342900"/>
            <a:endParaRPr lang="ru-RU" sz="2800" dirty="0" smtClean="0"/>
          </a:p>
          <a:p>
            <a:pPr marL="342900" indent="-342900"/>
            <a:r>
              <a:rPr lang="ru-RU" sz="2800" b="1" dirty="0" smtClean="0">
                <a:latin typeface="Calibri" pitchFamily="34" charset="0"/>
              </a:rPr>
              <a:t>5. Оценить проделанную работу.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179512" y="188640"/>
            <a:ext cx="877471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u="sng" dirty="0" smtClean="0"/>
              <a:t>Последовательность выполнения проекта.</a:t>
            </a:r>
            <a:endParaRPr lang="ru-RU" sz="3600" u="sng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img-fotki.yandex.ru/get/4130/54098336.29f/0_95c9d_fba20fad_XL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251520" y="2920301"/>
            <a:ext cx="8424936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5841" name="Rectangle 1"/>
          <p:cNvSpPr>
            <a:spLocks noChangeArrowheads="1"/>
          </p:cNvSpPr>
          <p:nvPr/>
        </p:nvSpPr>
        <p:spPr bwMode="auto">
          <a:xfrm>
            <a:off x="251520" y="2060848"/>
            <a:ext cx="8496944" cy="347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003300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Цели занятия.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Calibri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1. Вспомним этапы проекта.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2. Будем учиться  защищать выполненную работу.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51520" y="692696"/>
            <a:ext cx="662335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smtClean="0">
                <a:solidFill>
                  <a:srgbClr val="003300"/>
                </a:solidFill>
                <a:latin typeface="+mj-lt"/>
                <a:cs typeface="Times New Roman" pitchFamily="18" charset="0"/>
              </a:rPr>
              <a:t>Тема урока: </a:t>
            </a:r>
            <a:r>
              <a:rPr lang="ru-RU" sz="4000" b="1" dirty="0" smtClean="0">
                <a:solidFill>
                  <a:srgbClr val="C00000"/>
                </a:solidFill>
                <a:latin typeface="+mj-lt"/>
                <a:cs typeface="Times New Roman" pitchFamily="18" charset="0"/>
              </a:rPr>
              <a:t>Защита проекта.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img-fotki.yandex.ru/get/4130/54098336.29f/0_95c9d_fba20fad_XL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251520" y="2920301"/>
            <a:ext cx="8424936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23528" y="908720"/>
            <a:ext cx="849694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dirty="0" smtClean="0"/>
              <a:t>1. </a:t>
            </a:r>
            <a:r>
              <a:rPr lang="ru-RU" sz="4000" b="1" dirty="0" smtClean="0"/>
              <a:t>Обоснование возникшей проблемы и потребность.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&amp;Vcy;&amp;icy;&amp;ncy;&amp;icy;&amp;lcy;&amp;ocy;&amp;vcy;&amp;acy;&amp;yacy; &amp;ncy;&amp;acy;&amp;kcy;&amp;lcy;&amp;iecy;&amp;jcy;&amp;kcy;&amp;acy; &amp;Kcy;&amp;ocy;&amp;lcy;&amp;lcy;&amp;iecy;&amp;kcy;&amp;tscy;&amp;icy;&amp;yacy; &amp;ncy;&amp;acy;&amp;kcy;&amp;lcy;&amp;iecy;&amp;iecy;&amp;kcy; : &amp;Mcy;&amp;ncy;&amp;ocy;&amp;zhcy;&amp;iecy;&amp;scy;&amp;tcy;&amp;vcy;&amp;ocy; &amp;acy;&amp;bcy;&amp;scy;&amp;tcy;&amp;rcy;&amp;acy;&amp;kcy;&amp;tcy;&amp;ncy;&amp;ycy;&amp;khcy; &amp;ucy;&amp;zcy;&amp;ocy;&amp;rcy;&amp;ocy;&amp;vcy; &amp;icy;&amp;zcy; &amp;Vcy;&amp;icy;&amp;rcy;&amp;iecy;&amp;ncy; &amp;vcy; &amp;icy;&amp;ncy;&amp;tcy;&amp;iecy;&amp;rcy;&amp;ncy;&amp;iecy;&amp;tcy;-&amp;mcy;&amp;acy;&amp;gcy;&amp;acy;&amp;zcy;&amp;icy;&amp;ncy;&amp;iecy; 2Stick.ru &amp;Ncy;&amp;ocy;&amp;rcy;&amp;icy;&amp;lcy;&amp;softcy;&amp;scy;&amp;kcy;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054"/>
            <a:ext cx="9144000" cy="6856946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203848" y="0"/>
            <a:ext cx="594015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bg1"/>
                </a:solidFill>
              </a:rPr>
              <a:t>Декорирование жилых помещений при помощи трафаретного орнамента</a:t>
            </a:r>
            <a:r>
              <a:rPr lang="ru-RU" sz="3600" b="1" dirty="0" smtClean="0"/>
              <a:t> </a:t>
            </a:r>
            <a:endParaRPr lang="ru-RU" sz="36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&amp;Icy;&amp;kcy;&amp;iecy;&amp;iecy;&amp;vcy;&amp;scy;&amp;kcy;&amp;icy;&amp;jcy; &amp;scy;&amp;tcy;&amp;acy;&amp;kcy;&amp;acy;&amp;ncy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556792"/>
            <a:ext cx="3124200" cy="4965304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152400" y="152400"/>
            <a:ext cx="87630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/>
              <a:t>Декорирование посуды при помощи</a:t>
            </a:r>
          </a:p>
          <a:p>
            <a:pPr algn="ctr"/>
            <a:r>
              <a:rPr lang="ru-RU" sz="3200" b="1" dirty="0" smtClean="0"/>
              <a:t> трафаретного рисунка.</a:t>
            </a:r>
            <a:endParaRPr lang="ru-RU" sz="3600" b="1" dirty="0"/>
          </a:p>
        </p:txBody>
      </p:sp>
      <p:pic>
        <p:nvPicPr>
          <p:cNvPr id="5" name="Picture 2" descr="&amp;Rcy;&amp;ocy;&amp;scy;&amp;pcy;&amp;icy;&amp;scy;&amp;softcy; &amp;Rcy;&amp;icy;&amp;scy;&amp;ucy;&amp;ncy;&amp;kcy;&amp;icy; &amp;ncy;&amp;acy; &amp;tcy;&amp;acy;&amp;rcy;&amp;iecy;&amp;lcy;&amp;kcy;&amp;acy;&amp;khcy; &amp;Kcy;&amp;rcy;&amp;acy;&amp;scy;&amp;kcy;&amp;acy; &amp;fcy;&amp;ocy;&amp;tcy;&amp;ocy; 5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35896" y="1556792"/>
            <a:ext cx="5226797" cy="48965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1631</TotalTime>
  <Words>370</Words>
  <Application>Microsoft Office PowerPoint</Application>
  <PresentationFormat>Экран (4:3)</PresentationFormat>
  <Paragraphs>122</Paragraphs>
  <Slides>25</Slides>
  <Notes>0</Notes>
  <HiddenSlides>0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Набивка трафаретного рисунка.</vt:lpstr>
      <vt:lpstr>Презентация PowerPoint</vt:lpstr>
      <vt:lpstr>Презентация PowerPoint</vt:lpstr>
      <vt:lpstr>Изготовление приспособления для набивки рисунка.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pc</dc:creator>
  <cp:lastModifiedBy>pc</cp:lastModifiedBy>
  <cp:revision>122</cp:revision>
  <dcterms:created xsi:type="dcterms:W3CDTF">2015-11-08T11:04:11Z</dcterms:created>
  <dcterms:modified xsi:type="dcterms:W3CDTF">2019-01-07T12:56:28Z</dcterms:modified>
</cp:coreProperties>
</file>