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98" r:id="rId2"/>
    <p:sldId id="286" r:id="rId3"/>
    <p:sldId id="263" r:id="rId4"/>
    <p:sldId id="299" r:id="rId5"/>
    <p:sldId id="300" r:id="rId6"/>
    <p:sldId id="28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99FF"/>
    <a:srgbClr val="6666FF"/>
    <a:srgbClr val="E1F7FF"/>
    <a:srgbClr val="FFFF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28" autoAdjust="0"/>
  </p:normalViewPr>
  <p:slideViewPr>
    <p:cSldViewPr>
      <p:cViewPr>
        <p:scale>
          <a:sx n="77" d="100"/>
          <a:sy n="77" d="100"/>
        </p:scale>
        <p:origin x="-270" y="15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D0D21-B6A4-4B9D-8A7D-68E11BFC87C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679EC-3CF0-4EAF-97BD-2C4F93FE8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 t="29270" r="1936" b="24518"/>
          <a:stretch>
            <a:fillRect/>
          </a:stretch>
        </p:blipFill>
        <p:spPr bwMode="auto">
          <a:xfrm>
            <a:off x="-30354" y="547644"/>
            <a:ext cx="914400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Rectangle 51"/>
          <p:cNvSpPr>
            <a:spLocks noChangeArrowheads="1"/>
          </p:cNvSpPr>
          <p:nvPr/>
        </p:nvSpPr>
        <p:spPr bwMode="auto">
          <a:xfrm>
            <a:off x="0" y="0"/>
            <a:ext cx="9144000" cy="1124744"/>
          </a:xfrm>
          <a:prstGeom prst="rect">
            <a:avLst/>
          </a:prstGeom>
          <a:solidFill>
            <a:srgbClr val="0070C0"/>
          </a:solidFill>
          <a:ln w="635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schemeClr val="bg1"/>
                </a:solidFill>
              </a:rPr>
              <a:t>МБОУ Митрофановская СОШ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schemeClr val="bg1"/>
                </a:solidFill>
              </a:rPr>
              <a:t>Кантемировского муниципального района Воронежской области</a:t>
            </a: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26846" y="1340768"/>
            <a:ext cx="8229600" cy="82495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  <a:ea typeface="+mj-ea"/>
                <a:cs typeface="+mj-cs"/>
              </a:rPr>
              <a:t>Реализация инновационной программы</a:t>
            </a:r>
            <a:br>
              <a:rPr lang="ru-RU" b="1" dirty="0">
                <a:solidFill>
                  <a:srgbClr val="C00000"/>
                </a:solidFill>
                <a:ea typeface="+mj-ea"/>
                <a:cs typeface="+mj-cs"/>
              </a:rPr>
            </a:br>
            <a:r>
              <a:rPr lang="ru-RU" b="1" dirty="0">
                <a:solidFill>
                  <a:srgbClr val="C00000"/>
                </a:solidFill>
                <a:ea typeface="+mj-ea"/>
                <a:cs typeface="+mj-cs"/>
              </a:rPr>
              <a:t>«Молодёжный автобус»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Рисунок 11" descr="DSC0266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9436" y="3239880"/>
            <a:ext cx="3222411" cy="2231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Михаил\Desktop\777606851db44c7d2a091d61f8af091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8" t="15243" r="5727"/>
          <a:stretch/>
        </p:blipFill>
        <p:spPr bwMode="auto">
          <a:xfrm>
            <a:off x="281874" y="4105814"/>
            <a:ext cx="4290126" cy="27521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Михаил\Downloads\9e5ccc7ffc5e3fc9e82a34f32bcec39e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41" y="2348880"/>
            <a:ext cx="3577223" cy="1866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одержимое 15"/>
          <p:cNvSpPr txBox="1">
            <a:spLocks/>
          </p:cNvSpPr>
          <p:nvPr/>
        </p:nvSpPr>
        <p:spPr>
          <a:xfrm>
            <a:off x="4484187" y="5470894"/>
            <a:ext cx="4608512" cy="1290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Варёнова Наталья Леонидовна учитель изобразительного искусства и </a:t>
            </a:r>
            <a:r>
              <a:rPr lang="ru-RU" sz="1600" b="1" smtClean="0">
                <a:solidFill>
                  <a:schemeClr val="tx2">
                    <a:lumMod val="75000"/>
                  </a:schemeClr>
                </a:solidFill>
              </a:rPr>
              <a:t>черчения</a:t>
            </a:r>
            <a:r>
              <a:rPr lang="ru-RU" sz="1600" b="1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КК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куратор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образовательных практик</a:t>
            </a:r>
          </a:p>
        </p:txBody>
      </p:sp>
      <p:pic>
        <p:nvPicPr>
          <p:cNvPr id="10" name="Рисунок 9" descr="DSC02650"/>
          <p:cNvPicPr/>
          <p:nvPr/>
        </p:nvPicPr>
        <p:blipFill>
          <a:blip r:embed="rId6" cstate="print"/>
          <a:srcRect l="16696" t="16933" r="12700" b="17792"/>
          <a:stretch>
            <a:fillRect/>
          </a:stretch>
        </p:blipFill>
        <p:spPr bwMode="auto">
          <a:xfrm>
            <a:off x="4139952" y="2430579"/>
            <a:ext cx="2808312" cy="2196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9270" r="1936" b="7090"/>
          <a:stretch>
            <a:fillRect/>
          </a:stretch>
        </p:blipFill>
        <p:spPr bwMode="auto">
          <a:xfrm>
            <a:off x="-20225" y="0"/>
            <a:ext cx="9164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1"/>
          <p:cNvSpPr>
            <a:spLocks noChangeArrowheads="1"/>
          </p:cNvSpPr>
          <p:nvPr/>
        </p:nvSpPr>
        <p:spPr bwMode="auto">
          <a:xfrm>
            <a:off x="2411760" y="188640"/>
            <a:ext cx="6429375" cy="648072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Актуальность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5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474788"/>
            <a:ext cx="2268538" cy="865187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r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Проблемы, цели,  задачи профессиональной деятельности </a:t>
            </a:r>
          </a:p>
        </p:txBody>
      </p:sp>
      <p:sp>
        <p:nvSpPr>
          <p:cNvPr id="16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330005"/>
            <a:ext cx="2268538" cy="8636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Интерактивные технологии, методы обучения</a:t>
            </a:r>
          </a:p>
        </p:txBody>
      </p:sp>
      <p:sp>
        <p:nvSpPr>
          <p:cNvPr id="17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2465388"/>
            <a:ext cx="2268538" cy="79216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bg1"/>
                </a:solidFill>
              </a:rPr>
              <a:t>Система работы</a:t>
            </a:r>
          </a:p>
        </p:txBody>
      </p:sp>
      <p:sp>
        <p:nvSpPr>
          <p:cNvPr id="18" name="AutoShape 49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4338067"/>
            <a:ext cx="2268538" cy="72072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Диагностики. Учебные результаты  </a:t>
            </a:r>
          </a:p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endParaRPr lang="ru-RU" sz="3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9" name="AutoShape 50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5201667"/>
            <a:ext cx="2268538" cy="79375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Достижения обучающихся</a:t>
            </a:r>
          </a:p>
        </p:txBody>
      </p:sp>
      <p:sp>
        <p:nvSpPr>
          <p:cNvPr id="21" name="Rectangle 45"/>
          <p:cNvSpPr>
            <a:spLocks noChangeArrowheads="1"/>
          </p:cNvSpPr>
          <p:nvPr/>
        </p:nvSpPr>
        <p:spPr bwMode="auto">
          <a:xfrm>
            <a:off x="0" y="1196752"/>
            <a:ext cx="2267744" cy="5661248"/>
          </a:xfrm>
          <a:prstGeom prst="rect">
            <a:avLst/>
          </a:prstGeom>
          <a:gradFill>
            <a:gsLst>
              <a:gs pos="0">
                <a:srgbClr val="00B0F0"/>
              </a:gs>
              <a:gs pos="39999">
                <a:schemeClr val="bg1"/>
              </a:gs>
              <a:gs pos="70000">
                <a:srgbClr val="00B0F0"/>
              </a:gs>
              <a:gs pos="100000">
                <a:schemeClr val="bg1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" name="AutoShape 52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5051314"/>
            <a:ext cx="2268538" cy="755402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b="1" dirty="0" smtClean="0">
                <a:solidFill>
                  <a:schemeClr val="bg1"/>
                </a:solidFill>
              </a:rPr>
              <a:t>Результаты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3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814344"/>
            <a:ext cx="2268538" cy="576064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/>
            </a:pPr>
            <a:r>
              <a:rPr lang="ru-RU" b="1" dirty="0" smtClean="0">
                <a:solidFill>
                  <a:srgbClr val="FFFF00"/>
                </a:solidFill>
              </a:rPr>
              <a:t>Актуальность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4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384190"/>
            <a:ext cx="2268538" cy="746943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lvl="0"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Формы реализации программы</a:t>
            </a:r>
          </a:p>
        </p:txBody>
      </p:sp>
      <p:sp>
        <p:nvSpPr>
          <p:cNvPr id="25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794" y="2529561"/>
            <a:ext cx="2268538" cy="727989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Цель, задачи программы</a:t>
            </a:r>
          </a:p>
        </p:txBody>
      </p:sp>
      <p:sp>
        <p:nvSpPr>
          <p:cNvPr id="26" name="AutoShape 49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19512" y="4193605"/>
            <a:ext cx="2288050" cy="774090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lvl="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prstClr val="white"/>
                </a:solidFill>
              </a:rPr>
              <a:t>Образовательные технологии и методы</a:t>
            </a:r>
            <a:endParaRPr lang="ru-RU" sz="1600" b="1" i="1" dirty="0">
              <a:solidFill>
                <a:prstClr val="white"/>
              </a:solidFill>
              <a:latin typeface="Georgia" pitchFamily="18" charset="0"/>
            </a:endParaRPr>
          </a:p>
        </p:txBody>
      </p:sp>
      <p:sp>
        <p:nvSpPr>
          <p:cNvPr id="28" name="Rectangle 51"/>
          <p:cNvSpPr>
            <a:spLocks noChangeArrowheads="1"/>
          </p:cNvSpPr>
          <p:nvPr/>
        </p:nvSpPr>
        <p:spPr bwMode="auto">
          <a:xfrm>
            <a:off x="0" y="0"/>
            <a:ext cx="2267744" cy="1700808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2800" b="1" dirty="0">
              <a:solidFill>
                <a:srgbClr val="FFFFFF"/>
              </a:solidFill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rgbClr val="FFFFFF"/>
              </a:solidFill>
            </a:endParaRP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gray">
          <a:xfrm>
            <a:off x="2483768" y="1772816"/>
            <a:ext cx="6473701" cy="3024336"/>
          </a:xfrm>
          <a:prstGeom prst="roundRect">
            <a:avLst>
              <a:gd name="adj" fmla="val 11921"/>
            </a:avLst>
          </a:prstGeom>
          <a:solidFill>
            <a:srgbClr val="6666FF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 dirty="0"/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gray">
          <a:xfrm flipV="1">
            <a:off x="2457896" y="1600200"/>
            <a:ext cx="6502400" cy="363538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0" name="Picture 8" descr="Pictur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7258" y="2012950"/>
            <a:ext cx="674688" cy="574675"/>
          </a:xfrm>
          <a:prstGeom prst="rect">
            <a:avLst/>
          </a:prstGeom>
          <a:noFill/>
        </p:spPr>
      </p:pic>
      <p:pic>
        <p:nvPicPr>
          <p:cNvPr id="38921" name="Picture 9" descr="Pictur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4083" y="3606800"/>
            <a:ext cx="676275" cy="573088"/>
          </a:xfrm>
          <a:prstGeom prst="rect">
            <a:avLst/>
          </a:prstGeom>
          <a:noFill/>
        </p:spPr>
      </p:pic>
      <p:sp>
        <p:nvSpPr>
          <p:cNvPr id="38922" name="AutoShape 10"/>
          <p:cNvSpPr>
            <a:spLocks noChangeArrowheads="1"/>
          </p:cNvSpPr>
          <p:nvPr/>
        </p:nvSpPr>
        <p:spPr bwMode="gray">
          <a:xfrm>
            <a:off x="2483768" y="1052736"/>
            <a:ext cx="6174903" cy="889248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rgbClr val="000099"/>
                </a:solidFill>
              </a:rPr>
              <a:t>Формирование личности осуществляется в процессе </a:t>
            </a:r>
            <a:endParaRPr lang="ru-RU" b="1" dirty="0" smtClean="0">
              <a:solidFill>
                <a:srgbClr val="000099"/>
              </a:solidFill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</a:rPr>
              <a:t>социализации</a:t>
            </a:r>
            <a:r>
              <a:rPr lang="ru-RU" b="1" dirty="0">
                <a:solidFill>
                  <a:srgbClr val="000099"/>
                </a:solidFill>
              </a:rPr>
              <a:t>, воспитании и саморазвитии. </a:t>
            </a:r>
          </a:p>
        </p:txBody>
      </p:sp>
      <p:sp>
        <p:nvSpPr>
          <p:cNvPr id="38923" name="AutoShape 11"/>
          <p:cNvSpPr>
            <a:spLocks noChangeArrowheads="1"/>
          </p:cNvSpPr>
          <p:nvPr/>
        </p:nvSpPr>
        <p:spPr bwMode="gray">
          <a:xfrm>
            <a:off x="2437257" y="5157192"/>
            <a:ext cx="6520211" cy="1375224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 «Молодёжный автобус»  стал одной из форм вовлечения подростков в </a:t>
            </a:r>
            <a:endParaRPr lang="ru-RU" sz="16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социальную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активность, средством формирования политической 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социальной компетенции подрастающего поколения.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gray">
          <a:xfrm>
            <a:off x="2268538" y="1916832"/>
            <a:ext cx="6688931" cy="28623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666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  <a:latin typeface="+mj-lt"/>
              </a:rPr>
              <a:t>Развитие 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социальной активности молодого поколения;</a:t>
            </a:r>
          </a:p>
          <a:p>
            <a:pPr marL="666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  <a:latin typeface="+mj-lt"/>
              </a:rPr>
              <a:t>Формирование 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их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экономической, политической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, правовой, нравственной культуры;</a:t>
            </a:r>
          </a:p>
          <a:p>
            <a:pPr marL="666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  <a:latin typeface="+mj-lt"/>
              </a:rPr>
              <a:t>Воспитание 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высокого уровня гражданственности и сознательности, готовности делать осознанный выбор и нести за него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ответственность;</a:t>
            </a:r>
            <a:r>
              <a:rPr lang="ru-RU" b="1" dirty="0">
                <a:solidFill>
                  <a:schemeClr val="bg1"/>
                </a:solidFill>
                <a:latin typeface="+mj-lt"/>
                <a:ea typeface="Times New Roman"/>
              </a:rPr>
              <a:t> </a:t>
            </a:r>
            <a:endParaRPr lang="ru-RU" b="1" dirty="0" smtClean="0">
              <a:solidFill>
                <a:schemeClr val="bg1"/>
              </a:solidFill>
              <a:latin typeface="+mj-lt"/>
              <a:ea typeface="Times New Roman"/>
            </a:endParaRPr>
          </a:p>
          <a:p>
            <a:pPr marL="666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  <a:latin typeface="+mj-lt"/>
                <a:ea typeface="Times New Roman"/>
              </a:rPr>
              <a:t>Организация </a:t>
            </a:r>
            <a:r>
              <a:rPr lang="ru-RU" b="1" dirty="0">
                <a:solidFill>
                  <a:schemeClr val="bg1"/>
                </a:solidFill>
                <a:latin typeface="+mj-lt"/>
                <a:ea typeface="Times New Roman"/>
              </a:rPr>
              <a:t>сотрудничества </a:t>
            </a:r>
            <a:r>
              <a:rPr lang="ru-RU" b="1" dirty="0" smtClean="0">
                <a:solidFill>
                  <a:schemeClr val="bg1"/>
                </a:solidFill>
                <a:latin typeface="+mj-lt"/>
                <a:ea typeface="Times New Roman"/>
              </a:rPr>
              <a:t>, направленная </a:t>
            </a:r>
            <a:r>
              <a:rPr lang="ru-RU" b="1" dirty="0">
                <a:solidFill>
                  <a:schemeClr val="bg1"/>
                </a:solidFill>
                <a:latin typeface="+mj-lt"/>
                <a:ea typeface="Times New Roman"/>
              </a:rPr>
              <a:t>на формирование и развитие у учащихся лидерско-организаторских способностей , креативности, социальной адаптивности.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2696679" y="1757318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</a:t>
            </a:r>
            <a:endParaRPr lang="ru-RU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Михаил\Desktop\pz201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0" r="3012" b="16085"/>
          <a:stretch/>
        </p:blipFill>
        <p:spPr bwMode="auto">
          <a:xfrm>
            <a:off x="174070" y="27474"/>
            <a:ext cx="1920397" cy="1618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9270" r="1936" b="7090"/>
          <a:stretch>
            <a:fillRect/>
          </a:stretch>
        </p:blipFill>
        <p:spPr bwMode="auto">
          <a:xfrm>
            <a:off x="0" y="0"/>
            <a:ext cx="9164225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1"/>
          <p:cNvSpPr>
            <a:spLocks noChangeArrowheads="1"/>
          </p:cNvSpPr>
          <p:nvPr/>
        </p:nvSpPr>
        <p:spPr bwMode="auto">
          <a:xfrm>
            <a:off x="2546429" y="188640"/>
            <a:ext cx="6429375" cy="857250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</a:rPr>
              <a:t>Цель, задачи программы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55776" y="1268760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lvl="0" indent="-85725"/>
            <a:endParaRPr lang="ru-RU" sz="3200" dirty="0" smtClean="0"/>
          </a:p>
          <a:p>
            <a:pPr marL="85725" indent="-85725"/>
            <a:endParaRPr lang="ru-RU" sz="3200" dirty="0" smtClean="0"/>
          </a:p>
        </p:txBody>
      </p:sp>
      <p:sp>
        <p:nvSpPr>
          <p:cNvPr id="30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474788"/>
            <a:ext cx="2268538" cy="865187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r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Проблемы, цели,  задачи профессиональной деятельности </a:t>
            </a:r>
          </a:p>
        </p:txBody>
      </p:sp>
      <p:sp>
        <p:nvSpPr>
          <p:cNvPr id="31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330005"/>
            <a:ext cx="2268538" cy="8636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Интерактивные технологии, методы обучения</a:t>
            </a:r>
          </a:p>
        </p:txBody>
      </p:sp>
      <p:sp>
        <p:nvSpPr>
          <p:cNvPr id="32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2465388"/>
            <a:ext cx="2268538" cy="79216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bg1"/>
                </a:solidFill>
              </a:rPr>
              <a:t>Система работы</a:t>
            </a:r>
          </a:p>
        </p:txBody>
      </p:sp>
      <p:sp>
        <p:nvSpPr>
          <p:cNvPr id="33" name="AutoShape 49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4338067"/>
            <a:ext cx="2268538" cy="72072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Диагностики. Учебные результаты  </a:t>
            </a:r>
          </a:p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endParaRPr lang="ru-RU" sz="3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4" name="AutoShape 50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5201667"/>
            <a:ext cx="2268538" cy="79375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Достижения обучающихся</a:t>
            </a:r>
          </a:p>
        </p:txBody>
      </p:sp>
      <p:sp>
        <p:nvSpPr>
          <p:cNvPr id="35" name="Rectangle 45"/>
          <p:cNvSpPr>
            <a:spLocks noChangeArrowheads="1"/>
          </p:cNvSpPr>
          <p:nvPr/>
        </p:nvSpPr>
        <p:spPr bwMode="auto">
          <a:xfrm>
            <a:off x="0" y="1196752"/>
            <a:ext cx="2267744" cy="5661248"/>
          </a:xfrm>
          <a:prstGeom prst="rect">
            <a:avLst/>
          </a:prstGeom>
          <a:gradFill>
            <a:gsLst>
              <a:gs pos="0">
                <a:srgbClr val="00B0F0"/>
              </a:gs>
              <a:gs pos="39999">
                <a:schemeClr val="bg1"/>
              </a:gs>
              <a:gs pos="70000">
                <a:srgbClr val="00B0F0"/>
              </a:gs>
              <a:gs pos="100000">
                <a:schemeClr val="bg1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6" name="AutoShape 52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13765" y="5598542"/>
            <a:ext cx="2268538" cy="620688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b="1" dirty="0" smtClean="0">
                <a:solidFill>
                  <a:schemeClr val="bg1"/>
                </a:solidFill>
              </a:rPr>
              <a:t>Результаты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7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814343"/>
            <a:ext cx="2268538" cy="678551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/>
            </a:pPr>
            <a:r>
              <a:rPr lang="ru-RU" b="1" dirty="0" smtClean="0">
                <a:solidFill>
                  <a:schemeClr val="bg1"/>
                </a:solidFill>
              </a:rPr>
              <a:t>Актуальность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8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533296"/>
            <a:ext cx="2268538" cy="804771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lvl="0"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Формы реализации программы</a:t>
            </a:r>
          </a:p>
        </p:txBody>
      </p:sp>
      <p:sp>
        <p:nvSpPr>
          <p:cNvPr id="39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13008" y="2631610"/>
            <a:ext cx="2269332" cy="797390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</a:rPr>
              <a:t>Цель, </a:t>
            </a:r>
            <a:r>
              <a:rPr lang="ru-RU" b="1" dirty="0" smtClean="0">
                <a:solidFill>
                  <a:srgbClr val="FFFF00"/>
                </a:solidFill>
              </a:rPr>
              <a:t>задачи программы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2" name="Rectangle 51"/>
          <p:cNvSpPr>
            <a:spLocks noChangeArrowheads="1"/>
          </p:cNvSpPr>
          <p:nvPr/>
        </p:nvSpPr>
        <p:spPr bwMode="auto">
          <a:xfrm>
            <a:off x="0" y="0"/>
            <a:ext cx="2267744" cy="1700808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2800" b="1" dirty="0">
              <a:solidFill>
                <a:srgbClr val="000099"/>
              </a:solidFill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44" name="AutoShape 52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12214" y="4512418"/>
            <a:ext cx="2268538" cy="860797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lvl="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prstClr val="white"/>
                </a:solidFill>
              </a:rPr>
              <a:t>Образовательные технологии и методы</a:t>
            </a:r>
            <a:endParaRPr lang="ru-RU" sz="1600" b="1" i="1" dirty="0">
              <a:solidFill>
                <a:prstClr val="white"/>
              </a:solidFill>
              <a:latin typeface="Georgia" pitchFamily="18" charset="0"/>
            </a:endParaRPr>
          </a:p>
        </p:txBody>
      </p:sp>
      <p:sp>
        <p:nvSpPr>
          <p:cNvPr id="45" name="AutoShape 11"/>
          <p:cNvSpPr>
            <a:spLocks noChangeArrowheads="1"/>
          </p:cNvSpPr>
          <p:nvPr/>
        </p:nvSpPr>
        <p:spPr bwMode="gray">
          <a:xfrm>
            <a:off x="2411760" y="1268760"/>
            <a:ext cx="6408712" cy="144016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b="1" dirty="0">
                <a:solidFill>
                  <a:srgbClr val="000099"/>
                </a:solidFill>
              </a:rPr>
              <a:t>Цель программы:</a:t>
            </a:r>
          </a:p>
          <a:p>
            <a:pPr lvl="0"/>
            <a:r>
              <a:rPr lang="ru-RU" b="1" dirty="0">
                <a:solidFill>
                  <a:srgbClr val="000099"/>
                </a:solidFill>
              </a:rPr>
              <a:t>              Формирование личностных  качеств как основы </a:t>
            </a:r>
            <a:endParaRPr lang="ru-RU" b="1" dirty="0" smtClean="0">
              <a:solidFill>
                <a:srgbClr val="000099"/>
              </a:solidFill>
            </a:endParaRP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взаимоотношений </a:t>
            </a:r>
            <a:r>
              <a:rPr lang="ru-RU" b="1" dirty="0">
                <a:solidFill>
                  <a:srgbClr val="000099"/>
                </a:solidFill>
              </a:rPr>
              <a:t>с людьми, обществом и миром в целом: </a:t>
            </a:r>
            <a:endParaRPr lang="ru-RU" b="1" dirty="0" smtClean="0">
              <a:solidFill>
                <a:srgbClr val="000099"/>
              </a:solidFill>
            </a:endParaRP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 </a:t>
            </a:r>
            <a:r>
              <a:rPr lang="ru-RU" b="1" dirty="0">
                <a:solidFill>
                  <a:srgbClr val="000099"/>
                </a:solidFill>
              </a:rPr>
              <a:t>в процессе социального становления через самопознание, </a:t>
            </a:r>
            <a:endParaRPr lang="ru-RU" b="1" dirty="0" smtClean="0">
              <a:solidFill>
                <a:srgbClr val="000099"/>
              </a:solidFill>
            </a:endParaRPr>
          </a:p>
          <a:p>
            <a:pPr lvl="0"/>
            <a:r>
              <a:rPr lang="ru-RU" b="1" dirty="0" smtClean="0">
                <a:solidFill>
                  <a:srgbClr val="000099"/>
                </a:solidFill>
              </a:rPr>
              <a:t>общение</a:t>
            </a:r>
            <a:r>
              <a:rPr lang="ru-RU" b="1" dirty="0">
                <a:solidFill>
                  <a:srgbClr val="000099"/>
                </a:solidFill>
              </a:rPr>
              <a:t>, деятельность.</a:t>
            </a:r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gray">
          <a:xfrm>
            <a:off x="2268538" y="2861468"/>
            <a:ext cx="6767958" cy="3981292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600" b="1" dirty="0">
                <a:solidFill>
                  <a:srgbClr val="000099"/>
                </a:solidFill>
              </a:rPr>
              <a:t>Задачи:</a:t>
            </a:r>
          </a:p>
          <a:p>
            <a:pPr lvl="0"/>
            <a:r>
              <a:rPr lang="ru-RU" sz="1400" b="1" dirty="0">
                <a:solidFill>
                  <a:srgbClr val="000099"/>
                </a:solidFill>
              </a:rPr>
              <a:t>–объединение и координация деятельности организаций и лиц</a:t>
            </a:r>
            <a:r>
              <a:rPr lang="ru-RU" sz="1400" b="1" dirty="0" smtClean="0">
                <a:solidFill>
                  <a:srgbClr val="000099"/>
                </a:solidFill>
              </a:rPr>
              <a:t>,</a:t>
            </a:r>
          </a:p>
          <a:p>
            <a:pPr lvl="0"/>
            <a:r>
              <a:rPr lang="ru-RU" sz="1400" b="1" dirty="0" smtClean="0">
                <a:solidFill>
                  <a:srgbClr val="000099"/>
                </a:solidFill>
              </a:rPr>
              <a:t> </a:t>
            </a:r>
            <a:r>
              <a:rPr lang="ru-RU" sz="1400" b="1" dirty="0">
                <a:solidFill>
                  <a:srgbClr val="000099"/>
                </a:solidFill>
              </a:rPr>
              <a:t>занимающихся воспитанием подрастающего </a:t>
            </a:r>
            <a:r>
              <a:rPr lang="ru-RU" sz="1400" b="1" dirty="0" smtClean="0">
                <a:solidFill>
                  <a:srgbClr val="000099"/>
                </a:solidFill>
              </a:rPr>
              <a:t>поколения; </a:t>
            </a:r>
            <a:endParaRPr lang="ru-RU" sz="1400" b="1" dirty="0">
              <a:solidFill>
                <a:srgbClr val="000099"/>
              </a:solidFill>
            </a:endParaRPr>
          </a:p>
          <a:p>
            <a:pPr lvl="0"/>
            <a:r>
              <a:rPr lang="ru-RU" sz="1400" b="1" dirty="0">
                <a:solidFill>
                  <a:srgbClr val="000099"/>
                </a:solidFill>
              </a:rPr>
              <a:t>– участие в  организации движений, акций, </a:t>
            </a:r>
            <a:r>
              <a:rPr lang="ru-RU" sz="1400" b="1" dirty="0" smtClean="0">
                <a:solidFill>
                  <a:srgbClr val="000099"/>
                </a:solidFill>
              </a:rPr>
              <a:t>детско-юношеских конкурсов </a:t>
            </a:r>
            <a:r>
              <a:rPr lang="ru-RU" sz="1400" b="1" dirty="0">
                <a:solidFill>
                  <a:srgbClr val="000099"/>
                </a:solidFill>
              </a:rPr>
              <a:t>и др.</a:t>
            </a:r>
          </a:p>
          <a:p>
            <a:pPr lvl="0"/>
            <a:r>
              <a:rPr lang="ru-RU" sz="1400" b="1" dirty="0">
                <a:solidFill>
                  <a:srgbClr val="000099"/>
                </a:solidFill>
              </a:rPr>
              <a:t>–сохранение, пропаганда и распространение опыта в </a:t>
            </a:r>
            <a:r>
              <a:rPr lang="ru-RU" sz="1400" b="1" dirty="0" smtClean="0">
                <a:solidFill>
                  <a:srgbClr val="000099"/>
                </a:solidFill>
              </a:rPr>
              <a:t>области  </a:t>
            </a:r>
            <a:r>
              <a:rPr lang="ru-RU" sz="1400" b="1" dirty="0">
                <a:solidFill>
                  <a:srgbClr val="000099"/>
                </a:solidFill>
              </a:rPr>
              <a:t>сотрудничества,  </a:t>
            </a:r>
            <a:endParaRPr lang="ru-RU" sz="1400" b="1" dirty="0" smtClean="0">
              <a:solidFill>
                <a:srgbClr val="000099"/>
              </a:solidFill>
            </a:endParaRPr>
          </a:p>
          <a:p>
            <a:pPr lvl="0"/>
            <a:r>
              <a:rPr lang="ru-RU" sz="1400" b="1" dirty="0" smtClean="0">
                <a:solidFill>
                  <a:srgbClr val="000099"/>
                </a:solidFill>
              </a:rPr>
              <a:t>формирования </a:t>
            </a:r>
            <a:r>
              <a:rPr lang="ru-RU" sz="1400" b="1" dirty="0">
                <a:solidFill>
                  <a:srgbClr val="000099"/>
                </a:solidFill>
              </a:rPr>
              <a:t>личности с учетом современных  </a:t>
            </a:r>
            <a:r>
              <a:rPr lang="ru-RU" sz="1400" b="1" dirty="0" smtClean="0">
                <a:solidFill>
                  <a:srgbClr val="000099"/>
                </a:solidFill>
              </a:rPr>
              <a:t>информационных </a:t>
            </a:r>
            <a:r>
              <a:rPr lang="ru-RU" sz="1400" b="1" dirty="0">
                <a:solidFill>
                  <a:srgbClr val="000099"/>
                </a:solidFill>
              </a:rPr>
              <a:t>и </a:t>
            </a:r>
            <a:endParaRPr lang="ru-RU" sz="1400" b="1" dirty="0" smtClean="0">
              <a:solidFill>
                <a:srgbClr val="000099"/>
              </a:solidFill>
            </a:endParaRPr>
          </a:p>
          <a:p>
            <a:pPr lvl="0"/>
            <a:r>
              <a:rPr lang="ru-RU" sz="1400" b="1" dirty="0" smtClean="0">
                <a:solidFill>
                  <a:srgbClr val="000099"/>
                </a:solidFill>
              </a:rPr>
              <a:t>инновационных </a:t>
            </a:r>
            <a:r>
              <a:rPr lang="ru-RU" sz="1400" b="1" dirty="0">
                <a:solidFill>
                  <a:srgbClr val="000099"/>
                </a:solidFill>
              </a:rPr>
              <a:t>технологий; </a:t>
            </a:r>
          </a:p>
          <a:p>
            <a:pPr lvl="0"/>
            <a:r>
              <a:rPr lang="ru-RU" sz="1400" b="1" dirty="0">
                <a:solidFill>
                  <a:srgbClr val="000099"/>
                </a:solidFill>
              </a:rPr>
              <a:t>– ведение  информационной деятельности; </a:t>
            </a:r>
          </a:p>
          <a:p>
            <a:pPr lvl="0"/>
            <a:r>
              <a:rPr lang="ru-RU" sz="1400" b="1" dirty="0">
                <a:solidFill>
                  <a:srgbClr val="000099"/>
                </a:solidFill>
              </a:rPr>
              <a:t>– поддержка детско-юношеских объединений и других структур; </a:t>
            </a:r>
          </a:p>
          <a:p>
            <a:pPr lvl="0"/>
            <a:r>
              <a:rPr lang="ru-RU" sz="1400" b="1" dirty="0">
                <a:solidFill>
                  <a:srgbClr val="000099"/>
                </a:solidFill>
              </a:rPr>
              <a:t>– проведение и популяризация семинаров, лекций, конкурсов</a:t>
            </a:r>
            <a:r>
              <a:rPr lang="ru-RU" sz="1400" b="1" dirty="0" smtClean="0">
                <a:solidFill>
                  <a:srgbClr val="000099"/>
                </a:solidFill>
              </a:rPr>
              <a:t>,  </a:t>
            </a:r>
            <a:r>
              <a:rPr lang="ru-RU" sz="1400" b="1" dirty="0">
                <a:solidFill>
                  <a:srgbClr val="000099"/>
                </a:solidFill>
              </a:rPr>
              <a:t>фестивалей</a:t>
            </a:r>
            <a:r>
              <a:rPr lang="ru-RU" sz="1400" b="1" dirty="0" smtClean="0">
                <a:solidFill>
                  <a:srgbClr val="000099"/>
                </a:solidFill>
              </a:rPr>
              <a:t>,</a:t>
            </a:r>
          </a:p>
          <a:p>
            <a:pPr lvl="0"/>
            <a:r>
              <a:rPr lang="ru-RU" sz="1400" b="1" dirty="0" smtClean="0">
                <a:solidFill>
                  <a:srgbClr val="000099"/>
                </a:solidFill>
              </a:rPr>
              <a:t> </a:t>
            </a:r>
            <a:r>
              <a:rPr lang="ru-RU" sz="1400" b="1" dirty="0">
                <a:solidFill>
                  <a:srgbClr val="000099"/>
                </a:solidFill>
              </a:rPr>
              <a:t>олимпиад; </a:t>
            </a:r>
          </a:p>
          <a:p>
            <a:pPr lvl="0"/>
            <a:r>
              <a:rPr lang="ru-RU" sz="1400" b="1" dirty="0">
                <a:solidFill>
                  <a:srgbClr val="000099"/>
                </a:solidFill>
              </a:rPr>
              <a:t>– осуществление просветительской деятельности; </a:t>
            </a:r>
          </a:p>
          <a:p>
            <a:pPr lvl="0"/>
            <a:r>
              <a:rPr lang="ru-RU" sz="1400" b="1" dirty="0">
                <a:solidFill>
                  <a:srgbClr val="000099"/>
                </a:solidFill>
              </a:rPr>
              <a:t>– организация физкультурно-спортивного досуга; </a:t>
            </a:r>
            <a:endParaRPr lang="ru-RU" sz="1400" b="1" dirty="0" smtClean="0">
              <a:solidFill>
                <a:srgbClr val="000099"/>
              </a:solidFill>
            </a:endParaRPr>
          </a:p>
          <a:p>
            <a:r>
              <a:rPr lang="ru-RU" sz="1400" b="1" dirty="0">
                <a:solidFill>
                  <a:srgbClr val="000099"/>
                </a:solidFill>
              </a:rPr>
              <a:t>– участие в установленном порядке в работе </a:t>
            </a:r>
            <a:r>
              <a:rPr lang="ru-RU" sz="1400" b="1" dirty="0" smtClean="0">
                <a:solidFill>
                  <a:srgbClr val="000099"/>
                </a:solidFill>
              </a:rPr>
              <a:t>общественно- государственных и</a:t>
            </a:r>
          </a:p>
          <a:p>
            <a:r>
              <a:rPr lang="ru-RU" sz="1400" b="1" dirty="0" smtClean="0">
                <a:solidFill>
                  <a:srgbClr val="000099"/>
                </a:solidFill>
              </a:rPr>
              <a:t> </a:t>
            </a:r>
            <a:r>
              <a:rPr lang="ru-RU" sz="1400" b="1" dirty="0">
                <a:solidFill>
                  <a:srgbClr val="000099"/>
                </a:solidFill>
              </a:rPr>
              <a:t>общественных объединений, имеющих  </a:t>
            </a:r>
            <a:r>
              <a:rPr lang="ru-RU" sz="1400" b="1" dirty="0" smtClean="0">
                <a:solidFill>
                  <a:srgbClr val="000099"/>
                </a:solidFill>
              </a:rPr>
              <a:t>патриотическую</a:t>
            </a:r>
            <a:r>
              <a:rPr lang="ru-RU" sz="1400" b="1" dirty="0">
                <a:solidFill>
                  <a:srgbClr val="000099"/>
                </a:solidFill>
              </a:rPr>
              <a:t>, культурную и </a:t>
            </a:r>
            <a:endParaRPr lang="ru-RU" sz="1400" b="1" dirty="0" smtClean="0">
              <a:solidFill>
                <a:srgbClr val="000099"/>
              </a:solidFill>
            </a:endParaRPr>
          </a:p>
          <a:p>
            <a:r>
              <a:rPr lang="ru-RU" sz="1400" b="1" dirty="0" smtClean="0">
                <a:solidFill>
                  <a:srgbClr val="000099"/>
                </a:solidFill>
              </a:rPr>
              <a:t>спортивную, а </a:t>
            </a:r>
            <a:r>
              <a:rPr lang="ru-RU" sz="1400" b="1" dirty="0">
                <a:solidFill>
                  <a:srgbClr val="000099"/>
                </a:solidFill>
              </a:rPr>
              <a:t>также благотворительную направленность; </a:t>
            </a:r>
          </a:p>
          <a:p>
            <a:pPr lvl="0"/>
            <a:endParaRPr lang="ru-RU" sz="1600" b="1" dirty="0">
              <a:solidFill>
                <a:srgbClr val="000099"/>
              </a:solidFill>
            </a:endParaRPr>
          </a:p>
        </p:txBody>
      </p:sp>
      <p:pic>
        <p:nvPicPr>
          <p:cNvPr id="26" name="Рисунок 25" descr="DSC02650"/>
          <p:cNvPicPr/>
          <p:nvPr/>
        </p:nvPicPr>
        <p:blipFill>
          <a:blip r:embed="rId3" cstate="print"/>
          <a:srcRect l="16696" t="16933" r="12700" b="17792"/>
          <a:stretch>
            <a:fillRect/>
          </a:stretch>
        </p:blipFill>
        <p:spPr bwMode="auto">
          <a:xfrm>
            <a:off x="0" y="79409"/>
            <a:ext cx="2232248" cy="1541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29270" r="13823" b="20718"/>
          <a:stretch/>
        </p:blipFill>
        <p:spPr bwMode="auto">
          <a:xfrm>
            <a:off x="-794" y="188640"/>
            <a:ext cx="9325322" cy="665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1"/>
          <p:cNvSpPr>
            <a:spLocks noChangeArrowheads="1"/>
          </p:cNvSpPr>
          <p:nvPr/>
        </p:nvSpPr>
        <p:spPr bwMode="auto">
          <a:xfrm>
            <a:off x="2411760" y="188640"/>
            <a:ext cx="6429375" cy="857250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</a:rPr>
              <a:t>Формы </a:t>
            </a:r>
            <a:r>
              <a:rPr lang="ru-RU" sz="2800" b="1" dirty="0" smtClean="0">
                <a:solidFill>
                  <a:srgbClr val="FFFF00"/>
                </a:solidFill>
              </a:rPr>
              <a:t>реализации </a:t>
            </a:r>
            <a:r>
              <a:rPr lang="ru-RU" sz="2800" b="1" dirty="0">
                <a:solidFill>
                  <a:srgbClr val="FFFF00"/>
                </a:solidFill>
              </a:rPr>
              <a:t>программы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171712" y="1613609"/>
            <a:ext cx="265403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lvl="0" indent="-85725"/>
            <a:r>
              <a:rPr lang="ru-RU" sz="1900" b="1" dirty="0">
                <a:solidFill>
                  <a:srgbClr val="C00000"/>
                </a:solidFill>
              </a:rPr>
              <a:t>Личностное развитие</a:t>
            </a:r>
            <a:endParaRPr lang="ru-RU" sz="1900" b="1" dirty="0" smtClean="0">
              <a:solidFill>
                <a:srgbClr val="C00000"/>
              </a:solidFill>
            </a:endParaRPr>
          </a:p>
        </p:txBody>
      </p:sp>
      <p:sp>
        <p:nvSpPr>
          <p:cNvPr id="30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474788"/>
            <a:ext cx="2268538" cy="865187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r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Проблемы, цели,  задачи профессиональной деятельности </a:t>
            </a:r>
          </a:p>
        </p:txBody>
      </p:sp>
      <p:sp>
        <p:nvSpPr>
          <p:cNvPr id="31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330005"/>
            <a:ext cx="2268538" cy="8636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Интерактивные технологии, методы обучения</a:t>
            </a:r>
          </a:p>
        </p:txBody>
      </p:sp>
      <p:sp>
        <p:nvSpPr>
          <p:cNvPr id="32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2465388"/>
            <a:ext cx="2268538" cy="79216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bg1"/>
                </a:solidFill>
              </a:rPr>
              <a:t>Система работы</a:t>
            </a:r>
          </a:p>
        </p:txBody>
      </p:sp>
      <p:sp>
        <p:nvSpPr>
          <p:cNvPr id="33" name="AutoShape 49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4338067"/>
            <a:ext cx="2268538" cy="72072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Диагностики. Учебные результаты  </a:t>
            </a:r>
          </a:p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endParaRPr lang="ru-RU" sz="3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4" name="AutoShape 50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5201667"/>
            <a:ext cx="2268538" cy="79375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Достижения обучающихся</a:t>
            </a:r>
          </a:p>
        </p:txBody>
      </p:sp>
      <p:sp>
        <p:nvSpPr>
          <p:cNvPr id="35" name="Rectangle 45"/>
          <p:cNvSpPr>
            <a:spLocks noChangeArrowheads="1"/>
          </p:cNvSpPr>
          <p:nvPr/>
        </p:nvSpPr>
        <p:spPr bwMode="auto">
          <a:xfrm>
            <a:off x="0" y="1196752"/>
            <a:ext cx="2267744" cy="5661248"/>
          </a:xfrm>
          <a:prstGeom prst="rect">
            <a:avLst/>
          </a:prstGeom>
          <a:gradFill>
            <a:gsLst>
              <a:gs pos="0">
                <a:srgbClr val="00B0F0"/>
              </a:gs>
              <a:gs pos="39999">
                <a:schemeClr val="bg1"/>
              </a:gs>
              <a:gs pos="70000">
                <a:srgbClr val="00B0F0"/>
              </a:gs>
              <a:gs pos="100000">
                <a:schemeClr val="bg1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6" name="AutoShape 52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5239047"/>
            <a:ext cx="2268538" cy="756369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b="1" dirty="0" smtClean="0">
                <a:solidFill>
                  <a:schemeClr val="bg1"/>
                </a:solidFill>
              </a:rPr>
              <a:t>Результаты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7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814343"/>
            <a:ext cx="2268538" cy="678653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/>
            </a:pPr>
            <a:r>
              <a:rPr lang="ru-RU" b="1" dirty="0" smtClean="0">
                <a:solidFill>
                  <a:schemeClr val="bg1"/>
                </a:solidFill>
              </a:rPr>
              <a:t>Актуальность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8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410962"/>
            <a:ext cx="2268538" cy="746943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defRPr/>
            </a:pPr>
            <a:r>
              <a:rPr lang="ru-RU" sz="1600" b="1" dirty="0">
                <a:solidFill>
                  <a:srgbClr val="FFFF00"/>
                </a:solidFill>
              </a:rPr>
              <a:t>Формы реализации программы</a:t>
            </a:r>
          </a:p>
        </p:txBody>
      </p:sp>
      <p:sp>
        <p:nvSpPr>
          <p:cNvPr id="39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794" y="2648494"/>
            <a:ext cx="2269332" cy="762468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Цель, </a:t>
            </a:r>
            <a:r>
              <a:rPr lang="ru-RU" b="1" dirty="0" smtClean="0">
                <a:solidFill>
                  <a:schemeClr val="bg1"/>
                </a:solidFill>
              </a:rPr>
              <a:t>задачи программы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0" name="AutoShape 49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794" y="4293096"/>
            <a:ext cx="2268538" cy="743148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lvl="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bg1"/>
                </a:solidFill>
              </a:rPr>
              <a:t>Образовательные технологии и методы</a:t>
            </a:r>
            <a:endParaRPr lang="ru-RU" sz="1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2" name="Rectangle 51"/>
          <p:cNvSpPr>
            <a:spLocks noChangeArrowheads="1"/>
          </p:cNvSpPr>
          <p:nvPr/>
        </p:nvSpPr>
        <p:spPr bwMode="auto">
          <a:xfrm>
            <a:off x="0" y="0"/>
            <a:ext cx="2267744" cy="1700808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2800" b="1" dirty="0">
              <a:solidFill>
                <a:srgbClr val="000099"/>
              </a:solidFill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rgbClr val="000099"/>
              </a:solidFill>
            </a:endParaRPr>
          </a:p>
        </p:txBody>
      </p:sp>
      <p:grpSp>
        <p:nvGrpSpPr>
          <p:cNvPr id="24" name="Содержимое 4"/>
          <p:cNvGrpSpPr>
            <a:grpSpLocks noGrp="1"/>
          </p:cNvGrpSpPr>
          <p:nvPr/>
        </p:nvGrpSpPr>
        <p:grpSpPr>
          <a:xfrm>
            <a:off x="-302866" y="1124744"/>
            <a:ext cx="9339361" cy="5306004"/>
            <a:chOff x="-2196752" y="1124744"/>
            <a:chExt cx="8695730" cy="4844950"/>
          </a:xfrm>
        </p:grpSpPr>
        <p:sp>
          <p:nvSpPr>
            <p:cNvPr id="25" name="AutoShape 3"/>
            <p:cNvSpPr>
              <a:spLocks noChangeArrowheads="1"/>
            </p:cNvSpPr>
            <p:nvPr/>
          </p:nvSpPr>
          <p:spPr bwMode="ltGray">
            <a:xfrm rot="5400000">
              <a:off x="-2223739" y="1151731"/>
              <a:ext cx="4824412" cy="4770438"/>
            </a:xfrm>
            <a:custGeom>
              <a:avLst/>
              <a:gdLst>
                <a:gd name="G0" fmla="+- 10478 0 0"/>
                <a:gd name="G1" fmla="+- -11739500 0 0"/>
                <a:gd name="G2" fmla="+- 0 0 -11739500"/>
                <a:gd name="T0" fmla="*/ 0 256 1"/>
                <a:gd name="T1" fmla="*/ 180 256 1"/>
                <a:gd name="G3" fmla="+- -11739500 T0 T1"/>
                <a:gd name="T2" fmla="*/ 0 256 1"/>
                <a:gd name="T3" fmla="*/ 90 256 1"/>
                <a:gd name="G4" fmla="+- -11739500 T2 T3"/>
                <a:gd name="G5" fmla="*/ G4 2 1"/>
                <a:gd name="T4" fmla="*/ 90 256 1"/>
                <a:gd name="T5" fmla="*/ 0 256 1"/>
                <a:gd name="G6" fmla="+- -11739500 T4 T5"/>
                <a:gd name="G7" fmla="*/ G6 2 1"/>
                <a:gd name="G8" fmla="abs -117395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78"/>
                <a:gd name="G18" fmla="*/ 10478 1 2"/>
                <a:gd name="G19" fmla="+- G18 5400 0"/>
                <a:gd name="G20" fmla="cos G19 -11739500"/>
                <a:gd name="G21" fmla="sin G19 -11739500"/>
                <a:gd name="G22" fmla="+- G20 10800 0"/>
                <a:gd name="G23" fmla="+- G21 10800 0"/>
                <a:gd name="G24" fmla="+- 10800 0 G20"/>
                <a:gd name="G25" fmla="+- 10478 10800 0"/>
                <a:gd name="G26" fmla="?: G9 G17 G25"/>
                <a:gd name="G27" fmla="?: G9 0 21600"/>
                <a:gd name="G28" fmla="cos 10800 -11739500"/>
                <a:gd name="G29" fmla="sin 10800 -11739500"/>
                <a:gd name="G30" fmla="sin 10478 -11739500"/>
                <a:gd name="G31" fmla="+- G28 10800 0"/>
                <a:gd name="G32" fmla="+- G29 10800 0"/>
                <a:gd name="G33" fmla="+- G30 10800 0"/>
                <a:gd name="G34" fmla="?: G4 0 G31"/>
                <a:gd name="G35" fmla="?: -11739500 G34 0"/>
                <a:gd name="G36" fmla="?: G6 G35 G31"/>
                <a:gd name="G37" fmla="+- 21600 0 G36"/>
                <a:gd name="G38" fmla="?: G4 0 G33"/>
                <a:gd name="G39" fmla="?: -117395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2 w 21600"/>
                <a:gd name="T15" fmla="*/ 10638 h 21600"/>
                <a:gd name="T16" fmla="*/ 10800 w 21600"/>
                <a:gd name="T17" fmla="*/ 322 h 21600"/>
                <a:gd name="T18" fmla="*/ 21438 w 21600"/>
                <a:gd name="T19" fmla="*/ 106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3" y="10641"/>
                  </a:moveTo>
                  <a:cubicBezTo>
                    <a:pt x="410" y="4916"/>
                    <a:pt x="5075" y="321"/>
                    <a:pt x="10800" y="322"/>
                  </a:cubicBezTo>
                  <a:cubicBezTo>
                    <a:pt x="16524" y="322"/>
                    <a:pt x="21189" y="4916"/>
                    <a:pt x="21276" y="10641"/>
                  </a:cubicBezTo>
                  <a:lnTo>
                    <a:pt x="21598" y="10636"/>
                  </a:lnTo>
                  <a:cubicBezTo>
                    <a:pt x="21509" y="4736"/>
                    <a:pt x="16700" y="-1"/>
                    <a:pt x="10799" y="0"/>
                  </a:cubicBezTo>
                  <a:cubicBezTo>
                    <a:pt x="4899" y="0"/>
                    <a:pt x="90" y="4736"/>
                    <a:pt x="1" y="1063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tx2">
                    <a:gamma/>
                    <a:tint val="45490"/>
                    <a:invGamma/>
                    <a:alpha val="60001"/>
                  </a:schemeClr>
                </a:gs>
                <a:gs pos="100000">
                  <a:schemeClr val="tx2">
                    <a:alpha val="60001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AutoShape 4"/>
            <p:cNvSpPr>
              <a:spLocks noChangeArrowheads="1"/>
            </p:cNvSpPr>
            <p:nvPr/>
          </p:nvSpPr>
          <p:spPr bwMode="gray">
            <a:xfrm>
              <a:off x="2179986" y="4775994"/>
              <a:ext cx="3886944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 b="1" dirty="0"/>
            </a:p>
          </p:txBody>
        </p:sp>
        <p:sp>
          <p:nvSpPr>
            <p:cNvPr id="27" name="AutoShape 5"/>
            <p:cNvSpPr>
              <a:spLocks noChangeArrowheads="1"/>
            </p:cNvSpPr>
            <p:nvPr/>
          </p:nvSpPr>
          <p:spPr bwMode="gray">
            <a:xfrm>
              <a:off x="2592736" y="3948906"/>
              <a:ext cx="3906242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 b="1" dirty="0"/>
            </a:p>
          </p:txBody>
        </p:sp>
        <p:sp>
          <p:nvSpPr>
            <p:cNvPr id="28" name="AutoShape 6"/>
            <p:cNvSpPr>
              <a:spLocks noChangeArrowheads="1"/>
            </p:cNvSpPr>
            <p:nvPr/>
          </p:nvSpPr>
          <p:spPr bwMode="gray">
            <a:xfrm>
              <a:off x="2637186" y="3136106"/>
              <a:ext cx="2709664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 b="1" dirty="0"/>
            </a:p>
          </p:txBody>
        </p:sp>
        <p:sp>
          <p:nvSpPr>
            <p:cNvPr id="43" name="AutoShape 7"/>
            <p:cNvSpPr>
              <a:spLocks noChangeArrowheads="1"/>
            </p:cNvSpPr>
            <p:nvPr/>
          </p:nvSpPr>
          <p:spPr bwMode="gray">
            <a:xfrm>
              <a:off x="2484786" y="2267744"/>
              <a:ext cx="2430016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 b="1" dirty="0"/>
            </a:p>
          </p:txBody>
        </p:sp>
        <p:sp>
          <p:nvSpPr>
            <p:cNvPr id="46" name="AutoShape 8"/>
            <p:cNvSpPr>
              <a:spLocks noChangeArrowheads="1"/>
            </p:cNvSpPr>
            <p:nvPr/>
          </p:nvSpPr>
          <p:spPr bwMode="gray">
            <a:xfrm>
              <a:off x="1964086" y="1497806"/>
              <a:ext cx="2302644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 b="1" dirty="0"/>
            </a:p>
          </p:txBody>
        </p:sp>
        <p:grpSp>
          <p:nvGrpSpPr>
            <p:cNvPr id="47" name="Group 9"/>
            <p:cNvGrpSpPr>
              <a:grpSpLocks/>
            </p:cNvGrpSpPr>
            <p:nvPr/>
          </p:nvGrpSpPr>
          <p:grpSpPr bwMode="auto">
            <a:xfrm>
              <a:off x="1646586" y="1586706"/>
              <a:ext cx="381000" cy="381000"/>
              <a:chOff x="2078" y="1680"/>
              <a:chExt cx="1615" cy="1615"/>
            </a:xfrm>
          </p:grpSpPr>
          <p:sp>
            <p:nvSpPr>
              <p:cNvPr id="84" name="Oval 10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5" name="Oval 11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6" name="Oval 12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7" name="Oval 13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0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8" name="Oval 14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9" name="Oval 15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48" name="Group 16"/>
            <p:cNvGrpSpPr>
              <a:grpSpLocks/>
            </p:cNvGrpSpPr>
            <p:nvPr/>
          </p:nvGrpSpPr>
          <p:grpSpPr bwMode="auto">
            <a:xfrm>
              <a:off x="2179986" y="2374106"/>
              <a:ext cx="381000" cy="381000"/>
              <a:chOff x="2078" y="1680"/>
              <a:chExt cx="1615" cy="1615"/>
            </a:xfrm>
          </p:grpSpPr>
          <p:sp>
            <p:nvSpPr>
              <p:cNvPr id="78" name="Oval 17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9" name="Oval 18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0" name="Oval 19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1" name="Oval 20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2" name="Oval 21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3" name="Oval 22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49" name="Group 23"/>
            <p:cNvGrpSpPr>
              <a:grpSpLocks/>
            </p:cNvGrpSpPr>
            <p:nvPr/>
          </p:nvGrpSpPr>
          <p:grpSpPr bwMode="auto">
            <a:xfrm>
              <a:off x="2332386" y="3212306"/>
              <a:ext cx="381000" cy="381000"/>
              <a:chOff x="2078" y="1680"/>
              <a:chExt cx="1615" cy="1615"/>
            </a:xfrm>
          </p:grpSpPr>
          <p:sp>
            <p:nvSpPr>
              <p:cNvPr id="72" name="Oval 24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3" name="Oval 25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4" name="Oval 26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5" name="Oval 2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6" name="Oval 28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7" name="Oval 2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50" name="Group 30"/>
            <p:cNvGrpSpPr>
              <a:grpSpLocks/>
            </p:cNvGrpSpPr>
            <p:nvPr/>
          </p:nvGrpSpPr>
          <p:grpSpPr bwMode="auto">
            <a:xfrm>
              <a:off x="2256186" y="4050506"/>
              <a:ext cx="381000" cy="381000"/>
              <a:chOff x="2078" y="1680"/>
              <a:chExt cx="1615" cy="1615"/>
            </a:xfrm>
          </p:grpSpPr>
          <p:sp>
            <p:nvSpPr>
              <p:cNvPr id="66" name="Oval 31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7" name="Oval 32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8" name="Oval 33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9" name="Oval 34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8D67E1">
                      <a:gamma/>
                      <a:shade val="0"/>
                      <a:invGamma/>
                    </a:srgbClr>
                  </a:gs>
                  <a:gs pos="100000">
                    <a:srgbClr val="8D67E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0" name="Oval 35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1" name="Oval 36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51" name="Group 37"/>
            <p:cNvGrpSpPr>
              <a:grpSpLocks/>
            </p:cNvGrpSpPr>
            <p:nvPr/>
          </p:nvGrpSpPr>
          <p:grpSpPr bwMode="auto">
            <a:xfrm>
              <a:off x="1881536" y="4825206"/>
              <a:ext cx="355600" cy="381000"/>
              <a:chOff x="2078" y="1680"/>
              <a:chExt cx="1615" cy="1615"/>
            </a:xfrm>
          </p:grpSpPr>
          <p:sp>
            <p:nvSpPr>
              <p:cNvPr id="60" name="Oval 38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1" name="Oval 39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2" name="Oval 40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3" name="Oval 41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E35E23">
                      <a:gamma/>
                      <a:shade val="0"/>
                      <a:invGamma/>
                    </a:srgbClr>
                  </a:gs>
                  <a:gs pos="100000">
                    <a:srgbClr val="E35E23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4" name="Oval 42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5" name="Oval 43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E35E23"/>
                  </a:gs>
                  <a:gs pos="100000">
                    <a:srgbClr val="E35E23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52" name="Group 37"/>
            <p:cNvGrpSpPr>
              <a:grpSpLocks/>
            </p:cNvGrpSpPr>
            <p:nvPr/>
          </p:nvGrpSpPr>
          <p:grpSpPr bwMode="auto">
            <a:xfrm>
              <a:off x="1170386" y="5461694"/>
              <a:ext cx="355600" cy="381000"/>
              <a:chOff x="2078" y="1680"/>
              <a:chExt cx="1615" cy="1615"/>
            </a:xfrm>
          </p:grpSpPr>
          <p:sp>
            <p:nvSpPr>
              <p:cNvPr id="54" name="Oval 38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5" name="Oval 39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6" name="Oval 40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7" name="Oval 41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E35E23">
                      <a:gamma/>
                      <a:shade val="0"/>
                      <a:invGamma/>
                    </a:srgbClr>
                  </a:gs>
                  <a:gs pos="100000">
                    <a:srgbClr val="E35E23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8" name="Oval 42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9" name="Oval 43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E35E23"/>
                  </a:gs>
                  <a:gs pos="100000">
                    <a:srgbClr val="E35E23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53" name="AutoShape 4"/>
            <p:cNvSpPr>
              <a:spLocks noChangeArrowheads="1"/>
            </p:cNvSpPr>
            <p:nvPr/>
          </p:nvSpPr>
          <p:spPr bwMode="gray">
            <a:xfrm>
              <a:off x="1530426" y="5461694"/>
              <a:ext cx="2376264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 b="1" dirty="0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4925858" y="3413321"/>
            <a:ext cx="279166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900" b="1" kern="50" dirty="0">
                <a:solidFill>
                  <a:srgbClr val="C00000"/>
                </a:solidFill>
                <a:latin typeface="+mj-lt"/>
                <a:ea typeface="Times New Roman"/>
              </a:rPr>
              <a:t>Гражданская активность</a:t>
            </a:r>
            <a:endParaRPr lang="ru-RU" sz="19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15904" y="4293096"/>
            <a:ext cx="418935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900" b="1" dirty="0">
                <a:solidFill>
                  <a:srgbClr val="C00000"/>
                </a:solidFill>
              </a:rPr>
              <a:t>Военно-патриотическое направление</a:t>
            </a:r>
            <a:endParaRPr lang="ru-RU" sz="19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99393" y="5212719"/>
            <a:ext cx="4379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Информационно-</a:t>
            </a:r>
            <a:r>
              <a:rPr lang="ru-RU" b="1" dirty="0" err="1">
                <a:solidFill>
                  <a:srgbClr val="C00000"/>
                </a:solidFill>
              </a:rPr>
              <a:t>медийное</a:t>
            </a:r>
            <a:r>
              <a:rPr lang="ru-RU" b="1" dirty="0">
                <a:solidFill>
                  <a:srgbClr val="C00000"/>
                </a:solidFill>
              </a:rPr>
              <a:t> направление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81087" y="2465388"/>
            <a:ext cx="195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kern="50" dirty="0">
                <a:solidFill>
                  <a:srgbClr val="C00000"/>
                </a:solidFill>
                <a:latin typeface="+mj-lt"/>
                <a:ea typeface="Times New Roman"/>
              </a:rPr>
              <a:t>Добровольчество</a:t>
            </a: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53560" y="5941322"/>
            <a:ext cx="2659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+mj-lt"/>
                <a:ea typeface="Times New Roman"/>
              </a:rPr>
              <a:t>В</a:t>
            </a:r>
            <a:r>
              <a:rPr lang="ru-RU" b="1" dirty="0" smtClean="0">
                <a:solidFill>
                  <a:srgbClr val="C00000"/>
                </a:solidFill>
                <a:latin typeface="+mj-lt"/>
                <a:ea typeface="Times New Roman"/>
              </a:rPr>
              <a:t>олонтерское движение</a:t>
            </a: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90" name="Picture 3" descr="C:\Users\Михаил\Desktop\9a0178cc080b3ada94ea56f1f0d3240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9" y="252201"/>
            <a:ext cx="2177635" cy="1222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11" descr="image?id=838009321972&amp;t=20&amp;plc=WEB&amp;tkn=*OBNRmeiYjoxVPjG3wRl5RtP6r8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162" y="2641640"/>
            <a:ext cx="2558306" cy="2023030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44934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29270" r="13823" b="20718"/>
          <a:stretch/>
        </p:blipFill>
        <p:spPr bwMode="auto">
          <a:xfrm>
            <a:off x="-794" y="188640"/>
            <a:ext cx="9325322" cy="665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1"/>
          <p:cNvSpPr>
            <a:spLocks noChangeArrowheads="1"/>
          </p:cNvSpPr>
          <p:nvPr/>
        </p:nvSpPr>
        <p:spPr bwMode="auto">
          <a:xfrm>
            <a:off x="2429697" y="212781"/>
            <a:ext cx="6429375" cy="857250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</a:rPr>
              <a:t>Образовательные технологии и методы</a:t>
            </a:r>
          </a:p>
        </p:txBody>
      </p:sp>
      <p:sp>
        <p:nvSpPr>
          <p:cNvPr id="30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474788"/>
            <a:ext cx="2268538" cy="865187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r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Проблемы, цели,  задачи профессиональной деятельности </a:t>
            </a:r>
          </a:p>
        </p:txBody>
      </p:sp>
      <p:sp>
        <p:nvSpPr>
          <p:cNvPr id="31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330005"/>
            <a:ext cx="2268538" cy="8636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Интерактивные технологии, методы обучения</a:t>
            </a:r>
          </a:p>
        </p:txBody>
      </p:sp>
      <p:sp>
        <p:nvSpPr>
          <p:cNvPr id="32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2465388"/>
            <a:ext cx="2268538" cy="79216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bg1"/>
                </a:solidFill>
              </a:rPr>
              <a:t>Система работы</a:t>
            </a:r>
          </a:p>
        </p:txBody>
      </p:sp>
      <p:sp>
        <p:nvSpPr>
          <p:cNvPr id="33" name="AutoShape 49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4338067"/>
            <a:ext cx="2268538" cy="72072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Диагностики. Учебные результаты  </a:t>
            </a:r>
          </a:p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endParaRPr lang="ru-RU" sz="3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4" name="AutoShape 50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5201667"/>
            <a:ext cx="2268538" cy="79375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Достижения обучающихся</a:t>
            </a:r>
          </a:p>
        </p:txBody>
      </p:sp>
      <p:sp>
        <p:nvSpPr>
          <p:cNvPr id="35" name="Rectangle 45"/>
          <p:cNvSpPr>
            <a:spLocks noChangeArrowheads="1"/>
          </p:cNvSpPr>
          <p:nvPr/>
        </p:nvSpPr>
        <p:spPr bwMode="auto">
          <a:xfrm>
            <a:off x="0" y="1196752"/>
            <a:ext cx="2267744" cy="5661248"/>
          </a:xfrm>
          <a:prstGeom prst="rect">
            <a:avLst/>
          </a:prstGeom>
          <a:gradFill>
            <a:gsLst>
              <a:gs pos="0">
                <a:srgbClr val="00B0F0"/>
              </a:gs>
              <a:gs pos="39999">
                <a:schemeClr val="bg1"/>
              </a:gs>
              <a:gs pos="70000">
                <a:srgbClr val="00B0F0"/>
              </a:gs>
              <a:gs pos="100000">
                <a:schemeClr val="bg1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6" name="AutoShape 52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5288198"/>
            <a:ext cx="2268538" cy="805098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Результаты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7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911832"/>
            <a:ext cx="2268538" cy="725079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Актуальность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479098"/>
            <a:ext cx="2268538" cy="858969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Формы реализации программы</a:t>
            </a:r>
          </a:p>
        </p:txBody>
      </p:sp>
      <p:sp>
        <p:nvSpPr>
          <p:cNvPr id="39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1588" y="2696346"/>
            <a:ext cx="2269332" cy="666929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Цель, </a:t>
            </a:r>
            <a:r>
              <a:rPr lang="ru-RU" sz="1600" b="1" dirty="0" smtClean="0">
                <a:solidFill>
                  <a:schemeClr val="bg1"/>
                </a:solidFill>
              </a:rPr>
              <a:t>задачи программы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0" name="AutoShape 49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794" y="4410397"/>
            <a:ext cx="2268538" cy="791270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srgbClr val="FFFF00"/>
                </a:solidFill>
              </a:rPr>
              <a:t>Образовательные технологии и методы</a:t>
            </a:r>
            <a:endParaRPr lang="ru-RU" sz="16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2" name="Rectangle 51"/>
          <p:cNvSpPr>
            <a:spLocks noChangeArrowheads="1"/>
          </p:cNvSpPr>
          <p:nvPr/>
        </p:nvSpPr>
        <p:spPr bwMode="auto">
          <a:xfrm>
            <a:off x="0" y="0"/>
            <a:ext cx="2267744" cy="1700808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2800" b="1" dirty="0">
              <a:solidFill>
                <a:srgbClr val="000099"/>
              </a:solidFill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2429697" y="1196752"/>
            <a:ext cx="2088232" cy="1162124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Технология проектов</a:t>
            </a:r>
          </a:p>
        </p:txBody>
      </p:sp>
      <p:sp>
        <p:nvSpPr>
          <p:cNvPr id="95" name="Прямоугольник с двумя вырезанными противолежащими углами 94"/>
          <p:cNvSpPr/>
          <p:nvPr/>
        </p:nvSpPr>
        <p:spPr>
          <a:xfrm>
            <a:off x="4067944" y="2167881"/>
            <a:ext cx="2232248" cy="1162124"/>
          </a:xfrm>
          <a:prstGeom prst="snip2Diag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20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Технология</a:t>
            </a: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 коллективного взаимообучения </a:t>
            </a:r>
          </a:p>
        </p:txBody>
      </p:sp>
      <p:sp>
        <p:nvSpPr>
          <p:cNvPr id="96" name="Прямоугольник с двумя вырезанными противолежащими углами 95"/>
          <p:cNvSpPr/>
          <p:nvPr/>
        </p:nvSpPr>
        <p:spPr>
          <a:xfrm>
            <a:off x="5267845" y="3261902"/>
            <a:ext cx="2352728" cy="1162124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Технология сотрудничества</a:t>
            </a:r>
          </a:p>
        </p:txBody>
      </p:sp>
      <p:sp>
        <p:nvSpPr>
          <p:cNvPr id="97" name="Прямоугольник с двумя вырезанными противолежащими углами 96"/>
          <p:cNvSpPr/>
          <p:nvPr/>
        </p:nvSpPr>
        <p:spPr>
          <a:xfrm>
            <a:off x="6350521" y="4424026"/>
            <a:ext cx="2880320" cy="1162124"/>
          </a:xfrm>
          <a:prstGeom prst="snip2Diag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2000" b="1" i="1" dirty="0" err="1">
                <a:solidFill>
                  <a:schemeClr val="tx1"/>
                </a:solidFill>
                <a:latin typeface="Times New Roman"/>
                <a:ea typeface="Times New Roman"/>
              </a:rPr>
              <a:t>Здоровьесберегающие</a:t>
            </a: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 технологии</a:t>
            </a:r>
          </a:p>
        </p:txBody>
      </p:sp>
      <p:sp>
        <p:nvSpPr>
          <p:cNvPr id="98" name="Прямоугольник с двумя вырезанными противолежащими углами 97"/>
          <p:cNvSpPr/>
          <p:nvPr/>
        </p:nvSpPr>
        <p:spPr>
          <a:xfrm>
            <a:off x="2699792" y="4027376"/>
            <a:ext cx="2088232" cy="1472815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Технология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проблемного</a:t>
            </a: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 обучения</a:t>
            </a:r>
            <a:r>
              <a:rPr lang="ru-RU" sz="20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endParaRPr lang="ru-RU" sz="2000" b="1" i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sp>
        <p:nvSpPr>
          <p:cNvPr id="99" name="Прямоугольник с двумя вырезанными противолежащими углами 98"/>
          <p:cNvSpPr/>
          <p:nvPr/>
        </p:nvSpPr>
        <p:spPr>
          <a:xfrm>
            <a:off x="6948264" y="1330771"/>
            <a:ext cx="2088232" cy="1418172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Технология</a:t>
            </a:r>
            <a:r>
              <a:rPr lang="ru-RU" sz="20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2000" b="1" i="1" dirty="0">
                <a:solidFill>
                  <a:schemeClr val="tx1"/>
                </a:solidFill>
                <a:latin typeface="Times New Roman"/>
                <a:ea typeface="Times New Roman"/>
              </a:rPr>
              <a:t>творческого поиска</a:t>
            </a:r>
          </a:p>
        </p:txBody>
      </p:sp>
      <p:sp>
        <p:nvSpPr>
          <p:cNvPr id="100" name="Прямоугольник с двумя вырезанными противолежащими углами 99"/>
          <p:cNvSpPr/>
          <p:nvPr/>
        </p:nvSpPr>
        <p:spPr>
          <a:xfrm>
            <a:off x="3923928" y="5288198"/>
            <a:ext cx="2088232" cy="1288281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b="1" i="1" dirty="0">
                <a:solidFill>
                  <a:schemeClr val="tx1"/>
                </a:solidFill>
                <a:latin typeface="Times New Roman"/>
                <a:ea typeface="Times New Roman"/>
              </a:rPr>
              <a:t>Технология развития критического </a:t>
            </a:r>
            <a:r>
              <a:rPr lang="ru-RU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мышления</a:t>
            </a:r>
            <a:endParaRPr lang="ru-RU" b="1" i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101" name="Рисунок 100" descr="DSC0266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9" y="162649"/>
            <a:ext cx="2138199" cy="1466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53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9270" r="1936" b="7090"/>
          <a:stretch>
            <a:fillRect/>
          </a:stretch>
        </p:blipFill>
        <p:spPr bwMode="auto">
          <a:xfrm>
            <a:off x="0" y="0"/>
            <a:ext cx="9164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51"/>
          <p:cNvSpPr>
            <a:spLocks noChangeArrowheads="1"/>
          </p:cNvSpPr>
          <p:nvPr/>
        </p:nvSpPr>
        <p:spPr bwMode="auto">
          <a:xfrm>
            <a:off x="2483768" y="188640"/>
            <a:ext cx="6480720" cy="864096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000" b="1" dirty="0" smtClean="0">
                <a:solidFill>
                  <a:srgbClr val="FFFF00"/>
                </a:solidFill>
                <a:cs typeface="Times New Roman" pitchFamily="18" charset="0"/>
              </a:rPr>
              <a:t>Результативность реализации проекта</a:t>
            </a:r>
          </a:p>
        </p:txBody>
      </p:sp>
      <p:sp>
        <p:nvSpPr>
          <p:cNvPr id="6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474788"/>
            <a:ext cx="2268538" cy="865187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r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Проблемы, цели,  задачи профессиональной деятельности </a:t>
            </a:r>
          </a:p>
        </p:txBody>
      </p:sp>
      <p:sp>
        <p:nvSpPr>
          <p:cNvPr id="8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330005"/>
            <a:ext cx="2268538" cy="8636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400" b="1" dirty="0">
                <a:solidFill>
                  <a:schemeClr val="bg1"/>
                </a:solidFill>
              </a:rPr>
              <a:t>Интерактивные технологии, методы обучения</a:t>
            </a:r>
          </a:p>
        </p:txBody>
      </p:sp>
      <p:sp>
        <p:nvSpPr>
          <p:cNvPr id="9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2465388"/>
            <a:ext cx="2268538" cy="79216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bg1"/>
                </a:solidFill>
              </a:rPr>
              <a:t>Система работы</a:t>
            </a:r>
          </a:p>
        </p:txBody>
      </p:sp>
      <p:sp>
        <p:nvSpPr>
          <p:cNvPr id="10" name="AutoShape 49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4338067"/>
            <a:ext cx="2268538" cy="72072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Диагностики. Учебные результаты  </a:t>
            </a:r>
          </a:p>
          <a:p>
            <a:pPr algn="r">
              <a:lnSpc>
                <a:spcPct val="80000"/>
              </a:lnSpc>
              <a:spcBef>
                <a:spcPct val="50000"/>
              </a:spcBef>
              <a:defRPr/>
            </a:pPr>
            <a:endParaRPr lang="ru-RU" sz="3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1" name="AutoShape 50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5201667"/>
            <a:ext cx="2268538" cy="79375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lnSpc>
                <a:spcPct val="80000"/>
              </a:lnSpc>
              <a:defRPr/>
            </a:pPr>
            <a:r>
              <a:rPr lang="ru-RU" sz="1400" b="1" dirty="0">
                <a:solidFill>
                  <a:schemeClr val="bg1"/>
                </a:solidFill>
              </a:rPr>
              <a:t>Достижения обучающихся</a:t>
            </a:r>
          </a:p>
        </p:txBody>
      </p:sp>
      <p:sp>
        <p:nvSpPr>
          <p:cNvPr id="13" name="Rectangle 45"/>
          <p:cNvSpPr>
            <a:spLocks noChangeArrowheads="1"/>
          </p:cNvSpPr>
          <p:nvPr/>
        </p:nvSpPr>
        <p:spPr bwMode="auto">
          <a:xfrm>
            <a:off x="0" y="1196752"/>
            <a:ext cx="2267744" cy="5661248"/>
          </a:xfrm>
          <a:prstGeom prst="rect">
            <a:avLst/>
          </a:prstGeom>
          <a:gradFill>
            <a:gsLst>
              <a:gs pos="0">
                <a:srgbClr val="00B0F0"/>
              </a:gs>
              <a:gs pos="39999">
                <a:schemeClr val="bg1"/>
              </a:gs>
              <a:gs pos="70000">
                <a:srgbClr val="00B0F0"/>
              </a:gs>
              <a:gs pos="100000">
                <a:schemeClr val="bg1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" name="AutoShape 52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33750" y="5135189"/>
            <a:ext cx="2268538" cy="745925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FFFF00"/>
                </a:solidFill>
              </a:rPr>
              <a:t>Результаты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5" name="AutoShape 4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1814343"/>
            <a:ext cx="2268538" cy="654497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r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Актуальность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6" name="AutoShape 47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3319200"/>
            <a:ext cx="2268538" cy="746943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r">
              <a:defRPr/>
            </a:pPr>
            <a:r>
              <a:rPr lang="ru-RU" sz="1600" b="1" dirty="0">
                <a:solidFill>
                  <a:prstClr val="white"/>
                </a:solidFill>
              </a:rPr>
              <a:t>Формы реализации программы</a:t>
            </a:r>
            <a:endParaRPr lang="ru-RU" sz="1400" dirty="0">
              <a:solidFill>
                <a:srgbClr val="FFFFFF"/>
              </a:solidFill>
            </a:endParaRPr>
          </a:p>
        </p:txBody>
      </p:sp>
      <p:sp>
        <p:nvSpPr>
          <p:cNvPr id="17" name="AutoShape 48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0" y="2578017"/>
            <a:ext cx="2268538" cy="652077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Цель, задачи программы</a:t>
            </a:r>
          </a:p>
        </p:txBody>
      </p:sp>
      <p:sp>
        <p:nvSpPr>
          <p:cNvPr id="18" name="AutoShape 49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-794" y="4166943"/>
            <a:ext cx="2268538" cy="745127"/>
          </a:xfrm>
          <a:prstGeom prst="roundRect">
            <a:avLst>
              <a:gd name="adj" fmla="val 50000"/>
            </a:avLst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lvl="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bg1"/>
                </a:solidFill>
              </a:rPr>
              <a:t>Образовательные технологии и методы</a:t>
            </a:r>
            <a:endParaRPr lang="ru-RU" sz="1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0" name="Rectangle 51"/>
          <p:cNvSpPr>
            <a:spLocks noChangeArrowheads="1"/>
          </p:cNvSpPr>
          <p:nvPr/>
        </p:nvSpPr>
        <p:spPr bwMode="auto">
          <a:xfrm>
            <a:off x="0" y="0"/>
            <a:ext cx="2267744" cy="1700808"/>
          </a:xfrm>
          <a:prstGeom prst="rect">
            <a:avLst/>
          </a:prstGeom>
          <a:solidFill>
            <a:srgbClr val="0000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2800" b="1" dirty="0">
              <a:solidFill>
                <a:srgbClr val="000099"/>
              </a:solidFill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45058" name="Oval 2"/>
          <p:cNvSpPr>
            <a:spLocks noChangeArrowheads="1"/>
          </p:cNvSpPr>
          <p:nvPr/>
        </p:nvSpPr>
        <p:spPr bwMode="gray">
          <a:xfrm>
            <a:off x="3656384" y="1776636"/>
            <a:ext cx="2743200" cy="2743200"/>
          </a:xfrm>
          <a:prstGeom prst="ellipse">
            <a:avLst/>
          </a:prstGeom>
          <a:solidFill>
            <a:srgbClr val="FFFFFF">
              <a:alpha val="8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59" name="Oval 3"/>
          <p:cNvSpPr>
            <a:spLocks noChangeArrowheads="1"/>
          </p:cNvSpPr>
          <p:nvPr/>
        </p:nvSpPr>
        <p:spPr bwMode="gray">
          <a:xfrm>
            <a:off x="4799384" y="2290986"/>
            <a:ext cx="1619250" cy="1619250"/>
          </a:xfrm>
          <a:prstGeom prst="ellipse">
            <a:avLst/>
          </a:prstGeom>
          <a:solidFill>
            <a:srgbClr val="DCDCDC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gray">
          <a:xfrm>
            <a:off x="4037384" y="3072036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gray">
          <a:xfrm>
            <a:off x="4875584" y="1929036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gray">
          <a:xfrm flipH="1">
            <a:off x="4970834" y="3453036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gray">
          <a:xfrm>
            <a:off x="6170984" y="3376836"/>
            <a:ext cx="705272" cy="12417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gray">
          <a:xfrm flipV="1">
            <a:off x="6170984" y="2081436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5" name="Oval 9"/>
          <p:cNvSpPr>
            <a:spLocks noChangeArrowheads="1"/>
          </p:cNvSpPr>
          <p:nvPr/>
        </p:nvSpPr>
        <p:spPr bwMode="gray">
          <a:xfrm>
            <a:off x="5220072" y="2564904"/>
            <a:ext cx="1112837" cy="1011957"/>
          </a:xfrm>
          <a:prstGeom prst="ellipse">
            <a:avLst/>
          </a:prstGeom>
          <a:solidFill>
            <a:srgbClr val="C0C0C0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5066" name="Group 10"/>
          <p:cNvGrpSpPr>
            <a:grpSpLocks/>
          </p:cNvGrpSpPr>
          <p:nvPr/>
        </p:nvGrpSpPr>
        <p:grpSpPr bwMode="auto">
          <a:xfrm>
            <a:off x="3347864" y="1052736"/>
            <a:ext cx="1854745" cy="2088232"/>
            <a:chOff x="2064" y="1008"/>
            <a:chExt cx="722" cy="872"/>
          </a:xfrm>
        </p:grpSpPr>
        <p:sp>
          <p:nvSpPr>
            <p:cNvPr id="45067" name="Oval 1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5068" name="Group 1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45069" name="Picture 13" descr="circuler_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45070" name="Oval 1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pic>
            <p:nvPicPr>
              <p:cNvPr id="45071" name="Picture 15" descr="light_shadow1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45072" name="Group 1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45073" name="Group 1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45074" name="AutoShape 1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075" name="AutoShape 1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076" name="AutoShape 2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077" name="AutoShape 2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78" name="Group 2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45079" name="AutoShape 2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080" name="AutoShape 2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081" name="AutoShape 2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082" name="AutoShape 2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083" name="Group 2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45084" name="Group 2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5085" name="AutoShape 2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086" name="AutoShape 3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087" name="AutoShape 3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088" name="AutoShape 3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45089" name="Group 3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5090" name="AutoShape 3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091" name="AutoShape 3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092" name="AutoShape 3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093" name="AutoShape 3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45094" name="Rectangle 38"/>
            <p:cNvSpPr>
              <a:spLocks noChangeArrowheads="1"/>
            </p:cNvSpPr>
            <p:nvPr/>
          </p:nvSpPr>
          <p:spPr bwMode="gray">
            <a:xfrm>
              <a:off x="2396" y="1272"/>
              <a:ext cx="72" cy="1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  <a:flatTx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095" name="Group 39"/>
          <p:cNvGrpSpPr>
            <a:grpSpLocks/>
          </p:cNvGrpSpPr>
          <p:nvPr/>
        </p:nvGrpSpPr>
        <p:grpSpPr bwMode="auto">
          <a:xfrm>
            <a:off x="2209795" y="2843187"/>
            <a:ext cx="2591237" cy="2466175"/>
            <a:chOff x="1968" y="1031"/>
            <a:chExt cx="843" cy="849"/>
          </a:xfrm>
        </p:grpSpPr>
        <p:sp>
          <p:nvSpPr>
            <p:cNvPr id="45096" name="Oval 40"/>
            <p:cNvSpPr>
              <a:spLocks noChangeArrowheads="1"/>
            </p:cNvSpPr>
            <p:nvPr/>
          </p:nvSpPr>
          <p:spPr bwMode="gray">
            <a:xfrm>
              <a:off x="2064" y="1097"/>
              <a:ext cx="722" cy="638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5097" name="Group 41"/>
            <p:cNvGrpSpPr>
              <a:grpSpLocks/>
            </p:cNvGrpSpPr>
            <p:nvPr/>
          </p:nvGrpSpPr>
          <p:grpSpPr bwMode="auto">
            <a:xfrm>
              <a:off x="1968" y="1031"/>
              <a:ext cx="796" cy="849"/>
              <a:chOff x="3811" y="1593"/>
              <a:chExt cx="1089" cy="1163"/>
            </a:xfrm>
          </p:grpSpPr>
          <p:pic>
            <p:nvPicPr>
              <p:cNvPr id="45098" name="Picture 42" descr="circuler_1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gray">
              <a:xfrm>
                <a:off x="3901" y="1593"/>
                <a:ext cx="999" cy="1072"/>
              </a:xfrm>
              <a:prstGeom prst="rect">
                <a:avLst/>
              </a:prstGeom>
              <a:noFill/>
            </p:spPr>
          </p:pic>
          <p:sp>
            <p:nvSpPr>
              <p:cNvPr id="45099" name="Oval 43"/>
              <p:cNvSpPr>
                <a:spLocks noChangeArrowheads="1"/>
              </p:cNvSpPr>
              <p:nvPr/>
            </p:nvSpPr>
            <p:spPr bwMode="gray">
              <a:xfrm>
                <a:off x="3951" y="1645"/>
                <a:ext cx="910" cy="982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pic>
            <p:nvPicPr>
              <p:cNvPr id="45100" name="Picture 44" descr="light_shadow1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gray">
              <a:xfrm>
                <a:off x="3811" y="1760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45101" name="Group 4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45102" name="Group 4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45103" name="AutoShape 4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04" name="AutoShape 4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05" name="AutoShape 4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06" name="AutoShape 5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07" name="Group 5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45108" name="AutoShape 5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09" name="AutoShape 5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10" name="AutoShape 5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11" name="AutoShape 5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112" name="Group 5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45113" name="Group 5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5114" name="AutoShape 5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15" name="AutoShape 5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16" name="AutoShape 6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17" name="AutoShape 6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45118" name="Group 6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5119" name="AutoShape 6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20" name="AutoShape 6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21" name="AutoShape 6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22" name="AutoShape 6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45123" name="Rectangle 67"/>
            <p:cNvSpPr>
              <a:spLocks noChangeArrowheads="1"/>
            </p:cNvSpPr>
            <p:nvPr/>
          </p:nvSpPr>
          <p:spPr bwMode="gray">
            <a:xfrm>
              <a:off x="1996" y="1087"/>
              <a:ext cx="815" cy="1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  <a:flatTx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124" name="Group 68"/>
          <p:cNvGrpSpPr>
            <a:grpSpLocks/>
          </p:cNvGrpSpPr>
          <p:nvPr/>
        </p:nvGrpSpPr>
        <p:grpSpPr bwMode="auto">
          <a:xfrm>
            <a:off x="3924217" y="4594449"/>
            <a:ext cx="3026509" cy="2263775"/>
            <a:chOff x="1817" y="952"/>
            <a:chExt cx="2321" cy="1426"/>
          </a:xfrm>
        </p:grpSpPr>
        <p:sp>
          <p:nvSpPr>
            <p:cNvPr id="45125" name="Oval 6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5126" name="Group 70"/>
            <p:cNvGrpSpPr>
              <a:grpSpLocks/>
            </p:cNvGrpSpPr>
            <p:nvPr/>
          </p:nvGrpSpPr>
          <p:grpSpPr bwMode="auto">
            <a:xfrm>
              <a:off x="1983" y="952"/>
              <a:ext cx="2155" cy="1426"/>
              <a:chOff x="3833" y="1484"/>
              <a:chExt cx="2950" cy="1952"/>
            </a:xfrm>
          </p:grpSpPr>
          <p:pic>
            <p:nvPicPr>
              <p:cNvPr id="45127" name="Picture 71" descr="circuler_1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gray">
              <a:xfrm>
                <a:off x="3833" y="1484"/>
                <a:ext cx="2271" cy="1727"/>
              </a:xfrm>
              <a:prstGeom prst="rect">
                <a:avLst/>
              </a:prstGeom>
              <a:noFill/>
            </p:spPr>
          </p:pic>
          <p:sp>
            <p:nvSpPr>
              <p:cNvPr id="45128" name="Oval 72"/>
              <p:cNvSpPr>
                <a:spLocks noChangeArrowheads="1"/>
              </p:cNvSpPr>
              <p:nvPr/>
            </p:nvSpPr>
            <p:spPr bwMode="gray">
              <a:xfrm>
                <a:off x="3909" y="1535"/>
                <a:ext cx="2134" cy="1615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pic>
            <p:nvPicPr>
              <p:cNvPr id="45129" name="Picture 73" descr="light_shadow1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gray">
              <a:xfrm>
                <a:off x="3834" y="1772"/>
                <a:ext cx="2949" cy="1664"/>
              </a:xfrm>
              <a:prstGeom prst="rect">
                <a:avLst/>
              </a:prstGeom>
              <a:noFill/>
            </p:spPr>
          </p:pic>
          <p:grpSp>
            <p:nvGrpSpPr>
              <p:cNvPr id="45130" name="Group 74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45131" name="Group 7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45132" name="AutoShape 7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33" name="AutoShape 7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34" name="AutoShape 7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35" name="AutoShape 7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36" name="Group 8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45137" name="AutoShape 8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38" name="AutoShape 8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39" name="AutoShape 8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40" name="AutoShape 8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141" name="Group 85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45142" name="Group 8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5143" name="AutoShape 8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44" name="AutoShape 8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45" name="AutoShape 8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46" name="AutoShape 9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45147" name="Group 9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5148" name="AutoShape 9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49" name="AutoShape 9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50" name="AutoShape 9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51" name="AutoShape 9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45152" name="Rectangle 96"/>
            <p:cNvSpPr>
              <a:spLocks noChangeArrowheads="1"/>
            </p:cNvSpPr>
            <p:nvPr/>
          </p:nvSpPr>
          <p:spPr bwMode="gray">
            <a:xfrm>
              <a:off x="1817" y="1170"/>
              <a:ext cx="1988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  <a:flatTx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153" name="Group 97"/>
          <p:cNvGrpSpPr>
            <a:grpSpLocks/>
          </p:cNvGrpSpPr>
          <p:nvPr/>
        </p:nvGrpSpPr>
        <p:grpSpPr bwMode="auto">
          <a:xfrm>
            <a:off x="6732240" y="2924944"/>
            <a:ext cx="1944216" cy="2004764"/>
            <a:chOff x="2064" y="1008"/>
            <a:chExt cx="722" cy="872"/>
          </a:xfrm>
        </p:grpSpPr>
        <p:sp>
          <p:nvSpPr>
            <p:cNvPr id="45154" name="Oval 9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5155" name="Group 9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45156" name="Picture 100" descr="circuler_1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45157" name="Oval 10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pic>
            <p:nvPicPr>
              <p:cNvPr id="45158" name="Picture 102" descr="light_shadow1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45159" name="Group 10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45160" name="Group 10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45161" name="AutoShape 10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62" name="AutoShape 10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63" name="AutoShape 10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64" name="AutoShape 10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65" name="Group 10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45166" name="AutoShape 11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67" name="AutoShape 11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68" name="AutoShape 11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69" name="AutoShape 11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170" name="Group 11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45171" name="Group 11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5172" name="AutoShape 11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73" name="AutoShape 11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74" name="AutoShape 11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75" name="AutoShape 11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45176" name="Group 12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5177" name="AutoShape 12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78" name="AutoShape 12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79" name="AutoShape 12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180" name="AutoShape 12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45181" name="Rectangle 125"/>
            <p:cNvSpPr>
              <a:spLocks noChangeArrowheads="1"/>
            </p:cNvSpPr>
            <p:nvPr/>
          </p:nvSpPr>
          <p:spPr bwMode="gray">
            <a:xfrm>
              <a:off x="2387" y="1272"/>
              <a:ext cx="90" cy="14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0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182" name="Group 126"/>
          <p:cNvGrpSpPr>
            <a:grpSpLocks/>
          </p:cNvGrpSpPr>
          <p:nvPr/>
        </p:nvGrpSpPr>
        <p:grpSpPr bwMode="auto">
          <a:xfrm>
            <a:off x="6436046" y="1099720"/>
            <a:ext cx="1929772" cy="2150716"/>
            <a:chOff x="2064" y="1008"/>
            <a:chExt cx="722" cy="872"/>
          </a:xfrm>
        </p:grpSpPr>
        <p:sp>
          <p:nvSpPr>
            <p:cNvPr id="45183" name="Oval 127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5184" name="Group 128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45185" name="Picture 129" descr="circuler_1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45186" name="Oval 130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pic>
            <p:nvPicPr>
              <p:cNvPr id="45187" name="Picture 131" descr="light_shadow1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45188" name="Group 132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45189" name="Group 133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45190" name="AutoShape 13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91" name="AutoShape 13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92" name="AutoShape 13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93" name="AutoShape 13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94" name="Group 138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45195" name="AutoShape 13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96" name="AutoShape 14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97" name="AutoShape 14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198" name="AutoShape 14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199" name="Group 143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45200" name="Group 144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5201" name="AutoShape 14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02" name="AutoShape 14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03" name="AutoShape 14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04" name="AutoShape 14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45205" name="Group 149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5206" name="AutoShape 15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07" name="AutoShape 15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08" name="AutoShape 15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09" name="AutoShape 15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45210" name="Rectangle 154"/>
            <p:cNvSpPr>
              <a:spLocks noChangeArrowheads="1"/>
            </p:cNvSpPr>
            <p:nvPr/>
          </p:nvSpPr>
          <p:spPr bwMode="gray">
            <a:xfrm>
              <a:off x="2397" y="1272"/>
              <a:ext cx="69" cy="1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  <a:flatTx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211" name="Group 155"/>
          <p:cNvGrpSpPr>
            <a:grpSpLocks/>
          </p:cNvGrpSpPr>
          <p:nvPr/>
        </p:nvGrpSpPr>
        <p:grpSpPr bwMode="auto">
          <a:xfrm rot="4976862" flipH="1">
            <a:off x="5191455" y="2470475"/>
            <a:ext cx="1216659" cy="1380489"/>
            <a:chOff x="1944" y="1111"/>
            <a:chExt cx="204" cy="196"/>
          </a:xfrm>
        </p:grpSpPr>
        <p:pic>
          <p:nvPicPr>
            <p:cNvPr id="45212" name="Picture 156" descr="circuler_1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</p:spPr>
        </p:pic>
        <p:sp>
          <p:nvSpPr>
            <p:cNvPr id="45213" name="Oval 157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5214" name="Group 158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45215" name="Group 15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5216" name="AutoShape 16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17" name="AutoShape 16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18" name="AutoShape 16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19" name="AutoShape 16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45220" name="Group 16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5221" name="AutoShape 16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22" name="AutoShape 16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23" name="AutoShape 16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224" name="AutoShape 16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45225" name="Arc 169"/>
            <p:cNvSpPr>
              <a:spLocks/>
            </p:cNvSpPr>
            <p:nvPr/>
          </p:nvSpPr>
          <p:spPr bwMode="gray">
            <a:xfrm rot="25447716">
              <a:off x="1948" y="1107"/>
              <a:ext cx="196" cy="2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603 w 43200"/>
                <a:gd name="T1" fmla="*/ 33545 h 43155"/>
                <a:gd name="T2" fmla="*/ 22996 w 43200"/>
                <a:gd name="T3" fmla="*/ 43155 h 43155"/>
                <a:gd name="T4" fmla="*/ 21600 w 43200"/>
                <a:gd name="T5" fmla="*/ 21600 h 43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45226" name="Picture 170" descr="light_shadow1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</p:spPr>
        </p:pic>
      </p:grpSp>
      <p:grpSp>
        <p:nvGrpSpPr>
          <p:cNvPr id="197" name="Group 97"/>
          <p:cNvGrpSpPr>
            <a:grpSpLocks/>
          </p:cNvGrpSpPr>
          <p:nvPr/>
        </p:nvGrpSpPr>
        <p:grpSpPr bwMode="auto">
          <a:xfrm>
            <a:off x="6444208" y="4653136"/>
            <a:ext cx="1944216" cy="2204864"/>
            <a:chOff x="2064" y="1008"/>
            <a:chExt cx="722" cy="862"/>
          </a:xfrm>
          <a:solidFill>
            <a:srgbClr val="FFFF99"/>
          </a:solidFill>
        </p:grpSpPr>
        <p:sp>
          <p:nvSpPr>
            <p:cNvPr id="198" name="Oval 9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FFFF00"/>
                </a:solidFill>
              </a:endParaRPr>
            </a:p>
          </p:txBody>
        </p:sp>
        <p:grpSp>
          <p:nvGrpSpPr>
            <p:cNvPr id="199" name="Group 99"/>
            <p:cNvGrpSpPr>
              <a:grpSpLocks/>
            </p:cNvGrpSpPr>
            <p:nvPr/>
          </p:nvGrpSpPr>
          <p:grpSpPr bwMode="auto">
            <a:xfrm>
              <a:off x="2086" y="1030"/>
              <a:ext cx="680" cy="840"/>
              <a:chOff x="3975" y="1593"/>
              <a:chExt cx="931" cy="1151"/>
            </a:xfrm>
            <a:grpFill/>
          </p:grpSpPr>
          <p:sp>
            <p:nvSpPr>
              <p:cNvPr id="213" name="Oval 10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grpFill/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  <p:pic>
            <p:nvPicPr>
              <p:cNvPr id="214" name="Picture 102" descr="light_shadow1"/>
              <p:cNvPicPr>
                <a:picLocks noChangeAspect="1" noChangeArrowheads="1"/>
              </p:cNvPicPr>
              <p:nvPr/>
            </p:nvPicPr>
            <p:blipFill>
              <a:blip r:embed="rId15" cstate="email"/>
              <a:srcRect/>
              <a:stretch>
                <a:fillRect/>
              </a:stretch>
            </p:blipFill>
            <p:spPr bwMode="gray">
              <a:xfrm>
                <a:off x="4091" y="1725"/>
                <a:ext cx="575" cy="493"/>
              </a:xfrm>
              <a:prstGeom prst="rect">
                <a:avLst/>
              </a:prstGeom>
              <a:grpFill/>
            </p:spPr>
          </p:pic>
          <p:grpSp>
            <p:nvGrpSpPr>
              <p:cNvPr id="215" name="Group 103"/>
              <p:cNvGrpSpPr>
                <a:grpSpLocks/>
              </p:cNvGrpSpPr>
              <p:nvPr/>
            </p:nvGrpSpPr>
            <p:grpSpPr bwMode="auto">
              <a:xfrm rot="-3733502" flipH="1" flipV="1">
                <a:off x="4257" y="2233"/>
                <a:ext cx="812" cy="210"/>
                <a:chOff x="2532" y="1051"/>
                <a:chExt cx="885" cy="261"/>
              </a:xfrm>
              <a:grpFill/>
            </p:grpSpPr>
            <p:grpSp>
              <p:nvGrpSpPr>
                <p:cNvPr id="216" name="Group 10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  <a:grpFill/>
              </p:grpSpPr>
              <p:sp>
                <p:nvSpPr>
                  <p:cNvPr id="222" name="AutoShape 10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223" name="AutoShape 10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224" name="AutoShape 10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225" name="AutoShape 10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</p:grpSp>
            <p:grpSp>
              <p:nvGrpSpPr>
                <p:cNvPr id="217" name="Group 109"/>
                <p:cNvGrpSpPr>
                  <a:grpSpLocks/>
                </p:cNvGrpSpPr>
                <p:nvPr/>
              </p:nvGrpSpPr>
              <p:grpSpPr bwMode="auto">
                <a:xfrm rot="1353540">
                  <a:off x="2678" y="1113"/>
                  <a:ext cx="739" cy="199"/>
                  <a:chOff x="1565" y="2568"/>
                  <a:chExt cx="1112" cy="298"/>
                </a:xfrm>
                <a:grpFill/>
              </p:grpSpPr>
              <p:sp>
                <p:nvSpPr>
                  <p:cNvPr id="218" name="AutoShape 11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219" name="AutoShape 11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220" name="AutoShape 11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221" name="AutoShape 11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55" y="234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200" name="Group 11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  <a:grpFill/>
          </p:grpSpPr>
          <p:grpSp>
            <p:nvGrpSpPr>
              <p:cNvPr id="202" name="Group 11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  <a:grpFill/>
            </p:grpSpPr>
            <p:sp>
              <p:nvSpPr>
                <p:cNvPr id="208" name="AutoShape 11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09" name="AutoShape 11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10" name="AutoShape 11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11" name="AutoShape 11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203" name="Group 12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  <a:grpFill/>
            </p:grpSpPr>
            <p:sp>
              <p:nvSpPr>
                <p:cNvPr id="204" name="AutoShape 12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05" name="AutoShape 12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06" name="AutoShape 12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07" name="AutoShape 12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</p:grpSp>
        </p:grpSp>
        <p:sp>
          <p:nvSpPr>
            <p:cNvPr id="201" name="Rectangle 125"/>
            <p:cNvSpPr>
              <a:spLocks noChangeArrowheads="1"/>
            </p:cNvSpPr>
            <p:nvPr/>
          </p:nvSpPr>
          <p:spPr bwMode="gray">
            <a:xfrm>
              <a:off x="2387" y="1272"/>
              <a:ext cx="90" cy="14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6" name="Line 7"/>
          <p:cNvSpPr>
            <a:spLocks noChangeShapeType="1"/>
          </p:cNvSpPr>
          <p:nvPr/>
        </p:nvSpPr>
        <p:spPr bwMode="gray">
          <a:xfrm>
            <a:off x="5940152" y="3501008"/>
            <a:ext cx="792088" cy="12961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7" name="TextBox 226"/>
          <p:cNvSpPr txBox="1"/>
          <p:nvPr/>
        </p:nvSpPr>
        <p:spPr>
          <a:xfrm>
            <a:off x="5002104" y="2913018"/>
            <a:ext cx="1544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Молодёжный автобус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80308" y="3079763"/>
            <a:ext cx="24015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i="1" dirty="0">
                <a:latin typeface="Times New Roman"/>
                <a:ea typeface="Calibri"/>
              </a:rPr>
              <a:t>Художественное </a:t>
            </a:r>
            <a:r>
              <a:rPr lang="ru-RU" sz="1600" b="1" i="1" dirty="0" smtClean="0">
                <a:latin typeface="Times New Roman"/>
                <a:ea typeface="Calibri"/>
              </a:rPr>
              <a:t>творчество.</a:t>
            </a:r>
          </a:p>
          <a:p>
            <a:pPr algn="ctr">
              <a:spcAft>
                <a:spcPts val="0"/>
              </a:spcAft>
            </a:pPr>
            <a:r>
              <a:rPr lang="ru-RU" sz="1600" b="1" i="1" kern="50" dirty="0" smtClean="0">
                <a:latin typeface="Times New Roman"/>
                <a:ea typeface="Times New Roman"/>
              </a:rPr>
              <a:t>Организация </a:t>
            </a:r>
            <a:r>
              <a:rPr lang="ru-RU" sz="1600" b="1" i="1" kern="50" dirty="0">
                <a:latin typeface="Times New Roman"/>
                <a:ea typeface="Times New Roman"/>
              </a:rPr>
              <a:t>и посещение творческих событий - фестивалей и конкурсов, акций и </a:t>
            </a:r>
            <a:r>
              <a:rPr lang="ru-RU" sz="1600" b="1" i="1" kern="50" dirty="0" err="1" smtClean="0">
                <a:latin typeface="Times New Roman"/>
                <a:ea typeface="Times New Roman"/>
              </a:rPr>
              <a:t>флешмобов</a:t>
            </a:r>
            <a:endParaRPr lang="ru-RU" sz="1600" b="1" i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8752" y="1497373"/>
            <a:ext cx="14950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kern="50" dirty="0">
                <a:latin typeface="Times New Roman"/>
                <a:ea typeface="Times New Roman"/>
              </a:rPr>
              <a:t>Популяризация ЗОЖ среди школьников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621557" y="1418775"/>
            <a:ext cx="16566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творчество.</a:t>
            </a:r>
          </a:p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Волонтерские </a:t>
            </a:r>
            <a:r>
              <a:rPr lang="ru-RU" sz="16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проекты 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07928" y="3160720"/>
            <a:ext cx="172260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Научное </a:t>
            </a:r>
            <a:r>
              <a:rPr lang="ru-RU" sz="16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творчество. </a:t>
            </a:r>
          </a:p>
          <a:p>
            <a:pPr algn="ctr"/>
            <a:r>
              <a:rPr lang="ru-RU" sz="16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</a:t>
            </a:r>
            <a:r>
              <a:rPr lang="ru-RU" sz="16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редметные </a:t>
            </a:r>
            <a:r>
              <a:rPr lang="ru-RU" sz="16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олимпиады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028717" y="5110622"/>
            <a:ext cx="236527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latin typeface="Times New Roman"/>
                <a:ea typeface="Calibri"/>
              </a:rPr>
              <a:t>Техническое творчество. Конкурсы, фестивали проектов, связанных с конструированием, моделированием</a:t>
            </a:r>
            <a:endParaRPr lang="ru-RU" sz="1400" b="1" i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196632" y="5012774"/>
            <a:ext cx="24465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военно-патриотических </a:t>
            </a: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клубов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0" name="Picture 2" descr="C:\Users\Михаил\Desktop\777606851db44c7d2a091d61f8af091a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0" y="154679"/>
            <a:ext cx="2088479" cy="1391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521</Words>
  <Application>Microsoft Office PowerPoint</Application>
  <PresentationFormat>Экран (4:3)</PresentationFormat>
  <Paragraphs>118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Социальное проектирование в практике школы</dc:title>
  <dc:creator>Света</dc:creator>
  <cp:lastModifiedBy>Михаил</cp:lastModifiedBy>
  <cp:revision>123</cp:revision>
  <dcterms:created xsi:type="dcterms:W3CDTF">2013-05-21T16:49:02Z</dcterms:created>
  <dcterms:modified xsi:type="dcterms:W3CDTF">2018-12-25T13:37:20Z</dcterms:modified>
</cp:coreProperties>
</file>