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XP" initials="D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1FAAEC-1FB3-49A6-8AFD-2D98EE1AAC66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B7E26-1013-4242-ABEC-4FA4D3382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80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846640" cy="1611610"/>
          </a:xfrm>
        </p:spPr>
        <p:txBody>
          <a:bodyPr>
            <a:normAutofit fontScale="90000"/>
          </a:bodyPr>
          <a:lstStyle/>
          <a:p>
            <a:pPr marL="228600" algn="ctr">
              <a:lnSpc>
                <a:spcPct val="115000"/>
              </a:lnSpc>
            </a:pP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4900" b="1" i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Виды </a:t>
            </a:r>
            <a:r>
              <a:rPr lang="ru-RU" sz="4900" b="1" i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переработки текста. План. </a:t>
            </a:r>
            <a:r>
              <a:rPr lang="ru-RU" sz="4000" dirty="0">
                <a:solidFill>
                  <a:srgbClr val="0070C0"/>
                </a:solidFill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rgbClr val="0070C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31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59632" y="476672"/>
            <a:ext cx="6912768" cy="5688632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Сложный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план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ru-RU" sz="3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Нелепый </a:t>
            </a:r>
            <a:r>
              <a:rPr lang="ru-RU" sz="3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вопрос.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</a:t>
            </a:r>
            <a:r>
              <a:rPr lang="ru-RU" sz="3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Есть </a:t>
            </a:r>
            <a:r>
              <a:rPr lang="ru-RU" sz="3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ли у книги будущее?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А. Предсказание оракулов.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Б. Мнение скептиков.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В. Изменение роли книги в системе информации.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 Вытеснит ли книгу компьютер?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92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15616" y="2276872"/>
            <a:ext cx="7200800" cy="345638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Домашнее задание.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Times New Roman"/>
                <a:cs typeface="Times New Roman"/>
              </a:rPr>
              <a:t>Учебник 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с. 99, упр. № 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132.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Сочинение по прочитанному тексту в классе (ЕГЭ).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495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59632" y="1988840"/>
            <a:ext cx="7272808" cy="2304255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70C0"/>
                </a:solidFill>
              </a:rPr>
              <a:t>Воспита</a:t>
            </a:r>
            <a:r>
              <a:rPr lang="ru-RU" dirty="0" smtClean="0">
                <a:solidFill>
                  <a:srgbClr val="0070C0"/>
                </a:solidFill>
              </a:rPr>
              <a:t>…</a:t>
            </a:r>
            <a:r>
              <a:rPr lang="ru-RU" dirty="0" err="1" smtClean="0">
                <a:solidFill>
                  <a:srgbClr val="0070C0"/>
                </a:solidFill>
              </a:rPr>
              <a:t>ые</a:t>
            </a:r>
            <a:r>
              <a:rPr lang="ru-RU" dirty="0" smtClean="0">
                <a:solidFill>
                  <a:srgbClr val="0070C0"/>
                </a:solidFill>
              </a:rPr>
              <a:t> люди </a:t>
            </a:r>
            <a:r>
              <a:rPr lang="ru-RU" dirty="0">
                <a:solidFill>
                  <a:srgbClr val="0070C0"/>
                </a:solidFill>
              </a:rPr>
              <a:t>уважают человеческую </a:t>
            </a:r>
            <a:r>
              <a:rPr lang="ru-RU" dirty="0" smtClean="0">
                <a:solidFill>
                  <a:srgbClr val="0070C0"/>
                </a:solidFill>
              </a:rPr>
              <a:t>личность  потому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они, </a:t>
            </a:r>
            <a:r>
              <a:rPr lang="ru-RU" dirty="0">
                <a:solidFill>
                  <a:srgbClr val="0070C0"/>
                </a:solidFill>
              </a:rPr>
              <a:t>всегда </a:t>
            </a:r>
            <a:r>
              <a:rPr lang="ru-RU" dirty="0" smtClean="0">
                <a:solidFill>
                  <a:srgbClr val="0070C0"/>
                </a:solidFill>
              </a:rPr>
              <a:t>снисходительны  </a:t>
            </a:r>
            <a:r>
              <a:rPr lang="ru-RU" dirty="0">
                <a:solidFill>
                  <a:srgbClr val="0070C0"/>
                </a:solidFill>
              </a:rPr>
              <a:t>мягки, вежливы, уступчивы. (А.П. Чехов)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91680" y="4509120"/>
            <a:ext cx="6080720" cy="112968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26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87624" y="1700808"/>
            <a:ext cx="7488832" cy="2304255"/>
          </a:xfrm>
        </p:spPr>
        <p:txBody>
          <a:bodyPr>
            <a:noAutofit/>
          </a:bodyPr>
          <a:lstStyle/>
          <a:p>
            <a:r>
              <a:rPr lang="ru-RU" sz="4000" dirty="0" err="1" smtClean="0">
                <a:solidFill>
                  <a:srgbClr val="00B050"/>
                </a:solidFill>
              </a:rPr>
              <a:t>ВоспитаННые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>
                <a:solidFill>
                  <a:srgbClr val="00B050"/>
                </a:solidFill>
              </a:rPr>
              <a:t>люди уважают человеческую </a:t>
            </a:r>
            <a:r>
              <a:rPr lang="ru-RU" sz="4000" dirty="0" smtClean="0">
                <a:solidFill>
                  <a:srgbClr val="00B050"/>
                </a:solidFill>
              </a:rPr>
              <a:t>личность,  </a:t>
            </a:r>
            <a:r>
              <a:rPr lang="ru-RU" sz="4000" dirty="0">
                <a:solidFill>
                  <a:srgbClr val="00B050"/>
                </a:solidFill>
              </a:rPr>
              <a:t>потому </a:t>
            </a:r>
            <a:r>
              <a:rPr lang="ru-RU" sz="4000" dirty="0" smtClean="0">
                <a:solidFill>
                  <a:srgbClr val="00B050"/>
                </a:solidFill>
              </a:rPr>
              <a:t>они </a:t>
            </a:r>
            <a:r>
              <a:rPr lang="ru-RU" sz="4000" dirty="0">
                <a:solidFill>
                  <a:srgbClr val="00B050"/>
                </a:solidFill>
              </a:rPr>
              <a:t>всегда </a:t>
            </a:r>
            <a:r>
              <a:rPr lang="ru-RU" sz="4000" dirty="0" smtClean="0">
                <a:solidFill>
                  <a:srgbClr val="00B050"/>
                </a:solidFill>
              </a:rPr>
              <a:t>снисходительны,  </a:t>
            </a:r>
            <a:r>
              <a:rPr lang="ru-RU" sz="4000" dirty="0">
                <a:solidFill>
                  <a:srgbClr val="00B050"/>
                </a:solidFill>
              </a:rPr>
              <a:t>мягки, вежливы, уступчивы. (А.П. Чехов)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3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i="1" dirty="0" smtClean="0">
                <a:solidFill>
                  <a:srgbClr val="00B0F0"/>
                </a:solidFill>
              </a:rPr>
              <a:t>снисходительны</a:t>
            </a:r>
            <a:endParaRPr lang="ru-RU" sz="8000" i="1" dirty="0">
              <a:solidFill>
                <a:srgbClr val="00B0F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2690336"/>
            <a:ext cx="64087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СНИСХОДИТЕЛЬНЫЙ, -</a:t>
            </a:r>
            <a:r>
              <a:rPr lang="ru-RU" sz="2400" dirty="0" err="1"/>
              <a:t>ая</a:t>
            </a:r>
            <a:r>
              <a:rPr lang="ru-RU" sz="2400" dirty="0"/>
              <a:t>, -</a:t>
            </a:r>
            <a:r>
              <a:rPr lang="ru-RU" sz="2400" dirty="0" err="1"/>
              <a:t>ое</a:t>
            </a:r>
            <a:r>
              <a:rPr lang="ru-RU" sz="2400" dirty="0"/>
              <a:t>; -лен, -льна. 1. Не строгий, не </a:t>
            </a:r>
            <a:r>
              <a:rPr lang="ru-RU" sz="2400" dirty="0" smtClean="0"/>
              <a:t>взыскательный, терпимый. </a:t>
            </a:r>
            <a:r>
              <a:rPr lang="ru-RU" sz="2400" dirty="0"/>
              <a:t>Снисходительно (</a:t>
            </a:r>
            <a:r>
              <a:rPr lang="ru-RU" sz="2400" dirty="0" err="1"/>
              <a:t>нареч</a:t>
            </a:r>
            <a:r>
              <a:rPr lang="ru-RU" sz="2400" dirty="0"/>
              <a:t>-) отнестись к кому-н. 2. Обидно высокомерный. С. тон. || сущ. снисходительность, -и, ж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(Толковый словарь Ожегова С.И.)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47665" y="4998660"/>
            <a:ext cx="30243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http://slovarozhegova.ru/</a:t>
            </a:r>
            <a:endParaRPr lang="ru-RU" dirty="0"/>
          </a:p>
        </p:txBody>
      </p:sp>
      <p:pic>
        <p:nvPicPr>
          <p:cNvPr id="2050" name="Picture 2" descr="C:\Users\DEXP\Downloads\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370766"/>
            <a:ext cx="1404156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86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91680" y="3645024"/>
            <a:ext cx="7200800" cy="1512168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00B0F0"/>
                </a:solidFill>
              </a:rPr>
              <a:t>терпимый </a:t>
            </a:r>
            <a:r>
              <a:rPr lang="ru-RU" sz="3200" dirty="0" smtClean="0">
                <a:solidFill>
                  <a:srgbClr val="00B0F0"/>
                </a:solidFill>
              </a:rPr>
              <a:t>(терпимость)</a:t>
            </a:r>
            <a:r>
              <a:rPr lang="ru-RU" sz="3200" dirty="0" smtClean="0">
                <a:solidFill>
                  <a:srgbClr val="00B0F0"/>
                </a:solidFill>
              </a:rPr>
              <a:t/>
            </a:r>
            <a:br>
              <a:rPr lang="ru-RU" sz="3200" dirty="0" smtClean="0">
                <a:solidFill>
                  <a:srgbClr val="00B0F0"/>
                </a:solidFill>
              </a:rPr>
            </a:br>
            <a:endParaRPr lang="ru-RU" sz="88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paronymonline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300" y="347663"/>
            <a:ext cx="245745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XP\Downloads\10105878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585" y="3900788"/>
            <a:ext cx="1810846" cy="280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XP\Desktop\uk2876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3645024"/>
            <a:ext cx="1973584" cy="281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42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8800" dirty="0" smtClean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терпимый </a:t>
            </a:r>
          </a:p>
          <a:p>
            <a:r>
              <a:rPr lang="ru-RU" dirty="0" smtClean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(</a:t>
            </a:r>
            <a:r>
              <a:rPr lang="ru-RU" dirty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терпимость </a:t>
            </a:r>
            <a:r>
              <a:rPr lang="ru-RU" dirty="0" smtClean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- способность </a:t>
            </a:r>
            <a:r>
              <a:rPr lang="ru-RU" dirty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мириться с кем-либо, чем-либо, относиться </a:t>
            </a:r>
            <a:r>
              <a:rPr lang="ru-RU" dirty="0" smtClean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снисходительно)</a:t>
            </a:r>
            <a:r>
              <a:rPr lang="ru-RU" dirty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/>
            </a:r>
            <a:br>
              <a:rPr lang="ru-RU" dirty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8800" dirty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терпеливый</a:t>
            </a:r>
            <a:br>
              <a:rPr lang="ru-RU" sz="8800" dirty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3600" dirty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(терпеливость </a:t>
            </a:r>
            <a:r>
              <a:rPr lang="ru-RU" sz="3600" dirty="0" smtClean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- свойство </a:t>
            </a:r>
            <a:r>
              <a:rPr lang="ru-RU" sz="3600" dirty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по значению прилагательного терпеливый, то есть обладающий терпением, способный с терпением переносить, сносить </a:t>
            </a:r>
            <a:r>
              <a:rPr lang="ru-RU" sz="3600" dirty="0" smtClean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что-либо)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22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Полотно 28"/>
          <p:cNvGrpSpPr/>
          <p:nvPr/>
        </p:nvGrpSpPr>
        <p:grpSpPr>
          <a:xfrm>
            <a:off x="899592" y="116632"/>
            <a:ext cx="8064896" cy="6408712"/>
            <a:chOff x="-54890" y="0"/>
            <a:chExt cx="6147715" cy="379349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6092825" cy="379349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1406759" y="0"/>
              <a:ext cx="2514814" cy="3428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600" dirty="0">
                  <a:effectLst/>
                  <a:latin typeface="Calibri"/>
                  <a:ea typeface="Calibri"/>
                  <a:cs typeface="Times New Roman"/>
                </a:rPr>
                <a:t>Виды переработки текста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178434" y="926182"/>
              <a:ext cx="799138" cy="456007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dirty="0">
                  <a:effectLst/>
                  <a:latin typeface="Calibri"/>
                  <a:ea typeface="Calibri"/>
                  <a:cs typeface="Times New Roman"/>
                </a:rPr>
                <a:t>тезисы</a:t>
              </a: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092544" y="914475"/>
              <a:ext cx="914919" cy="455187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latin typeface="Calibri"/>
                  <a:ea typeface="Calibri"/>
                  <a:cs typeface="Times New Roman"/>
                </a:rPr>
                <a:t>конспект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035736" y="914475"/>
              <a:ext cx="914919" cy="455187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latin typeface="Calibri"/>
                  <a:ea typeface="Calibri"/>
                  <a:cs typeface="Times New Roman"/>
                </a:rPr>
                <a:t>аннотация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121626" y="914475"/>
              <a:ext cx="798328" cy="45600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latin typeface="Calibri"/>
                  <a:ea typeface="Calibri"/>
                  <a:cs typeface="Times New Roman"/>
                </a:rPr>
                <a:t>реферат</a:t>
              </a:r>
            </a:p>
          </p:txBody>
        </p:sp>
        <p:cxnSp>
          <p:nvCxnSpPr>
            <p:cNvPr id="10" name="Line 9"/>
            <p:cNvCxnSpPr/>
            <p:nvPr/>
          </p:nvCxnSpPr>
          <p:spPr bwMode="auto">
            <a:xfrm flipH="1">
              <a:off x="720975" y="342825"/>
              <a:ext cx="2057354" cy="5716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Line 10"/>
            <p:cNvCxnSpPr/>
            <p:nvPr/>
          </p:nvCxnSpPr>
          <p:spPr bwMode="auto">
            <a:xfrm>
              <a:off x="2778329" y="342825"/>
              <a:ext cx="1485732" cy="5716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Line 11"/>
            <p:cNvCxnSpPr/>
            <p:nvPr/>
          </p:nvCxnSpPr>
          <p:spPr bwMode="auto">
            <a:xfrm>
              <a:off x="2778329" y="342825"/>
              <a:ext cx="2628976" cy="5716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35190" y="914475"/>
              <a:ext cx="1033130" cy="456007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latin typeface="Calibri"/>
                  <a:ea typeface="Calibri"/>
                  <a:cs typeface="Times New Roman"/>
                </a:rPr>
                <a:t>Составление плана</a:t>
              </a: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293143" y="914475"/>
              <a:ext cx="799138" cy="45682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latin typeface="Calibri"/>
                  <a:ea typeface="Calibri"/>
                  <a:cs typeface="Times New Roman"/>
                </a:rPr>
                <a:t>выписки</a:t>
              </a:r>
            </a:p>
          </p:txBody>
        </p:sp>
        <p:cxnSp>
          <p:nvCxnSpPr>
            <p:cNvPr id="15" name="Line 14"/>
            <p:cNvCxnSpPr/>
            <p:nvPr/>
          </p:nvCxnSpPr>
          <p:spPr bwMode="auto">
            <a:xfrm flipH="1">
              <a:off x="1750057" y="342825"/>
              <a:ext cx="1028272" cy="5716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Line 15"/>
            <p:cNvCxnSpPr/>
            <p:nvPr/>
          </p:nvCxnSpPr>
          <p:spPr bwMode="auto">
            <a:xfrm flipH="1">
              <a:off x="2435841" y="342825"/>
              <a:ext cx="342488" cy="5716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Line 16"/>
            <p:cNvCxnSpPr/>
            <p:nvPr/>
          </p:nvCxnSpPr>
          <p:spPr bwMode="auto">
            <a:xfrm>
              <a:off x="2778329" y="342825"/>
              <a:ext cx="571622" cy="5716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-54890" y="1599855"/>
              <a:ext cx="1293141" cy="1143298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latin typeface="Calibri"/>
                  <a:ea typeface="Calibri"/>
                  <a:cs typeface="Times New Roman"/>
                </a:rPr>
                <a:t>Логическая схема в виде кратких формулировок текста</a:t>
              </a:r>
              <a:endParaRPr lang="ru-RU" sz="20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835099" y="2628602"/>
              <a:ext cx="2172231" cy="1028476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dirty="0">
                  <a:effectLst/>
                  <a:latin typeface="Calibri"/>
                  <a:ea typeface="Calibri"/>
                  <a:cs typeface="Times New Roman"/>
                </a:rPr>
                <a:t>Короткое изложение мысли, основного положения, заключённого в этой части</a:t>
              </a:r>
              <a:endParaRPr lang="ru-RU" sz="24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4493000" y="1762124"/>
              <a:ext cx="1599015" cy="866255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dirty="0">
                  <a:effectLst/>
                  <a:latin typeface="Calibri"/>
                  <a:ea typeface="Calibri"/>
                  <a:cs typeface="Times New Roman"/>
                </a:rPr>
                <a:t>Дословная, документально точная запись частей текста</a:t>
              </a:r>
              <a:endParaRPr lang="ru-RU" sz="20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1520789" y="1485874"/>
              <a:ext cx="1828949" cy="876326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dirty="0">
                  <a:effectLst/>
                  <a:latin typeface="Calibri"/>
                  <a:ea typeface="Calibri"/>
                  <a:cs typeface="Times New Roman"/>
                </a:rPr>
                <a:t>Систематизация и обобщение первоисточника</a:t>
              </a:r>
              <a:endParaRPr lang="ru-RU" sz="24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3476625" y="2628379"/>
              <a:ext cx="1587971" cy="1028389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dirty="0">
                  <a:effectLst/>
                  <a:latin typeface="Calibri"/>
                  <a:ea typeface="Calibri"/>
                  <a:cs typeface="Times New Roman"/>
                </a:rPr>
                <a:t>Краткая характеристика книги, излагающая </a:t>
              </a:r>
              <a:r>
                <a:rPr lang="ru-RU" sz="1400" dirty="0" smtClean="0">
                  <a:effectLst/>
                  <a:latin typeface="Calibri"/>
                  <a:ea typeface="Calibri"/>
                  <a:cs typeface="Times New Roman"/>
                </a:rPr>
                <a:t>её содержание</a:t>
              </a:r>
              <a:endParaRPr lang="ru-RU" sz="24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23" name="Line 23"/>
            <p:cNvCxnSpPr/>
            <p:nvPr/>
          </p:nvCxnSpPr>
          <p:spPr bwMode="auto">
            <a:xfrm>
              <a:off x="492650" y="1371302"/>
              <a:ext cx="0" cy="2288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Line 24"/>
            <p:cNvCxnSpPr/>
            <p:nvPr/>
          </p:nvCxnSpPr>
          <p:spPr bwMode="auto">
            <a:xfrm flipH="1">
              <a:off x="1304868" y="1371070"/>
              <a:ext cx="215924" cy="13149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Line 25"/>
            <p:cNvCxnSpPr/>
            <p:nvPr/>
          </p:nvCxnSpPr>
          <p:spPr bwMode="auto">
            <a:xfrm flipH="1">
              <a:off x="2321679" y="1371302"/>
              <a:ext cx="114163" cy="1148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Line 27"/>
            <p:cNvCxnSpPr/>
            <p:nvPr/>
          </p:nvCxnSpPr>
          <p:spPr bwMode="auto">
            <a:xfrm>
              <a:off x="4379033" y="1371302"/>
              <a:ext cx="0" cy="1257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Line 28"/>
            <p:cNvCxnSpPr/>
            <p:nvPr/>
          </p:nvCxnSpPr>
          <p:spPr bwMode="auto">
            <a:xfrm flipH="1">
              <a:off x="5293143" y="1371302"/>
              <a:ext cx="114163" cy="3428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59711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XP\Desktop\trenazher-dlya-zren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25" y="0"/>
            <a:ext cx="92581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55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>
                <a:solidFill>
                  <a:srgbClr val="00B050"/>
                </a:solidFill>
                <a:latin typeface="Times New Roman"/>
                <a:ea typeface="Times New Roman"/>
              </a:rPr>
              <a:t>Работа с текстом</a:t>
            </a:r>
            <a:endParaRPr lang="ru-RU" sz="66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26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121</TotalTime>
  <Words>177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Виды переработки текста. План.  </vt:lpstr>
      <vt:lpstr>Воспита…ые люди уважают человеческую личность  потому они, всегда снисходительны  мягки, вежливы, уступчивы. (А.П. Чехов)</vt:lpstr>
      <vt:lpstr>ВоспитаННые люди уважают человеческую личность,  потому они всегда снисходительны,  мягки, вежливы, уступчивы. (А.П. Чехов)</vt:lpstr>
      <vt:lpstr>снисходительны</vt:lpstr>
      <vt:lpstr>терпимый (терпимость) </vt:lpstr>
      <vt:lpstr>Презентация PowerPoint</vt:lpstr>
      <vt:lpstr>Презентация PowerPoint</vt:lpstr>
      <vt:lpstr>Презентация PowerPoint</vt:lpstr>
      <vt:lpstr>Работа с текстом</vt:lpstr>
      <vt:lpstr>Сложный план  1.Нелепый вопрос. 2. Есть ли у книги будущее? А. Предсказание оракулов. Б. Мнение скептиков. В. Изменение роли книги в системе информации. 3. Вытеснит ли книгу компьютер? </vt:lpstr>
      <vt:lpstr>Домашнее задание. Учебник  с. 99, упр. № 132. Сочинение по прочитанному тексту в классе (ЕГЭ).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переработки текста. План.  </dc:title>
  <dc:creator>user</dc:creator>
  <cp:lastModifiedBy>DEXP</cp:lastModifiedBy>
  <cp:revision>13</cp:revision>
  <dcterms:created xsi:type="dcterms:W3CDTF">2018-01-26T12:01:18Z</dcterms:created>
  <dcterms:modified xsi:type="dcterms:W3CDTF">2018-01-27T09:58:16Z</dcterms:modified>
</cp:coreProperties>
</file>