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4"/>
  </p:notesMasterIdLst>
  <p:sldIdLst>
    <p:sldId id="256" r:id="rId2"/>
    <p:sldId id="328" r:id="rId3"/>
    <p:sldId id="330" r:id="rId4"/>
    <p:sldId id="312" r:id="rId5"/>
    <p:sldId id="310" r:id="rId6"/>
    <p:sldId id="331" r:id="rId7"/>
    <p:sldId id="279" r:id="rId8"/>
    <p:sldId id="280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5" r:id="rId22"/>
    <p:sldId id="296" r:id="rId23"/>
    <p:sldId id="297" r:id="rId24"/>
    <p:sldId id="298" r:id="rId25"/>
    <p:sldId id="300" r:id="rId26"/>
    <p:sldId id="313" r:id="rId27"/>
    <p:sldId id="307" r:id="rId28"/>
    <p:sldId id="308" r:id="rId29"/>
    <p:sldId id="316" r:id="rId30"/>
    <p:sldId id="325" r:id="rId31"/>
    <p:sldId id="333" r:id="rId32"/>
    <p:sldId id="334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38" autoAdjust="0"/>
  </p:normalViewPr>
  <p:slideViewPr>
    <p:cSldViewPr>
      <p:cViewPr varScale="1">
        <p:scale>
          <a:sx n="57" d="100"/>
          <a:sy n="57" d="100"/>
        </p:scale>
        <p:origin x="-153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BB0AD-C86A-4FE3-8698-1C24A4B0F3E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F95F0-2B21-4317-BCA3-FAD439F495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4133E-84E3-40FB-8C79-A53D3C31A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00B6FC1-9377-4B8F-B0AF-E4BE09745D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7" r:id="rId12"/>
    <p:sldLayoutId id="214748368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9600"/>
            <a:ext cx="9144000" cy="27432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Тема урока: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Высококачественная  окраска оштукатуренных  поверхности водными составами.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67200"/>
            <a:ext cx="9144000" cy="17526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Достоинство и недостатки водоэмульсионной краски.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2" descr="10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22"/>
          <a:stretch>
            <a:fillRect/>
          </a:stretch>
        </p:blipFill>
        <p:spPr bwMode="auto">
          <a:xfrm>
            <a:off x="534988" y="1525588"/>
            <a:ext cx="37338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3"/>
          <p:cNvPicPr>
            <a:picLocks noChangeAspect="1" noChangeArrowheads="1"/>
          </p:cNvPicPr>
          <p:nvPr/>
        </p:nvPicPr>
        <p:blipFill>
          <a:blip r:embed="rId3" cstate="email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525588"/>
            <a:ext cx="3725863" cy="3101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569913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/>
              <a:t>Химическая очистка выполняется: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9600" y="4267200"/>
            <a:ext cx="3962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3% раствор соляной кислоты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57200" y="51816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Процесс химической очистки происходит так: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85344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/>
              <a:t>Вопрос № 2 </a:t>
            </a:r>
          </a:p>
          <a:p>
            <a:pPr algn="ctr"/>
            <a:endParaRPr lang="ru-RU" sz="4400" b="1"/>
          </a:p>
          <a:p>
            <a:pPr algn="ctr"/>
            <a:r>
              <a:rPr lang="ru-RU" sz="4400" b="1"/>
              <a:t>Расшивка трещин.</a:t>
            </a:r>
          </a:p>
          <a:p>
            <a:pPr algn="ctr"/>
            <a:endParaRPr lang="ru-RU" sz="4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09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55"/>
          <a:stretch>
            <a:fillRect/>
          </a:stretch>
        </p:blipFill>
        <p:spPr bwMode="auto">
          <a:xfrm>
            <a:off x="609600" y="1981200"/>
            <a:ext cx="792480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828800" y="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/>
              <a:t>Расшивка трещин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28600" y="533400"/>
            <a:ext cx="8550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/>
              <a:t>Расшивка трещин – это…</a:t>
            </a:r>
          </a:p>
          <a:p>
            <a:r>
              <a:rPr lang="ru-RU" sz="2800" b="1" i="1"/>
              <a:t>Расшивку выполняют для…</a:t>
            </a:r>
          </a:p>
          <a:p>
            <a:r>
              <a:rPr lang="ru-RU" sz="2800" b="1" i="1"/>
              <a:t>Расшивку трещин выполняют после…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4038600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Расширение …..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800528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lum bright="10000" contras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590652"/>
            <a:ext cx="2217738" cy="5267348"/>
          </a:xfrm>
          <a:noFill/>
        </p:spPr>
      </p:pic>
      <p:pic>
        <p:nvPicPr>
          <p:cNvPr id="12291" name="Picture 3" descr="S8005282"/>
          <p:cNvPicPr>
            <a:picLocks noChangeAspect="1" noChangeArrowheads="1"/>
          </p:cNvPicPr>
          <p:nvPr/>
        </p:nvPicPr>
        <p:blipFill>
          <a:blip r:embed="rId3" cstate="email">
            <a:lum bright="18000" contras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1847" y="1236668"/>
            <a:ext cx="1194954" cy="524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Для выполнения расшивки трещин используют:</a:t>
            </a:r>
          </a:p>
        </p:txBody>
      </p:sp>
      <p:pic>
        <p:nvPicPr>
          <p:cNvPr id="12293" name="Picture 5" descr="04"/>
          <p:cNvPicPr>
            <a:picLocks noChangeAspect="1" noChangeArrowheads="1"/>
          </p:cNvPicPr>
          <p:nvPr/>
        </p:nvPicPr>
        <p:blipFill>
          <a:blip r:embed="rId4" cstate="email">
            <a:lum bright="-1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42"/>
          <a:stretch>
            <a:fillRect/>
          </a:stretch>
        </p:blipFill>
        <p:spPr bwMode="auto">
          <a:xfrm>
            <a:off x="488232" y="1141268"/>
            <a:ext cx="1035768" cy="520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S8005282"/>
          <p:cNvPicPr>
            <a:picLocks noChangeAspect="1" noChangeArrowheads="1"/>
          </p:cNvPicPr>
          <p:nvPr/>
        </p:nvPicPr>
        <p:blipFill>
          <a:blip r:embed="rId5" cstate="email">
            <a:lum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124415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/>
              <a:t>Вопрос № 3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Огрунтовка</a:t>
            </a:r>
            <a:r>
              <a:rPr lang="ru-RU" b="1" dirty="0" smtClean="0"/>
              <a:t> поверхности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err="1" smtClean="0"/>
              <a:t>Огрунтовка</a:t>
            </a:r>
            <a:r>
              <a:rPr lang="ru-RU" sz="4000" b="1" dirty="0" smtClean="0"/>
              <a:t> поверхности.</a:t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04800" y="6553200"/>
            <a:ext cx="8305800" cy="609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smtClean="0"/>
              <a:t>1-основание; 2-пористая поверхность; 3–слой грунтовки.</a:t>
            </a:r>
          </a:p>
        </p:txBody>
      </p:sp>
      <p:pic>
        <p:nvPicPr>
          <p:cNvPr id="48132" name="Picture 4" descr="09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23838" y="2286000"/>
            <a:ext cx="8664575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81000" y="609600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i="1" dirty="0" smtClean="0"/>
          </a:p>
          <a:p>
            <a:r>
              <a:rPr lang="ru-RU" sz="2800" b="1" i="1" dirty="0" err="1" smtClean="0"/>
              <a:t>Огрунтовка</a:t>
            </a:r>
            <a:r>
              <a:rPr lang="ru-RU" sz="2800" b="1" i="1" dirty="0" smtClean="0"/>
              <a:t> </a:t>
            </a:r>
            <a:r>
              <a:rPr lang="ru-RU" sz="2800" b="1" i="1" dirty="0"/>
              <a:t>применяется</a:t>
            </a:r>
            <a:r>
              <a:rPr lang="ru-RU" sz="2800" b="1" i="1" dirty="0" smtClean="0"/>
              <a:t>…</a:t>
            </a:r>
          </a:p>
          <a:p>
            <a:r>
              <a:rPr lang="ru-RU" sz="2800" b="1" i="1" dirty="0" err="1" smtClean="0"/>
              <a:t>Огрунтовка</a:t>
            </a:r>
            <a:r>
              <a:rPr lang="ru-RU" sz="2800" b="1" i="1" dirty="0" smtClean="0"/>
              <a:t> </a:t>
            </a:r>
            <a:r>
              <a:rPr lang="ru-RU" sz="2800" b="1" i="1" dirty="0"/>
              <a:t>выполняется после…</a:t>
            </a:r>
          </a:p>
          <a:p>
            <a:endParaRPr lang="ru-RU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191000"/>
            <a:ext cx="277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уменьшение пористости…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3886200"/>
            <a:ext cx="2523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улучшение сцепление…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0"/>
            <a:ext cx="6792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/>
              <a:t>Огрунтовку</a:t>
            </a:r>
            <a:r>
              <a:rPr lang="ru-RU" sz="3600" b="1" dirty="0"/>
              <a:t> выполняют:</a:t>
            </a:r>
          </a:p>
        </p:txBody>
      </p:sp>
      <p:pic>
        <p:nvPicPr>
          <p:cNvPr id="49155" name="Picture 3" descr="09"/>
          <p:cNvPicPr>
            <a:picLocks noChangeAspect="1" noChangeArrowheads="1"/>
          </p:cNvPicPr>
          <p:nvPr/>
        </p:nvPicPr>
        <p:blipFill>
          <a:blip r:embed="rId2" cstate="email">
            <a:lum bright="-1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25146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6" name="Picture 4" descr="09"/>
          <p:cNvPicPr>
            <a:picLocks noChangeAspect="1" noChangeArrowheads="1"/>
          </p:cNvPicPr>
          <p:nvPr/>
        </p:nvPicPr>
        <p:blipFill>
          <a:blip r:embed="rId3" cstate="email">
            <a:lum bright="-20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066800"/>
            <a:ext cx="25146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7" name="Picture 5" descr="10"/>
          <p:cNvPicPr>
            <a:picLocks noChangeAspect="1" noChangeArrowheads="1"/>
          </p:cNvPicPr>
          <p:nvPr/>
        </p:nvPicPr>
        <p:blipFill>
          <a:blip r:embed="rId4" cstate="email">
            <a:lum bright="-2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3986213"/>
            <a:ext cx="5715000" cy="2719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8" name="Picture 6" descr="10"/>
          <p:cNvPicPr>
            <a:picLocks noChangeAspect="1" noChangeArrowheads="1"/>
          </p:cNvPicPr>
          <p:nvPr/>
        </p:nvPicPr>
        <p:blipFill>
          <a:blip r:embed="rId5" cstate="email">
            <a:lum bright="-20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1"/>
          <a:stretch>
            <a:fillRect/>
          </a:stretch>
        </p:blipFill>
        <p:spPr bwMode="auto">
          <a:xfrm>
            <a:off x="5867400" y="1066800"/>
            <a:ext cx="30480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/>
              <a:t>Процесс </a:t>
            </a:r>
            <a:r>
              <a:rPr lang="ru-RU" sz="3600" b="1" i="1" dirty="0" err="1"/>
              <a:t>огрунтовки</a:t>
            </a:r>
            <a:r>
              <a:rPr lang="ru-RU" sz="3600" b="1" i="1" dirty="0"/>
              <a:t> поверхности</a:t>
            </a:r>
          </a:p>
          <a:p>
            <a:pPr algn="ctr"/>
            <a:r>
              <a:rPr lang="ru-RU" sz="3600" b="1" i="1" dirty="0"/>
              <a:t> происходит так:</a:t>
            </a:r>
          </a:p>
        </p:txBody>
      </p:sp>
      <p:pic>
        <p:nvPicPr>
          <p:cNvPr id="50179" name="Picture 3" descr="09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4208463" cy="410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0180" name="Picture 4" descr="09"/>
          <p:cNvPicPr>
            <a:picLocks noChangeAspect="1" noChangeArrowheads="1"/>
          </p:cNvPicPr>
          <p:nvPr/>
        </p:nvPicPr>
        <p:blipFill>
          <a:blip r:embed="rId3" cstate="email">
            <a:lum bright="-2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191000" cy="4062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533400" y="1828800"/>
            <a:ext cx="8128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/>
              <a:t>Вопрос №4</a:t>
            </a:r>
          </a:p>
          <a:p>
            <a:pPr algn="ctr"/>
            <a:endParaRPr lang="ru-RU" sz="4400" b="1"/>
          </a:p>
          <a:p>
            <a:pPr algn="ctr"/>
            <a:r>
              <a:rPr lang="ru-RU" sz="4400" b="1"/>
              <a:t>Частичная подмазка трещин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10"/>
          <p:cNvPicPr>
            <a:picLocks noChangeAspect="1" noChangeArrowheads="1"/>
          </p:cNvPicPr>
          <p:nvPr/>
        </p:nvPicPr>
        <p:blipFill>
          <a:blip r:embed="rId2" cstate="email">
            <a:lum bright="-10000" contras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67"/>
          <a:stretch>
            <a:fillRect/>
          </a:stretch>
        </p:blipFill>
        <p:spPr bwMode="auto">
          <a:xfrm>
            <a:off x="130175" y="2514600"/>
            <a:ext cx="4441825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2227" name="Picture 3" descr="09"/>
          <p:cNvPicPr>
            <a:picLocks noChangeAspect="1" noChangeArrowheads="1"/>
          </p:cNvPicPr>
          <p:nvPr/>
        </p:nvPicPr>
        <p:blipFill>
          <a:blip r:embed="rId3" cstate="email">
            <a:lum bright="-20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4688" y="2514600"/>
            <a:ext cx="4452937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09600" y="55563"/>
            <a:ext cx="800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/>
              <a:t>Частичная подмазка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04800" y="762000"/>
            <a:ext cx="59737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Частичная подмазка – это….</a:t>
            </a:r>
          </a:p>
          <a:p>
            <a:r>
              <a:rPr lang="ru-RU" sz="2800" b="1" i="1"/>
              <a:t>Подмазку выполняют после….</a:t>
            </a:r>
          </a:p>
          <a:p>
            <a:r>
              <a:rPr lang="ru-RU" sz="2800" b="1" i="1"/>
              <a:t>Инструменты для подмазки…..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590800"/>
            <a:ext cx="167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Заделывание…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/>
              <a:t>Цели урока:</a:t>
            </a:r>
          </a:p>
          <a:p>
            <a:pPr algn="ctr"/>
            <a:endParaRPr lang="ru-RU" sz="4000" b="1" dirty="0"/>
          </a:p>
          <a:p>
            <a:r>
              <a:rPr lang="ru-RU" sz="3600" b="1" dirty="0"/>
              <a:t>Вспомним: </a:t>
            </a:r>
            <a:r>
              <a:rPr lang="ru-RU" sz="3600" i="1" dirty="0"/>
              <a:t>этапы подготовки поверхности под </a:t>
            </a:r>
            <a:r>
              <a:rPr lang="ru-RU" sz="3600" i="1" dirty="0" smtClean="0"/>
              <a:t>высококачественную окраску.</a:t>
            </a:r>
            <a:endParaRPr lang="ru-RU" sz="3600" i="1" dirty="0"/>
          </a:p>
          <a:p>
            <a:endParaRPr lang="ru-RU" sz="3600" i="1" dirty="0"/>
          </a:p>
          <a:p>
            <a:r>
              <a:rPr lang="ru-RU" sz="3600" b="1" dirty="0" smtClean="0"/>
              <a:t>Определим:  </a:t>
            </a:r>
            <a:r>
              <a:rPr lang="ru-RU" sz="3600" i="1" dirty="0" smtClean="0"/>
              <a:t>основные достоинства и недостатки водоэмульсионной краски.</a:t>
            </a:r>
            <a:endParaRPr lang="ru-RU" sz="3600" i="1" dirty="0"/>
          </a:p>
          <a:p>
            <a:endParaRPr lang="ru-RU" sz="3600" i="1" dirty="0"/>
          </a:p>
          <a:p>
            <a:r>
              <a:rPr lang="ru-RU" sz="3600" b="1" dirty="0"/>
              <a:t>Будем учится: </a:t>
            </a:r>
            <a:r>
              <a:rPr lang="ru-RU" sz="3600" i="1" dirty="0" smtClean="0"/>
              <a:t>делать выводы.</a:t>
            </a:r>
            <a:endParaRPr lang="ru-RU" sz="3600" i="1" dirty="0"/>
          </a:p>
          <a:p>
            <a:endParaRPr lang="ru-RU" sz="3600" i="1" dirty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533400"/>
            <a:ext cx="78584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/>
              <a:t>Процесс подмазки выполняется так:</a:t>
            </a:r>
          </a:p>
        </p:txBody>
      </p:sp>
      <p:pic>
        <p:nvPicPr>
          <p:cNvPr id="53251" name="Picture 3" descr="09"/>
          <p:cNvPicPr>
            <a:picLocks noChangeAspect="1" noChangeArrowheads="1"/>
          </p:cNvPicPr>
          <p:nvPr/>
        </p:nvPicPr>
        <p:blipFill>
          <a:blip r:embed="rId2" cstate="email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382000" cy="4640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762000" y="1828800"/>
            <a:ext cx="766921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/>
              <a:t>Вопрос № 5</a:t>
            </a:r>
          </a:p>
          <a:p>
            <a:pPr algn="ctr"/>
            <a:endParaRPr lang="ru-RU" sz="4400" b="1"/>
          </a:p>
          <a:p>
            <a:pPr algn="ctr"/>
            <a:r>
              <a:rPr lang="ru-RU" sz="4400" b="1"/>
              <a:t>Шлифование поверхности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/>
            <a:r>
              <a:rPr lang="ru-RU" sz="3800" b="1" dirty="0" smtClean="0"/>
              <a:t>Шлифование поверхности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838200"/>
            <a:ext cx="8915400" cy="457200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sz="2800" b="1" i="1" dirty="0" smtClean="0"/>
              <a:t>Шлифование  – это  …</a:t>
            </a:r>
          </a:p>
        </p:txBody>
      </p:sp>
      <p:pic>
        <p:nvPicPr>
          <p:cNvPr id="22532" name="Picture 4" descr="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524000"/>
            <a:ext cx="7913298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28600" y="6096000"/>
            <a:ext cx="8550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 </a:t>
            </a:r>
            <a:r>
              <a:rPr lang="ru-RU" sz="2800" b="1" dirty="0" smtClean="0"/>
              <a:t>Шлифование выполняют ….</a:t>
            </a:r>
            <a:endParaRPr lang="ru-RU" sz="2800" b="1" dirty="0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990600" y="49530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Удаление шероховатостей и неровностей с поверхности.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39763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/>
              <a:t>Шлифование поверхности выполняют:</a:t>
            </a:r>
          </a:p>
        </p:txBody>
      </p:sp>
      <p:pic>
        <p:nvPicPr>
          <p:cNvPr id="23555" name="Picture 3" descr="10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914400"/>
            <a:ext cx="4419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6" name="Picture 4" descr="0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914400"/>
            <a:ext cx="4191000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7" name="Picture 5" descr="10"/>
          <p:cNvPicPr>
            <a:picLocks noChangeAspect="1" noChangeArrowheads="1"/>
          </p:cNvPicPr>
          <p:nvPr/>
        </p:nvPicPr>
        <p:blipFill>
          <a:blip r:embed="rId4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18" t="-1640"/>
          <a:stretch>
            <a:fillRect/>
          </a:stretch>
        </p:blipFill>
        <p:spPr bwMode="auto">
          <a:xfrm>
            <a:off x="4419600" y="3810000"/>
            <a:ext cx="4572000" cy="2762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8" name="Picture 6" descr="10"/>
          <p:cNvPicPr>
            <a:picLocks noChangeAspect="1" noChangeArrowheads="1"/>
          </p:cNvPicPr>
          <p:nvPr/>
        </p:nvPicPr>
        <p:blipFill>
          <a:blip r:embed="rId5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886200"/>
            <a:ext cx="1600200" cy="2758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9" name="Picture 7" descr="10"/>
          <p:cNvPicPr>
            <a:picLocks noChangeAspect="1" noChangeArrowheads="1"/>
          </p:cNvPicPr>
          <p:nvPr/>
        </p:nvPicPr>
        <p:blipFill>
          <a:blip r:embed="rId6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3886200"/>
            <a:ext cx="2576711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533400" y="1752600"/>
            <a:ext cx="7772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 smtClean="0"/>
              <a:t>Вопрос № 6</a:t>
            </a:r>
          </a:p>
          <a:p>
            <a:pPr algn="ctr"/>
            <a:r>
              <a:rPr lang="ru-RU" sz="4400" b="1" dirty="0" smtClean="0"/>
              <a:t>Сплошное </a:t>
            </a:r>
            <a:r>
              <a:rPr lang="ru-RU" sz="4400" b="1" dirty="0" err="1"/>
              <a:t>шпатлевание</a:t>
            </a:r>
            <a:r>
              <a:rPr lang="ru-RU" sz="4400" b="1" dirty="0"/>
              <a:t> </a:t>
            </a:r>
          </a:p>
          <a:p>
            <a:pPr algn="ctr"/>
            <a:r>
              <a:rPr lang="ru-RU" sz="4400" b="1" dirty="0"/>
              <a:t>поверхности</a:t>
            </a:r>
          </a:p>
          <a:p>
            <a:pPr algn="ctr"/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S8005326"/>
          <p:cNvPicPr>
            <a:picLocks noChangeAspect="1" noChangeArrowheads="1"/>
          </p:cNvPicPr>
          <p:nvPr/>
        </p:nvPicPr>
        <p:blipFill>
          <a:blip r:embed="rId2" cstate="email">
            <a:lum bright="-10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3434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762000" y="179388"/>
            <a:ext cx="7608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Сплошное </a:t>
            </a:r>
            <a:r>
              <a:rPr lang="ru-RU" sz="3600" b="1" dirty="0" err="1" smtClean="0"/>
              <a:t>шпатлевание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800600" y="2693988"/>
            <a:ext cx="459132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 err="1"/>
              <a:t>Шпатлевание</a:t>
            </a:r>
            <a:r>
              <a:rPr lang="ru-RU" sz="3200" b="1" i="1" dirty="0"/>
              <a:t> – это </a:t>
            </a:r>
            <a:r>
              <a:rPr lang="ru-RU" sz="3200" b="1" i="1" dirty="0" smtClean="0"/>
              <a:t>…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Материалом для </a:t>
            </a:r>
          </a:p>
          <a:p>
            <a:r>
              <a:rPr lang="ru-RU" sz="3200" b="1" i="1" dirty="0" err="1" smtClean="0"/>
              <a:t>шпатлевание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слушит</a:t>
            </a:r>
            <a:r>
              <a:rPr lang="ru-RU" sz="3200" b="1" i="1" dirty="0" smtClean="0"/>
              <a:t>…</a:t>
            </a:r>
          </a:p>
          <a:p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2600" y="1752600"/>
            <a:ext cx="548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Требования предъявляемые </a:t>
            </a:r>
          </a:p>
          <a:p>
            <a:pPr algn="ctr"/>
            <a:r>
              <a:rPr lang="ru-RU" sz="4800" b="1" dirty="0" smtClean="0"/>
              <a:t>    к шпатлевке?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680702BC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1534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3400" y="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Инструменты для </a:t>
            </a:r>
            <a:r>
              <a:rPr lang="ru-RU" sz="3600" b="1" dirty="0" err="1" smtClean="0"/>
              <a:t>шпатлевания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638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Широкие  шпателя используется для…</a:t>
            </a:r>
          </a:p>
          <a:p>
            <a:r>
              <a:rPr lang="ru-RU" sz="2800" b="1" i="1" dirty="0" smtClean="0"/>
              <a:t>Узкие шпателя используются для…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8FC435C6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077200" cy="532288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57200" y="152400"/>
            <a:ext cx="8505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Шпатлевка на поверхность наноситься ….</a:t>
            </a:r>
            <a:endParaRPr lang="ru-RU" sz="36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1867694" y="3771106"/>
            <a:ext cx="3886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362994" y="3733006"/>
            <a:ext cx="381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10200" y="1524000"/>
            <a:ext cx="2362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5486400" y="1981200"/>
            <a:ext cx="2286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6645" y="533405"/>
          <a:ext cx="8718755" cy="6324596"/>
        </p:xfrm>
        <a:graphic>
          <a:graphicData uri="http://schemas.openxmlformats.org/drawingml/2006/table">
            <a:tbl>
              <a:tblPr/>
              <a:tblGrid>
                <a:gridCol w="870155"/>
                <a:gridCol w="7848600"/>
              </a:tblGrid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Очистка – это удаление старых обоев, старой краски, пыли и ид.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Механическая очистка выполняется при помощи паяльной лампы.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Расшивка трещин – это расширения устья трещин в слое штукатурки.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Расшивку трещин выполняют после </a:t>
                      </a: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огрунтовки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Огрунтовка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 применяется для уменьшения пористости поверхности  и для улучшения сцепления с окрасочным слоем.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Огрунтовку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 выполняют шпателями и скребками.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Частичная подмазка – это заделывания (подмазка) расшитых трещин.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Частичная подмазка выполняется после очистки.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Частичная подмазка выполняется при помощи шпателей.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Шлифование  – это устранение наплывов и шероховатостей </a:t>
                      </a:r>
                      <a:r>
                        <a:rPr lang="ru-RU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поверхностях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Шлифование выполняется кистями и валиками.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Шлифование выполняется после </a:t>
                      </a:r>
                      <a:r>
                        <a:rPr lang="ru-RU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шпатлевание</a:t>
                      </a:r>
                      <a:r>
                        <a:rPr lang="ru-RU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Шпатлевание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 – это выравнивание поверхности.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Материалом для </a:t>
                      </a: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шпатлевание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 служит грунтовка.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Шпатлевание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 выполняется после очистки.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Шпатлевание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 выполняется при помощи широких и узких шпателей.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762000" y="0"/>
            <a:ext cx="74194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Задание №2  Прочитай.</a:t>
            </a:r>
            <a:r>
              <a:rPr kumimoji="0" lang="ru-RU" sz="1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Ответь письменно  «Да» или  «Нет»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457200" y="1225689"/>
            <a:ext cx="8382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000" b="1" dirty="0"/>
              <a:t>1 этап – </a:t>
            </a:r>
            <a:r>
              <a:rPr lang="ru-RU" sz="4000" i="1" dirty="0" smtClean="0"/>
              <a:t>повторение пройденного </a:t>
            </a:r>
          </a:p>
          <a:p>
            <a:r>
              <a:rPr lang="ru-RU" sz="4000" i="1" dirty="0" smtClean="0"/>
              <a:t>                материала.</a:t>
            </a:r>
            <a:endParaRPr lang="ru-RU" sz="4000" i="1" dirty="0"/>
          </a:p>
          <a:p>
            <a:endParaRPr lang="ru-RU" sz="4000" i="1" dirty="0" smtClean="0"/>
          </a:p>
          <a:p>
            <a:endParaRPr lang="ru-RU" sz="4000" i="1" dirty="0"/>
          </a:p>
          <a:p>
            <a:r>
              <a:rPr lang="ru-RU" sz="4000" b="1" dirty="0"/>
              <a:t>2 этап – </a:t>
            </a:r>
            <a:r>
              <a:rPr lang="ru-RU" sz="4000" i="1" dirty="0"/>
              <a:t>объяснение нового </a:t>
            </a:r>
          </a:p>
          <a:p>
            <a:r>
              <a:rPr lang="ru-RU" sz="4000" i="1" dirty="0"/>
              <a:t>                материала</a:t>
            </a:r>
            <a:r>
              <a:rPr lang="ru-RU" sz="4000" i="1" dirty="0" smtClean="0"/>
              <a:t>. </a:t>
            </a:r>
          </a:p>
          <a:p>
            <a:r>
              <a:rPr lang="ru-RU" sz="4000" i="1" dirty="0" smtClean="0"/>
              <a:t>               Лабораторная работа.</a:t>
            </a:r>
            <a:endParaRPr lang="ru-RU" sz="4000" i="1" dirty="0"/>
          </a:p>
          <a:p>
            <a:endParaRPr lang="ru-RU" sz="4000" i="1" dirty="0"/>
          </a:p>
          <a:p>
            <a:endParaRPr lang="ru-RU" sz="4000" b="1" i="1" dirty="0"/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746125" y="396875"/>
            <a:ext cx="7483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План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1430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800000"/>
                </a:solidFill>
              </a:rPr>
              <a:t>Водоэмульсионная</a:t>
            </a:r>
          </a:p>
          <a:p>
            <a:pPr algn="ctr"/>
            <a:r>
              <a:rPr lang="ru-RU" sz="7200" b="1" dirty="0" smtClean="0">
                <a:solidFill>
                  <a:srgbClr val="800000"/>
                </a:solidFill>
              </a:rPr>
              <a:t> </a:t>
            </a:r>
            <a:r>
              <a:rPr lang="ru-RU" sz="7200" dirty="0" smtClean="0">
                <a:solidFill>
                  <a:srgbClr val="800000"/>
                </a:solidFill>
              </a:rPr>
              <a:t>краска</a:t>
            </a:r>
            <a:endParaRPr lang="ru-RU" sz="7200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8100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/>
              <a:t>поверхность,   в магазине, </a:t>
            </a:r>
          </a:p>
          <a:p>
            <a:pPr algn="ctr"/>
            <a:r>
              <a:rPr lang="ru-RU" sz="4400" b="1" i="1" dirty="0" smtClean="0"/>
              <a:t>водоэмульсионная краска,    </a:t>
            </a:r>
          </a:p>
          <a:p>
            <a:pPr algn="ctr"/>
            <a:r>
              <a:rPr lang="ru-RU" sz="4400" b="1" i="1" dirty="0" smtClean="0"/>
              <a:t> окрасили,   купили…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Водоэмульсионная краска</a:t>
            </a:r>
            <a:endParaRPr lang="ru-RU" sz="3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1" y="609600"/>
          <a:ext cx="8839200" cy="6031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99"/>
                <a:gridCol w="4114800"/>
                <a:gridCol w="4343401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№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Достоинство</a:t>
                      </a:r>
                      <a:endParaRPr lang="ru-RU" sz="36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Недостатки</a:t>
                      </a:r>
                      <a:endParaRPr lang="ru-RU" sz="36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8105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453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893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4516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874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 7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1219200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 имеет резкого запаха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609600" y="2133600"/>
            <a:ext cx="3733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 токсична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3505200"/>
            <a:ext cx="2412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Быстро сохнет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267200"/>
            <a:ext cx="3898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Приемлемая стоимость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876800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dk1"/>
                </a:solidFill>
              </a:rPr>
              <a:t>Рабочие инструменты легко отмываются водой</a:t>
            </a:r>
            <a:endParaRPr lang="ru-RU" sz="28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548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5715000"/>
            <a:ext cx="403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Позволяет получить любые цвета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28194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Пожаробезопасна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1219200"/>
            <a:ext cx="449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Нельзя окрашивать металлические поверхности</a:t>
            </a:r>
            <a:endParaRPr lang="ru-RU" sz="2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24400" y="2133600"/>
            <a:ext cx="4101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Недостаточная стойкость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15" grpId="0"/>
      <p:bldP spid="18" grpId="0"/>
      <p:bldP spid="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Водоэмульсионная краска</a:t>
            </a:r>
            <a:endParaRPr lang="ru-RU" sz="3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1" y="609600"/>
          <a:ext cx="8839200" cy="6031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99"/>
                <a:gridCol w="4114800"/>
                <a:gridCol w="4343401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№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Достоинство</a:t>
                      </a:r>
                      <a:endParaRPr lang="ru-RU" sz="36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Недостатки</a:t>
                      </a:r>
                      <a:endParaRPr lang="ru-RU" sz="36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8105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453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893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4516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874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 7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57400" y="548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0" y="990600"/>
          <a:ext cx="8382000" cy="563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7391400"/>
              </a:tblGrid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rgbClr val="FF0000"/>
                          </a:solidFill>
                        </a:rPr>
                        <a:t>№</a:t>
                      </a:r>
                      <a:endParaRPr lang="ru-RU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Технологические операции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Расшивка трещин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Частичное шлифование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Частичная подмазка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Первое сплошное шлифование 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Второе сплошное шлифование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Очистка поверхности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Вторая </a:t>
                      </a:r>
                      <a:r>
                        <a:rPr lang="ru-RU" i="1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огрунтовка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Первая </a:t>
                      </a:r>
                      <a:r>
                        <a:rPr lang="ru-RU" i="1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огрунтовка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Первое</a:t>
                      </a:r>
                      <a:r>
                        <a:rPr lang="ru-RU" i="1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сплошное </a:t>
                      </a:r>
                      <a:r>
                        <a:rPr lang="ru-RU" i="1" baseline="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шпатлевание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Второе сплошное </a:t>
                      </a:r>
                      <a:r>
                        <a:rPr lang="ru-RU" i="1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шпатлевание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4800" y="1524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Технологические операции, выполняемые при подготовки оштукатуренных поверхностей под высококачественную окраску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0" y="990600"/>
          <a:ext cx="8382000" cy="563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7391400"/>
              </a:tblGrid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rgbClr val="FF0000"/>
                          </a:solidFill>
                        </a:rPr>
                        <a:t>№</a:t>
                      </a:r>
                      <a:endParaRPr lang="ru-RU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Технологические операции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Расшивка трещин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Частичное шлифование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Частичная подмазка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Первое сплошное шлифование 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Второе сплошное шлифование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Очистка поверхности</a:t>
                      </a:r>
                      <a:endParaRPr lang="ru-RU" i="1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Вторая </a:t>
                      </a:r>
                      <a:r>
                        <a:rPr lang="ru-RU" i="1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огрунтовка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Первая </a:t>
                      </a:r>
                      <a:r>
                        <a:rPr lang="ru-RU" i="1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огрунтовка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Первое</a:t>
                      </a:r>
                      <a:r>
                        <a:rPr lang="ru-RU" i="1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сплошное </a:t>
                      </a:r>
                      <a:r>
                        <a:rPr lang="ru-RU" i="1" baseline="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шпатлевание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Второе сплошное </a:t>
                      </a:r>
                      <a:r>
                        <a:rPr lang="ru-RU" i="1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шпатлевание</a:t>
                      </a:r>
                      <a:endParaRPr lang="ru-RU" i="1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4800" y="1524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Технологические операции, выполняемые при подготовки оштукатуренных поверхностей под высококачественную окраску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8534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/>
              <a:t>Вопрос № </a:t>
            </a:r>
            <a:r>
              <a:rPr lang="ru-RU" sz="4400" b="1" dirty="0" smtClean="0"/>
              <a:t>1 </a:t>
            </a:r>
            <a:endParaRPr lang="ru-RU" sz="4400" b="1" dirty="0"/>
          </a:p>
          <a:p>
            <a:pPr algn="ctr"/>
            <a:endParaRPr lang="ru-RU" sz="4400" b="1" dirty="0"/>
          </a:p>
          <a:p>
            <a:pPr algn="ctr"/>
            <a:r>
              <a:rPr lang="ru-RU" sz="4400" b="1" dirty="0" smtClean="0"/>
              <a:t>Очистка поверхности.</a:t>
            </a:r>
            <a:endParaRPr lang="ru-RU" sz="4400" b="1" dirty="0"/>
          </a:p>
          <a:p>
            <a:pPr algn="ctr"/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Очистка поверхности.</a:t>
            </a:r>
          </a:p>
        </p:txBody>
      </p:sp>
      <p:pic>
        <p:nvPicPr>
          <p:cNvPr id="6147" name="Picture 3" descr="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6200" y="990600"/>
            <a:ext cx="4854575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1408113"/>
            <a:ext cx="37338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/>
              <a:t>  </a:t>
            </a:r>
            <a:r>
              <a:rPr lang="ru-RU" sz="3200" b="1" i="1" dirty="0" smtClean="0"/>
              <a:t>Очистка </a:t>
            </a:r>
            <a:r>
              <a:rPr lang="ru-RU" sz="3200" b="1" i="1" dirty="0"/>
              <a:t>– это…..</a:t>
            </a:r>
          </a:p>
          <a:p>
            <a:endParaRPr lang="ru-RU" sz="3200" b="1" i="1" dirty="0"/>
          </a:p>
          <a:p>
            <a:endParaRPr lang="ru-RU" sz="3200" b="1" i="1" dirty="0"/>
          </a:p>
          <a:p>
            <a:r>
              <a:rPr lang="ru-RU" sz="3200" b="1" i="1" dirty="0" smtClean="0"/>
              <a:t>  Виды </a:t>
            </a:r>
            <a:r>
              <a:rPr lang="ru-RU" sz="3200" b="1" i="1" dirty="0"/>
              <a:t>очистки…..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2400" y="1600200"/>
            <a:ext cx="1273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удаление…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0" descr="09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8" y="1219200"/>
            <a:ext cx="2587625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3429000" cy="231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52400" y="304800"/>
            <a:ext cx="868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/>
              <a:t>Механическая очистка производиться:</a:t>
            </a:r>
          </a:p>
        </p:txBody>
      </p:sp>
      <p:pic>
        <p:nvPicPr>
          <p:cNvPr id="40965" name="Picture 5" descr="09"/>
          <p:cNvPicPr>
            <a:picLocks noChangeAspect="1" noChangeArrowheads="1"/>
          </p:cNvPicPr>
          <p:nvPr/>
        </p:nvPicPr>
        <p:blipFill>
          <a:blip r:embed="rId4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6"/>
          <a:stretch>
            <a:fillRect/>
          </a:stretch>
        </p:blipFill>
        <p:spPr bwMode="auto">
          <a:xfrm>
            <a:off x="6477000" y="1219200"/>
            <a:ext cx="23622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6" name="Picture 6" descr="09"/>
          <p:cNvPicPr>
            <a:picLocks noChangeAspect="1" noChangeArrowheads="1"/>
          </p:cNvPicPr>
          <p:nvPr/>
        </p:nvPicPr>
        <p:blipFill>
          <a:blip r:embed="rId5" cstate="email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4038600"/>
            <a:ext cx="3200400" cy="2328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7" name="Picture 7" descr="09"/>
          <p:cNvPicPr>
            <a:picLocks noChangeAspect="1" noChangeArrowheads="1"/>
          </p:cNvPicPr>
          <p:nvPr/>
        </p:nvPicPr>
        <p:blipFill>
          <a:blip r:embed="rId6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85"/>
          <a:stretch>
            <a:fillRect/>
          </a:stretch>
        </p:blipFill>
        <p:spPr bwMode="auto">
          <a:xfrm>
            <a:off x="3352800" y="1219200"/>
            <a:ext cx="25908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/>
              <a:t>Термическая очистка выполняется:</a:t>
            </a:r>
          </a:p>
        </p:txBody>
      </p:sp>
      <p:pic>
        <p:nvPicPr>
          <p:cNvPr id="41987" name="Picture 3" descr="S8005456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3810000" cy="3663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3762375" cy="3597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257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/>
              <a:t>Процесс термической очистки </a:t>
            </a:r>
          </a:p>
          <a:p>
            <a:pPr algn="ctr"/>
            <a:r>
              <a:rPr lang="ru-RU" sz="3200" b="1" i="1" dirty="0"/>
              <a:t>происходит так: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1485</TotalTime>
  <Words>585</Words>
  <Application>Microsoft Office PowerPoint</Application>
  <PresentationFormat>Экран (4:3)</PresentationFormat>
  <Paragraphs>189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Тема урока:  Высококачественная  окраска оштукатуренных  поверхности водными составами.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Очистка поверхности.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№ 3  Огрунтовка поверхности</vt:lpstr>
      <vt:lpstr>Огрунтовка поверхности.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Шлифование поверхности</vt:lpstr>
      <vt:lpstr>Шлифование поверхности выполняют: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Водоэмульсионная краска</vt:lpstr>
      <vt:lpstr>Водоэмульсионная краска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Высококачественная  подготовка оштукатуренных и бетонных  поверхности</dc:title>
  <dc:creator>Un1t</dc:creator>
  <cp:lastModifiedBy>pc</cp:lastModifiedBy>
  <cp:revision>135</cp:revision>
  <dcterms:created xsi:type="dcterms:W3CDTF">2014-02-11T04:51:38Z</dcterms:created>
  <dcterms:modified xsi:type="dcterms:W3CDTF">2019-01-07T12:47:21Z</dcterms:modified>
</cp:coreProperties>
</file>