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50" r:id="rId2"/>
    <p:sldMasterId id="2147483651" r:id="rId3"/>
  </p:sldMasterIdLst>
  <p:notesMasterIdLst>
    <p:notesMasterId r:id="rId18"/>
  </p:notesMasterIdLst>
  <p:sldIdLst>
    <p:sldId id="256" r:id="rId4"/>
    <p:sldId id="321" r:id="rId5"/>
    <p:sldId id="347" r:id="rId6"/>
    <p:sldId id="348" r:id="rId7"/>
    <p:sldId id="322" r:id="rId8"/>
    <p:sldId id="342" r:id="rId9"/>
    <p:sldId id="323" r:id="rId10"/>
    <p:sldId id="324" r:id="rId11"/>
    <p:sldId id="326" r:id="rId12"/>
    <p:sldId id="327" r:id="rId13"/>
    <p:sldId id="345" r:id="rId14"/>
    <p:sldId id="319" r:id="rId15"/>
    <p:sldId id="285" r:id="rId16"/>
    <p:sldId id="349" r:id="rId17"/>
  </p:sldIdLst>
  <p:sldSz cx="9144000" cy="6858000" type="screen4x3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512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A839152E-0FB8-41D0-905C-6E88C47340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>
              <a:buFont typeface="Times New Roman" pitchFamily="18" charset="0"/>
              <a:buNone/>
            </a:pPr>
            <a:fld id="{BA65AE77-4FB4-4C0B-9AFE-DF914892E36C}" type="slidenum">
              <a:rPr lang="en-US" smtClean="0">
                <a:latin typeface="Times New Roman" pitchFamily="18" charset="0"/>
              </a:rPr>
              <a:pPr>
                <a:buFont typeface="Times New Roman" pitchFamily="18" charset="0"/>
                <a:buNone/>
              </a:pPr>
              <a:t>1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440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403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A839152E-0FB8-41D0-905C-6E88C473400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>
              <a:buFont typeface="Times New Roman" pitchFamily="18" charset="0"/>
              <a:buNone/>
            </a:pPr>
            <a:fld id="{68655D26-ED52-4DBE-A6A1-789411D99F36}" type="slidenum">
              <a:rPr lang="en-US" smtClean="0">
                <a:latin typeface="Times New Roman" pitchFamily="18" charset="0"/>
              </a:rPr>
              <a:pPr>
                <a:buFont typeface="Times New Roman" pitchFamily="18" charset="0"/>
                <a:buNone/>
              </a:pPr>
              <a:t>13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460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60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>
              <a:buFont typeface="Times New Roman" pitchFamily="18" charset="0"/>
              <a:buNone/>
            </a:pPr>
            <a:fld id="{68655D26-ED52-4DBE-A6A1-789411D99F36}" type="slidenum">
              <a:rPr lang="en-US" smtClean="0">
                <a:latin typeface="Times New Roman" pitchFamily="18" charset="0"/>
              </a:rPr>
              <a:pPr>
                <a:buFont typeface="Times New Roman" pitchFamily="18" charset="0"/>
                <a:buNone/>
              </a:pPr>
              <a:t>14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460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60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AE2E31-0CA4-4128-8CDF-4B19F2146738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A1BA1-F7FD-4C50-807F-7B37107162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5D54D4-E854-4774-98AD-7A44E794A656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A23BE-4B32-40D8-8197-6004CDDE7D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9067D-A805-4C77-B406-6B99EB8EB9BB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92016-B0C1-41B8-9018-2335F3A8A2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0813" cy="14684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E99226-DEBB-43D5-AFA8-128FD704D8DE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AC9BD-C877-4E78-AE64-538CCEC7B1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9A33E-48BA-4096-B960-1E97E1FCD56C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9AF5E3-D977-4CA2-B10A-913C8D6A1E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AD6A39-8E90-4234-9E5D-550824A8DD6A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4E712-31E4-4496-A6B4-E29AE16B32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81009-AC3F-4C28-8AE0-FA09EB0A3D76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359713-F483-4E5D-8F09-DB328B5E4C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35113"/>
            <a:ext cx="1943100" cy="638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552700" y="1535113"/>
            <a:ext cx="1943100" cy="638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04351-332D-4EFA-BFCC-93D7A63D2142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6E191-722E-4DAE-8730-AAF4FE8B3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80954-0F52-4377-AFFA-A8C969A91ACA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67B1A-50AC-42BD-9446-00C096FE9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852CB-0C85-4532-A82C-7A7ECCAEB991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CB089E-98B6-4FE3-82B9-EBBC8EAC23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51674-190E-4323-AF34-EFC3664EAB3F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ABE53-CFBF-4F2D-A8BF-B784443985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60AE21-F1E5-46D4-97E1-B1540820F716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E9CD3-CC63-443E-9A86-2705D06EB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CB82F-D5EB-4BC7-AB0B-090517B82363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06DCB-0D13-470D-8779-0AB720D19D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4495C5-17D1-416C-828D-A8AB703668D6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EC36F-203E-44A0-936A-7F7B020026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01039-43E3-4ACD-911C-82DF4A20DB61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A8574-93DC-4C56-B38B-F8D3490EB9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1898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1898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90D31A-3A74-4D79-9E34-781CFF3EF974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A5CE36-BD84-490E-9B8D-774D89AF06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54ADE-5948-4E0A-8C06-2401634425C9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09683-4174-4E6D-8732-7C3914FC92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F5EB5-00C1-4A7A-8713-B702F0E91C9C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D26E05-B502-473E-B2B3-75027B40A2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B4DA1B-DDCF-480D-AAA6-89F801ACC779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B59118-8F34-4271-BF8F-F532728452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397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397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0F103-418B-4046-A54E-2BB1EBB4474F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F90766-9AC4-40F9-9B11-FD6C0E4127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6FF37-4154-48F2-9316-873CF690376D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30D6F-31F2-4C6D-87E2-856A85E7B5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4F379-D5A7-4B92-AFA1-9A40F8A00533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B0469-0B21-484D-883D-82138B9813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E2B7CC-C06A-491F-881B-0A1CFE77906F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AFA9FC-26C3-42D3-A355-7EFA265614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958A5C-F015-4474-8881-13F7D3D545DE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FAA1C5-3BE7-43A3-9125-21E6A73CC5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E18B0F-F693-40A1-A2B9-CA380432B77E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EAA38B-D007-4BF2-9AED-2450664241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718C9-5B0B-4302-AA34-1A13548F581F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D2B0E-CD1B-41EE-9266-8C336F6159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CA60F-5EA3-4945-B708-30C6872975DA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938C6-90CF-412D-ABC9-40DF09D4FA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5813" cy="53070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3070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301D7-F3B8-4BD3-9A3C-9305AB18699B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C6234-DE44-45D1-A050-7964B649B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739C6-9B68-4CCF-B19D-AE2FC857AA90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E44EF-9603-4661-95B4-571241DCE7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384A12-6311-4F4B-90DF-8AB4DB98B657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C4D39B-7287-44AC-9E98-E95DD1E871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1C9BDF-8DCD-4FE2-A554-077CCCAE029B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57809-E88D-4D3C-8154-4E9B4B7A07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7886D-79BE-45F6-95D3-FD58DEE46AD9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D81570-2844-4517-848A-BFB23532C4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507E9B-2235-48B5-A014-4F677C8CC39F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63B4D-3857-4923-9E77-9F3420BD5C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692D7-FEAA-47B2-A197-B2C1E8DDC735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E2A76B-A4DF-41CB-BE7D-A4952FEA8F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70813" cy="146843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заголовка</a:t>
            </a:r>
          </a:p>
        </p:txBody>
      </p:sp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1371600" y="3886200"/>
            <a:ext cx="6399213" cy="1751013"/>
          </a:xfrm>
          <a:prstGeom prst="rect">
            <a:avLst/>
          </a:prstGeom>
          <a:noFill/>
          <a:ln w="9360" cap="flat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GB" sz="3200">
                <a:solidFill>
                  <a:srgbClr val="000000"/>
                </a:solidFill>
              </a:rPr>
              <a:t>Образец подзаголовка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</a:tabLst>
              <a:defRPr sz="1200">
                <a:solidFill>
                  <a:srgbClr val="8B8B8B"/>
                </a:solidFill>
                <a:latin typeface="+mn-lt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07A15D01-081A-49C3-BB9A-FD63F78E0DB2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</a:tabLst>
              <a:defRPr sz="1200">
                <a:solidFill>
                  <a:srgbClr val="8B8B8B"/>
                </a:solidFill>
                <a:latin typeface="+mn-lt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4631B711-D1A7-47BD-AFF2-6CA8E3AE64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hf sldNum="0" hdr="0" ftr="0"/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9pPr>
    </p:titleStyle>
    <p:bodyStyle>
      <a:lvl1pPr marL="342900" indent="-342900" algn="l" defTabSz="457200" rtl="0" eaLnBrk="0" fontAlgn="base" hangingPunct="0">
        <a:lnSpc>
          <a:spcPct val="83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8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8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8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заголовка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35113"/>
            <a:ext cx="4038600" cy="6381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0"/>
            <a:r>
              <a:rPr lang="en-GB" smtClean="0"/>
              <a:t>Seventh Outline LevelОбразец текста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</a:tabLst>
              <a:defRPr sz="1200">
                <a:solidFill>
                  <a:srgbClr val="8B8B8B"/>
                </a:solidFill>
                <a:latin typeface="+mn-lt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831CA7BF-41DB-4500-AF61-E7B22C5463DD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</a:tabLst>
              <a:defRPr sz="1200">
                <a:solidFill>
                  <a:srgbClr val="8B8B8B"/>
                </a:solidFill>
                <a:latin typeface="+mn-lt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3B217CC7-DE69-423B-86A7-561CA33C64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sldNum="0" hdr="0" ftr="0"/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9pPr>
    </p:titleStyle>
    <p:bodyStyle>
      <a:lvl1pPr marL="342900" indent="-342900" algn="l" defTabSz="457200" rtl="0" eaLnBrk="0" fontAlgn="base" hangingPunct="0">
        <a:lnSpc>
          <a:spcPct val="83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8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8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8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</a:tabLst>
              <a:defRPr sz="1200">
                <a:solidFill>
                  <a:srgbClr val="8B8B8B"/>
                </a:solidFill>
                <a:latin typeface="+mn-lt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7BCD7D55-B759-4E51-8A82-11FF4D35446C}" type="datetime1">
              <a:rPr lang="en-US"/>
              <a:pPr>
                <a:defRPr/>
              </a:pPr>
              <a:t>1/8/2019</a:t>
            </a:fld>
            <a:endParaRPr lang="en-US"/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</a:tabLst>
              <a:defRPr sz="1200">
                <a:solidFill>
                  <a:srgbClr val="8B8B8B"/>
                </a:solidFill>
                <a:latin typeface="+mn-lt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BF3AA50C-820C-4038-A949-2DCAB06407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307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3975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6908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sldNum="0" hdr="0" ftr="0"/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9pPr>
    </p:titleStyle>
    <p:bodyStyle>
      <a:lvl1pPr marL="342900" indent="-342900" algn="l" defTabSz="457200" rtl="0" eaLnBrk="0" fontAlgn="base" hangingPunct="0">
        <a:lnSpc>
          <a:spcPct val="83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8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8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8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9.xml"/><Relationship Id="rId1" Type="http://schemas.openxmlformats.org/officeDocument/2006/relationships/video" Target="file:///C:\Users\User\Desktop\CAM03510.3gp" TargetMode="Externa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27584" y="1772816"/>
            <a:ext cx="7054552" cy="1728192"/>
          </a:xfrm>
        </p:spPr>
        <p:txBody>
          <a:bodyPr/>
          <a:lstStyle/>
          <a:p>
            <a:pPr algn="ctr" eaLnBrk="1">
              <a:lnSpc>
                <a:spcPct val="100000"/>
              </a:lnSpc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 Современные формы и способы взаимодействия педагогов с родителями.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31640" y="4005064"/>
            <a:ext cx="4032275" cy="108012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algn="ctr" eaLnBrk="1">
              <a:lnSpc>
                <a:spcPct val="100000"/>
              </a:lnSpc>
              <a:spcBef>
                <a:spcPts val="6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</a:pPr>
            <a:r>
              <a:rPr lang="en-US" dirty="0" smtClean="0">
                <a:solidFill>
                  <a:srgbClr val="0070C0"/>
                </a:solidFill>
              </a:rPr>
              <a:t>М</a:t>
            </a:r>
            <a:r>
              <a:rPr lang="ru-RU" dirty="0" smtClean="0">
                <a:solidFill>
                  <a:srgbClr val="0070C0"/>
                </a:solidFill>
              </a:rPr>
              <a:t>А</a:t>
            </a:r>
            <a:r>
              <a:rPr lang="en-US" dirty="0" smtClean="0">
                <a:solidFill>
                  <a:srgbClr val="0070C0"/>
                </a:solidFill>
              </a:rPr>
              <a:t>ДОУ </a:t>
            </a:r>
            <a:r>
              <a:rPr lang="ru-RU" dirty="0" smtClean="0">
                <a:solidFill>
                  <a:srgbClr val="0070C0"/>
                </a:solidFill>
              </a:rPr>
              <a:t>№6 Золушка</a:t>
            </a:r>
            <a:endParaRPr lang="en-US" dirty="0" smtClean="0">
              <a:solidFill>
                <a:srgbClr val="0070C0"/>
              </a:solidFill>
            </a:endParaRPr>
          </a:p>
          <a:p>
            <a:pPr marL="0" indent="0" eaLnBrk="1">
              <a:lnSpc>
                <a:spcPct val="100000"/>
              </a:lnSpc>
              <a:spcBef>
                <a:spcPts val="6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</a:pPr>
            <a:r>
              <a:rPr lang="ru-RU" dirty="0" smtClean="0">
                <a:solidFill>
                  <a:srgbClr val="0070C0"/>
                </a:solidFill>
              </a:rPr>
              <a:t>    Биркли И.С.</a:t>
            </a:r>
          </a:p>
          <a:p>
            <a:pPr marL="0" indent="0" eaLnBrk="1">
              <a:lnSpc>
                <a:spcPct val="100000"/>
              </a:lnSpc>
              <a:spcBef>
                <a:spcPts val="6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</a:pPr>
            <a:r>
              <a:rPr lang="ru-RU" dirty="0" smtClean="0">
                <a:solidFill>
                  <a:srgbClr val="0070C0"/>
                </a:solidFill>
              </a:rPr>
              <a:t>    </a:t>
            </a:r>
            <a:endParaRPr lang="en-US" dirty="0" smtClean="0">
              <a:solidFill>
                <a:srgbClr val="0070C0"/>
              </a:solidFill>
            </a:endParaRPr>
          </a:p>
          <a:p>
            <a:pPr marL="0" indent="0" eaLnBrk="1">
              <a:lnSpc>
                <a:spcPct val="100000"/>
              </a:lnSpc>
              <a:spcBef>
                <a:spcPts val="6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</a:pPr>
            <a:endParaRPr lang="en-US" dirty="0" smtClean="0">
              <a:solidFill>
                <a:srgbClr val="8B8B8B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0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10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4100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2"/>
          <p:cNvSpPr>
            <a:spLocks noChangeArrowheads="1"/>
          </p:cNvSpPr>
          <p:nvPr/>
        </p:nvSpPr>
        <p:spPr bwMode="auto">
          <a:xfrm>
            <a:off x="395288" y="188913"/>
            <a:ext cx="84978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00000"/>
              </a:lnSpc>
              <a:spcBef>
                <a:spcPts val="6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r>
              <a:rPr lang="ru-RU" sz="2000" b="1" dirty="0">
                <a:solidFill>
                  <a:srgbClr val="2D2DB9"/>
                </a:solidFill>
              </a:rPr>
              <a:t>       </a:t>
            </a:r>
            <a:endParaRPr lang="en-US" sz="2000" b="1" dirty="0">
              <a:solidFill>
                <a:srgbClr val="2D2DB9"/>
              </a:solidFill>
            </a:endParaRPr>
          </a:p>
        </p:txBody>
      </p:sp>
      <p:pic>
        <p:nvPicPr>
          <p:cNvPr id="12291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732463"/>
            <a:ext cx="9144000" cy="112553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332656"/>
            <a:ext cx="8496944" cy="5244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006600"/>
                </a:solidFill>
              </a:rPr>
              <a:t>Исходя из нашего небольшого опыта мы сделали вывод, что особой популярностью , как у педагогов так и у родителей пользуются нетрадиционные методы общения. Основной принцип в рамках новой философии это открытость .Чтобы этот принцип действовал, нужно в первую очередь открыться самому перед  родителями и детьми .Рассказывать им свои истории из жизни, приводить свои примеры .Тогда они поймут что вы им доверяете и будут доверять вам. Открытость детского сада для семьи (для родителей обеспечивают возможность, знать и видеть, как живет и развивается его ребенок) Родители лучше узнают своего ребенка, поскольку видят его в новой обстановке и новой для себя обстановке сближаются с педагогами.</a:t>
            </a:r>
            <a:endParaRPr lang="ru-RU" sz="2400" i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2"/>
          <p:cNvSpPr>
            <a:spLocks noChangeArrowheads="1"/>
          </p:cNvSpPr>
          <p:nvPr/>
        </p:nvSpPr>
        <p:spPr bwMode="auto">
          <a:xfrm>
            <a:off x="395288" y="188913"/>
            <a:ext cx="84978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00000"/>
              </a:lnSpc>
              <a:spcBef>
                <a:spcPts val="6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r>
              <a:rPr lang="ru-RU" sz="2000" b="1" dirty="0">
                <a:solidFill>
                  <a:srgbClr val="2D2DB9"/>
                </a:solidFill>
              </a:rPr>
              <a:t>       </a:t>
            </a:r>
            <a:endParaRPr lang="en-US" sz="2000" b="1" dirty="0">
              <a:solidFill>
                <a:srgbClr val="2D2DB9"/>
              </a:solidFill>
            </a:endParaRPr>
          </a:p>
        </p:txBody>
      </p:sp>
      <p:pic>
        <p:nvPicPr>
          <p:cNvPr id="12291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732463"/>
            <a:ext cx="9144000" cy="112553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9552" y="476672"/>
            <a:ext cx="6961632" cy="4645152"/>
          </a:xfrm>
          <a:prstGeom prst="rect">
            <a:avLst/>
          </a:prstGeom>
        </p:spPr>
      </p:pic>
      <p:pic>
        <p:nvPicPr>
          <p:cNvPr id="5" name="Рисунок 4" descr="Рисунок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979712" y="1412776"/>
            <a:ext cx="6961632" cy="4907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i="1" u="sng" dirty="0" smtClean="0">
                <a:solidFill>
                  <a:srgbClr val="2D2DB9"/>
                </a:solidFill>
              </a:rPr>
              <a:t/>
            </a:r>
            <a:br>
              <a:rPr lang="ru-RU" sz="1800" b="1" i="1" u="sng" dirty="0" smtClean="0">
                <a:solidFill>
                  <a:srgbClr val="2D2DB9"/>
                </a:solidFill>
              </a:rPr>
            </a:br>
            <a:r>
              <a:rPr lang="ru-RU" sz="1800" b="1" i="1" u="sng" dirty="0" smtClean="0">
                <a:solidFill>
                  <a:srgbClr val="2D2DB9"/>
                </a:solidFill>
              </a:rPr>
              <a:t/>
            </a:r>
            <a:br>
              <a:rPr lang="ru-RU" sz="1800" b="1" i="1" u="sng" dirty="0" smtClean="0">
                <a:solidFill>
                  <a:srgbClr val="2D2DB9"/>
                </a:solidFill>
              </a:rPr>
            </a:br>
            <a:r>
              <a:rPr lang="ru-RU" sz="3600" i="1" dirty="0" smtClean="0">
                <a:solidFill>
                  <a:srgbClr val="FF0000"/>
                </a:solidFill>
              </a:rPr>
              <a:t>Нетрадиционные формы общения с родителями</a:t>
            </a:r>
            <a:r>
              <a:rPr lang="ru-RU" sz="3600" b="1" i="1" u="sng" dirty="0" smtClean="0">
                <a:solidFill>
                  <a:srgbClr val="FF0000"/>
                </a:solidFill>
              </a:rPr>
              <a:t/>
            </a:r>
            <a:br>
              <a:rPr lang="ru-RU" sz="3600" b="1" i="1" u="sng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 </a:t>
            </a:r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endParaRPr lang="ru-RU" sz="1800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95536" y="1556792"/>
            <a:ext cx="4037013" cy="3975100"/>
          </a:xfrm>
        </p:spPr>
        <p:txBody>
          <a:bodyPr/>
          <a:lstStyle/>
          <a:p>
            <a:pPr marL="514350" indent="-514350"/>
            <a:endParaRPr lang="ru-RU" sz="3600" dirty="0" smtClean="0">
              <a:solidFill>
                <a:srgbClr val="006600"/>
              </a:solidFill>
            </a:endParaRPr>
          </a:p>
          <a:p>
            <a:pPr marL="514350" indent="-514350">
              <a:buAutoNum type="arabicPeriod"/>
            </a:pPr>
            <a:r>
              <a:rPr lang="ru-RU" sz="3600" dirty="0" smtClean="0">
                <a:solidFill>
                  <a:srgbClr val="006600"/>
                </a:solidFill>
              </a:rPr>
              <a:t>Кружки, секции</a:t>
            </a:r>
          </a:p>
          <a:p>
            <a:pPr marL="514350" indent="-514350">
              <a:buAutoNum type="arabicPeriod"/>
            </a:pPr>
            <a:r>
              <a:rPr lang="ru-RU" sz="3600" dirty="0" smtClean="0">
                <a:solidFill>
                  <a:srgbClr val="006600"/>
                </a:solidFill>
              </a:rPr>
              <a:t>Почтовый ящик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6613" y="1604962"/>
            <a:ext cx="4038600" cy="4632349"/>
          </a:xfrm>
        </p:spPr>
        <p:txBody>
          <a:bodyPr/>
          <a:lstStyle/>
          <a:p>
            <a:r>
              <a:rPr lang="ru-RU" sz="3200" dirty="0" smtClean="0">
                <a:solidFill>
                  <a:schemeClr val="tx1"/>
                </a:solidFill>
              </a:rPr>
              <a:t>3</a:t>
            </a:r>
            <a:r>
              <a:rPr lang="ru-RU" sz="3600" dirty="0" smtClean="0"/>
              <a:t>. </a:t>
            </a:r>
            <a:r>
              <a:rPr lang="ru-RU" sz="3600" dirty="0" smtClean="0">
                <a:solidFill>
                  <a:srgbClr val="006600"/>
                </a:solidFill>
              </a:rPr>
              <a:t>Индивидуальные            блокноты</a:t>
            </a:r>
          </a:p>
          <a:p>
            <a:pPr marL="514350" indent="-514350"/>
            <a:r>
              <a:rPr lang="ru-RU" sz="3600" dirty="0" smtClean="0">
                <a:solidFill>
                  <a:schemeClr val="tx1"/>
                </a:solidFill>
              </a:rPr>
              <a:t>4</a:t>
            </a:r>
            <a:r>
              <a:rPr lang="ru-RU" sz="3600" dirty="0" smtClean="0">
                <a:solidFill>
                  <a:srgbClr val="006600"/>
                </a:solidFill>
              </a:rPr>
              <a:t>.Экскурсии</a:t>
            </a:r>
          </a:p>
          <a:p>
            <a:pPr marL="514350" indent="-514350"/>
            <a:r>
              <a:rPr lang="ru-RU" sz="3600" dirty="0" smtClean="0">
                <a:solidFill>
                  <a:schemeClr val="tx1"/>
                </a:solidFill>
              </a:rPr>
              <a:t>5</a:t>
            </a:r>
            <a:r>
              <a:rPr lang="ru-RU" sz="3600" dirty="0" smtClean="0">
                <a:solidFill>
                  <a:srgbClr val="006600"/>
                </a:solidFill>
              </a:rPr>
              <a:t>.Различные походы</a:t>
            </a:r>
          </a:p>
          <a:p>
            <a:pPr marL="514350" indent="-514350"/>
            <a:endParaRPr lang="ru-RU" sz="3600" dirty="0" smtClean="0">
              <a:solidFill>
                <a:srgbClr val="006600"/>
              </a:solidFill>
            </a:endParaRPr>
          </a:p>
          <a:p>
            <a:endParaRPr lang="ru-RU" dirty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517232"/>
            <a:ext cx="9144000" cy="134076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5" grpId="0" build="p"/>
      <p:bldP spid="6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5084763"/>
            <a:ext cx="9144000" cy="177323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40963" name="AutoShape 2"/>
          <p:cNvSpPr>
            <a:spLocks noChangeArrowheads="1"/>
          </p:cNvSpPr>
          <p:nvPr/>
        </p:nvSpPr>
        <p:spPr bwMode="auto">
          <a:xfrm>
            <a:off x="539750" y="549275"/>
            <a:ext cx="7704138" cy="49163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/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83769" y="2060849"/>
            <a:ext cx="3491822" cy="8651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548680"/>
            <a:ext cx="7920880" cy="4213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Изложенный нами выше материал необходим чтобы детский сад и семья стали открытыми друг для друга ,одним целым. Возможно если мы будем доносить до родителей информацию по этому принципу, а не на бумаге. То возможно это даст свои результаты и родители будут непосредственными участниками в жизни ДОУ и помощниками воспитателям.</a:t>
            </a:r>
            <a:endParaRPr lang="ru-RU" sz="32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429001"/>
            <a:ext cx="9144000" cy="3429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40963" name="AutoShape 2"/>
          <p:cNvSpPr>
            <a:spLocks noChangeArrowheads="1"/>
          </p:cNvSpPr>
          <p:nvPr/>
        </p:nvSpPr>
        <p:spPr bwMode="auto">
          <a:xfrm>
            <a:off x="539750" y="549275"/>
            <a:ext cx="7704138" cy="49163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/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83769" y="2060849"/>
            <a:ext cx="3491822" cy="8651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548680"/>
            <a:ext cx="7920880" cy="550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95736" y="1196752"/>
            <a:ext cx="4392488" cy="14662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внимание!</a:t>
            </a:r>
            <a:endParaRPr lang="ru-RU" sz="4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2"/>
          <p:cNvSpPr>
            <a:spLocks noChangeArrowheads="1"/>
          </p:cNvSpPr>
          <p:nvPr/>
        </p:nvSpPr>
        <p:spPr bwMode="auto">
          <a:xfrm>
            <a:off x="539750" y="188913"/>
            <a:ext cx="8064500" cy="1043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ts val="650"/>
              </a:spcBef>
              <a:buClr>
                <a:srgbClr val="0070C0"/>
              </a:buCl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</a:pPr>
            <a:endParaRPr lang="ru-RU" sz="3600" b="1" dirty="0">
              <a:solidFill>
                <a:srgbClr val="0070C0"/>
              </a:solidFill>
            </a:endParaRPr>
          </a:p>
          <a:p>
            <a:pPr algn="ctr">
              <a:lnSpc>
                <a:spcPct val="100000"/>
              </a:lnSpc>
              <a:spcBef>
                <a:spcPts val="650"/>
              </a:spcBef>
              <a:buClr>
                <a:srgbClr val="0070C0"/>
              </a:buCl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</a:pPr>
            <a:endParaRPr lang="en-US" sz="2000" dirty="0">
              <a:solidFill>
                <a:srgbClr val="0070C0"/>
              </a:solidFill>
            </a:endParaRPr>
          </a:p>
        </p:txBody>
      </p:sp>
      <p:pic>
        <p:nvPicPr>
          <p:cNvPr id="5123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5949950"/>
            <a:ext cx="9144000" cy="90805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115616" y="2752171"/>
            <a:ext cx="6948264" cy="292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457200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           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 PL SungtiL GB" charset="0"/>
              <a:cs typeface="AR PL SungtiL GB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259632" y="2242457"/>
            <a:ext cx="6696744" cy="292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457200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           </a:t>
            </a:r>
            <a:endParaRPr kumimoji="0" lang="ru-RU" sz="2000" i="0" u="none" strike="noStrike" normalizeH="0" baseline="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ea typeface="AR PL SungtiL GB" charset="0"/>
              <a:cs typeface="Aharoni" pitchFamily="2" charset="-79"/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323528" y="62138"/>
            <a:ext cx="8424936" cy="6045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457200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          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 В основе взаимодействия дошкольного учреждения и семьи, лежит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сотрудничество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, т.е. совместное определение целей деятельности, совместное планирование предстоящей работы, совместное распределение сил, средств, предмета деятельности во времени в соответствии с возможностями каждого участника, совместный контроль и оценка результатов работы, а затем и прогнозирование новых целей, задач и результатов.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  <a:ea typeface="AR PL SungtiL GB" charset="0"/>
              <a:cs typeface="AR PL SungtiL GB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2"/>
          <p:cNvSpPr>
            <a:spLocks noChangeArrowheads="1"/>
          </p:cNvSpPr>
          <p:nvPr/>
        </p:nvSpPr>
        <p:spPr bwMode="auto">
          <a:xfrm>
            <a:off x="395288" y="188913"/>
            <a:ext cx="84978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00000"/>
              </a:lnSpc>
              <a:spcBef>
                <a:spcPts val="6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r>
              <a:rPr lang="ru-RU" sz="2000" b="1" dirty="0">
                <a:solidFill>
                  <a:srgbClr val="2D2DB9"/>
                </a:solidFill>
              </a:rPr>
              <a:t>       </a:t>
            </a:r>
            <a:endParaRPr lang="en-US" sz="2000" b="1" dirty="0">
              <a:solidFill>
                <a:srgbClr val="2D2DB9"/>
              </a:solidFill>
            </a:endParaRPr>
          </a:p>
        </p:txBody>
      </p:sp>
      <p:pic>
        <p:nvPicPr>
          <p:cNvPr id="12291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732463"/>
            <a:ext cx="9144000" cy="112553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27584" y="476672"/>
            <a:ext cx="7992888" cy="4729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Важнейшим способом реализации сотрудничества педагогов и родителей является организация их совместной деятельности, в которой </a:t>
            </a:r>
            <a:r>
              <a:rPr lang="ru-RU" sz="3600" i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родители – не пассивные наблюдатели, а активные участники процесса</a:t>
            </a:r>
            <a:r>
              <a:rPr lang="ru-RU" sz="3600" i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,  включение родителей в деятельность дошкольного учреждения </a:t>
            </a: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2"/>
          <p:cNvSpPr>
            <a:spLocks noChangeArrowheads="1"/>
          </p:cNvSpPr>
          <p:nvPr/>
        </p:nvSpPr>
        <p:spPr bwMode="auto">
          <a:xfrm>
            <a:off x="395288" y="188913"/>
            <a:ext cx="84978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00000"/>
              </a:lnSpc>
              <a:spcBef>
                <a:spcPts val="6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r>
              <a:rPr lang="ru-RU" sz="2000" b="1" dirty="0">
                <a:solidFill>
                  <a:srgbClr val="2D2DB9"/>
                </a:solidFill>
              </a:rPr>
              <a:t>       </a:t>
            </a:r>
            <a:endParaRPr lang="en-US" sz="2000" b="1" dirty="0">
              <a:solidFill>
                <a:srgbClr val="2D2DB9"/>
              </a:solidFill>
            </a:endParaRPr>
          </a:p>
        </p:txBody>
      </p:sp>
      <p:pic>
        <p:nvPicPr>
          <p:cNvPr id="12291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5732463"/>
            <a:ext cx="9144000" cy="112553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1520" y="260648"/>
            <a:ext cx="8496944" cy="14662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Образец видео обращения</a:t>
            </a:r>
          </a:p>
          <a:p>
            <a:pPr algn="ctr"/>
            <a:r>
              <a:rPr lang="ru-RU" sz="48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детей к родителям</a:t>
            </a:r>
            <a:endParaRPr lang="ru-RU" sz="4800" b="1" cap="none" spc="0" dirty="0">
              <a:ln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6" name="CAM03510.3gp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2123728" y="1988840"/>
            <a:ext cx="5184576" cy="37132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8013" cy="114141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Открытое, совместное  с детьми, родительское собрание.</a:t>
            </a:r>
            <a:endParaRPr lang="ru-RU" dirty="0" smtClean="0">
              <a:solidFill>
                <a:srgbClr val="FF0000"/>
              </a:solidFill>
            </a:endParaRPr>
          </a:p>
        </p:txBody>
      </p:sp>
      <p:pic>
        <p:nvPicPr>
          <p:cNvPr id="6148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300663"/>
            <a:ext cx="9144000" cy="155733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pic>
        <p:nvPicPr>
          <p:cNvPr id="4" name="Рисунок 3" descr="DSC_044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1724472"/>
            <a:ext cx="7128792" cy="4752528"/>
          </a:xfrm>
          <a:prstGeom prst="rect">
            <a:avLst/>
          </a:prstGeom>
        </p:spPr>
      </p:pic>
      <p:pic>
        <p:nvPicPr>
          <p:cNvPr id="5" name="Рисунок 4" descr="DSC_044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519772" y="2060848"/>
            <a:ext cx="6624228" cy="4416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251520" y="260350"/>
            <a:ext cx="8712968" cy="1470025"/>
          </a:xfrm>
        </p:spPr>
        <p:txBody>
          <a:bodyPr/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Результат совместного взаимодействия воспитателей и родителей.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717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750" y="1484313"/>
            <a:ext cx="7848600" cy="3290887"/>
          </a:xfrm>
        </p:spPr>
        <p:txBody>
          <a:bodyPr/>
          <a:lstStyle/>
          <a:p>
            <a:endParaRPr lang="ru-RU" sz="2000" dirty="0" smtClean="0"/>
          </a:p>
          <a:p>
            <a:pPr algn="l"/>
            <a:r>
              <a:rPr lang="ru-RU" sz="2000" dirty="0" smtClean="0"/>
              <a:t>                               </a:t>
            </a:r>
          </a:p>
          <a:p>
            <a:endParaRPr lang="ru-RU" b="1" dirty="0" smtClean="0">
              <a:solidFill>
                <a:schemeClr val="accent2"/>
              </a:solidFill>
            </a:endParaRPr>
          </a:p>
        </p:txBody>
      </p:sp>
      <p:pic>
        <p:nvPicPr>
          <p:cNvPr id="7172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013325"/>
            <a:ext cx="9144000" cy="18446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pic>
        <p:nvPicPr>
          <p:cNvPr id="5" name="Рисунок 4" descr="Рисунок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1700808"/>
            <a:ext cx="3566160" cy="3194892"/>
          </a:xfrm>
          <a:prstGeom prst="rect">
            <a:avLst/>
          </a:prstGeom>
        </p:spPr>
      </p:pic>
      <p:pic>
        <p:nvPicPr>
          <p:cNvPr id="7" name="Рисунок 6" descr="Рисунок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83968" y="1700808"/>
            <a:ext cx="4460914" cy="3744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2"/>
          <p:cNvSpPr>
            <a:spLocks noChangeArrowheads="1"/>
          </p:cNvSpPr>
          <p:nvPr/>
        </p:nvSpPr>
        <p:spPr bwMode="auto">
          <a:xfrm>
            <a:off x="755650" y="260350"/>
            <a:ext cx="7704138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ts val="650"/>
              </a:spcBef>
              <a:buClr>
                <a:srgbClr val="0000FF"/>
              </a:buCl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</a:pPr>
            <a:endParaRPr lang="en-US" sz="2400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pic>
        <p:nvPicPr>
          <p:cNvPr id="8195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229225"/>
            <a:ext cx="9144000" cy="16287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pic>
        <p:nvPicPr>
          <p:cNvPr id="4" name="Рисунок 3" descr="Рисунок8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188640"/>
            <a:ext cx="4443617" cy="3035557"/>
          </a:xfrm>
          <a:prstGeom prst="rect">
            <a:avLst/>
          </a:prstGeom>
        </p:spPr>
      </p:pic>
      <p:pic>
        <p:nvPicPr>
          <p:cNvPr id="5" name="Рисунок 4" descr="Рисунок1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83968" y="2708920"/>
            <a:ext cx="4657344" cy="3371088"/>
          </a:xfrm>
          <a:prstGeom prst="rect">
            <a:avLst/>
          </a:prstGeom>
        </p:spPr>
      </p:pic>
      <p:pic>
        <p:nvPicPr>
          <p:cNvPr id="6" name="Рисунок 5" descr="Рисунок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2924944"/>
            <a:ext cx="5097046" cy="3327022"/>
          </a:xfrm>
          <a:prstGeom prst="rect">
            <a:avLst/>
          </a:prstGeom>
        </p:spPr>
      </p:pic>
      <p:pic>
        <p:nvPicPr>
          <p:cNvPr id="7" name="Рисунок 6" descr="Рисунок10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513523" y="0"/>
            <a:ext cx="5630477" cy="3744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500"/>
                            </p:stCondLst>
                            <p:childTnLst>
                              <p:par>
                                <p:cTn id="3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500"/>
                            </p:stCondLst>
                            <p:childTnLst>
                              <p:par>
                                <p:cTn id="3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500"/>
                            </p:stCondLst>
                            <p:childTnLst>
                              <p:par>
                                <p:cTn id="4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300663"/>
            <a:ext cx="9144000" cy="155733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pic>
        <p:nvPicPr>
          <p:cNvPr id="4" name="Рисунок 3" descr="Рисунок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5927576" cy="3570411"/>
          </a:xfrm>
          <a:prstGeom prst="rect">
            <a:avLst/>
          </a:prstGeom>
        </p:spPr>
      </p:pic>
      <p:pic>
        <p:nvPicPr>
          <p:cNvPr id="5" name="Рисунок 4" descr="Рисунок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436096" y="188640"/>
            <a:ext cx="3512557" cy="4485939"/>
          </a:xfrm>
          <a:prstGeom prst="rect">
            <a:avLst/>
          </a:prstGeom>
        </p:spPr>
      </p:pic>
      <p:pic>
        <p:nvPicPr>
          <p:cNvPr id="6" name="Рисунок 5" descr="Рисунок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827584" y="2780928"/>
            <a:ext cx="4511040" cy="3389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0"/>
                            </p:stCondLst>
                            <p:childTnLst>
                              <p:par>
                                <p:cTn id="3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sz="2800" dirty="0" smtClean="0"/>
          </a:p>
        </p:txBody>
      </p:sp>
      <p:sp>
        <p:nvSpPr>
          <p:cNvPr id="10243" name="Прямоугольник 3"/>
          <p:cNvSpPr>
            <a:spLocks noChangeArrowheads="1"/>
          </p:cNvSpPr>
          <p:nvPr/>
        </p:nvSpPr>
        <p:spPr bwMode="auto">
          <a:xfrm>
            <a:off x="1258888" y="2708275"/>
            <a:ext cx="6842125" cy="493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chemeClr val="accent2"/>
                </a:solidFill>
              </a:rPr>
              <a:t>.</a:t>
            </a:r>
            <a:endParaRPr lang="ru-RU" sz="2800" dirty="0"/>
          </a:p>
        </p:txBody>
      </p:sp>
      <p:pic>
        <p:nvPicPr>
          <p:cNvPr id="10244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300663"/>
            <a:ext cx="9144000" cy="155733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pic>
        <p:nvPicPr>
          <p:cNvPr id="5" name="Рисунок 4" descr="IMG_201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260648"/>
            <a:ext cx="4956043" cy="2787774"/>
          </a:xfrm>
          <a:prstGeom prst="rect">
            <a:avLst/>
          </a:prstGeom>
        </p:spPr>
      </p:pic>
      <p:pic>
        <p:nvPicPr>
          <p:cNvPr id="6" name="Рисунок 5" descr="IMG_201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3494162"/>
            <a:ext cx="5980157" cy="3363838"/>
          </a:xfrm>
          <a:prstGeom prst="rect">
            <a:avLst/>
          </a:prstGeom>
        </p:spPr>
      </p:pic>
      <p:pic>
        <p:nvPicPr>
          <p:cNvPr id="7" name="Рисунок 6" descr="IMG_202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283968" y="332656"/>
            <a:ext cx="4644008" cy="2931789"/>
          </a:xfrm>
          <a:prstGeom prst="rect">
            <a:avLst/>
          </a:prstGeom>
        </p:spPr>
      </p:pic>
      <p:pic>
        <p:nvPicPr>
          <p:cNvPr id="8" name="Рисунок 7" descr="IMG_2023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286375" y="0"/>
            <a:ext cx="385762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500"/>
                            </p:stCondLst>
                            <p:childTnLst>
                              <p:par>
                                <p:cTn id="34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AR PL SungtiL GB"/>
        <a:cs typeface="AR PL SungtiL GB"/>
      </a:majorFont>
      <a:minorFont>
        <a:latin typeface="Calibri"/>
        <a:ea typeface="AR PL SungtiL GB"/>
        <a:cs typeface="AR PL SungtiL GB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AR PL SungtiL GB"/>
        <a:cs typeface="AR PL SungtiL GB"/>
      </a:majorFont>
      <a:minorFont>
        <a:latin typeface="Calibri"/>
        <a:ea typeface="AR PL SungtiL GB"/>
        <a:cs typeface="AR PL SungtiL GB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1298</TotalTime>
  <Words>258</Words>
  <Application>Microsoft Office PowerPoint</Application>
  <PresentationFormat>Экран (4:3)</PresentationFormat>
  <Paragraphs>33</Paragraphs>
  <Slides>14</Slides>
  <Notes>4</Notes>
  <HiddenSlides>0</HiddenSlides>
  <MMClips>1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Тема Office</vt:lpstr>
      <vt:lpstr>1_Тема Office</vt:lpstr>
      <vt:lpstr>2_Тема Office</vt:lpstr>
      <vt:lpstr> Современные формы и способы взаимодействия педагогов с родителями.</vt:lpstr>
      <vt:lpstr>Слайд 2</vt:lpstr>
      <vt:lpstr>Слайд 3</vt:lpstr>
      <vt:lpstr>Слайд 4</vt:lpstr>
      <vt:lpstr>Открытое, совместное  с детьми, родительское собрание.</vt:lpstr>
      <vt:lpstr>  Результат совместного взаимодействия воспитателей и родителей.  </vt:lpstr>
      <vt:lpstr>Слайд 7</vt:lpstr>
      <vt:lpstr>Слайд 8</vt:lpstr>
      <vt:lpstr>Слайд 9</vt:lpstr>
      <vt:lpstr>Слайд 10</vt:lpstr>
      <vt:lpstr>Слайд 11</vt:lpstr>
      <vt:lpstr>  Нетрадиционные формы общения с родителями   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</dc:creator>
  <cp:lastModifiedBy>RePack by Diakov</cp:lastModifiedBy>
  <cp:revision>165</cp:revision>
  <cp:lastPrinted>1601-01-01T00:00:00Z</cp:lastPrinted>
  <dcterms:created xsi:type="dcterms:W3CDTF">1601-01-01T00:00:00Z</dcterms:created>
  <dcterms:modified xsi:type="dcterms:W3CDTF">2019-01-07T18:08:04Z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r8>0</vt:r8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r8>0</vt:r8>
  </property>
  <property fmtid="{D5CDD505-2E9C-101B-9397-08002B2CF9AE}" pid="7" name="Notes">
    <vt:r8>0</vt:r8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r8>31</vt:r8>
  </property>
</Properties>
</file>