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71" r:id="rId5"/>
    <p:sldId id="259" r:id="rId6"/>
    <p:sldId id="272" r:id="rId7"/>
    <p:sldId id="258" r:id="rId8"/>
    <p:sldId id="262" r:id="rId9"/>
    <p:sldId id="274" r:id="rId10"/>
    <p:sldId id="275" r:id="rId11"/>
    <p:sldId id="276" r:id="rId12"/>
    <p:sldId id="267" r:id="rId13"/>
    <p:sldId id="277" r:id="rId14"/>
    <p:sldId id="278" r:id="rId15"/>
    <p:sldId id="279" r:id="rId16"/>
    <p:sldId id="280" r:id="rId17"/>
    <p:sldId id="273" r:id="rId18"/>
    <p:sldId id="257" r:id="rId19"/>
    <p:sldId id="282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800080"/>
    <a:srgbClr val="008000"/>
    <a:srgbClr val="003399"/>
    <a:srgbClr val="800000"/>
    <a:srgbClr val="A50021"/>
    <a:srgbClr val="006600"/>
    <a:srgbClr val="CC0000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7</c:v>
                </c:pt>
                <c:pt idx="2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0.51181</cdr:x>
      <cdr:y>0.11019</cdr:y>
    </cdr:from>
    <cdr:to>
      <cdr:x>0.66181</cdr:x>
      <cdr:y>0.33519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120008" y="44782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dirty="0" smtClean="0"/>
            <a:t>11%</a:t>
          </a:r>
          <a:endParaRPr lang="ru-RU" sz="2800" dirty="0"/>
        </a:p>
      </cdr:txBody>
    </cdr:sp>
  </cdr:relSizeAnchor>
  <cdr:relSizeAnchor xmlns:cdr="http://schemas.openxmlformats.org/drawingml/2006/chartDrawing">
    <cdr:from>
      <cdr:x>0.689</cdr:x>
      <cdr:y>0.32281</cdr:y>
    </cdr:from>
    <cdr:to>
      <cdr:x>0.839</cdr:x>
      <cdr:y>0.54781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200128" y="131192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200" dirty="0" smtClean="0"/>
            <a:t>26%</a:t>
          </a:r>
          <a:endParaRPr lang="ru-RU" sz="3200" dirty="0"/>
        </a:p>
      </cdr:txBody>
    </cdr:sp>
  </cdr:relSizeAnchor>
  <cdr:relSizeAnchor xmlns:cdr="http://schemas.openxmlformats.org/drawingml/2006/chartDrawing">
    <cdr:from>
      <cdr:x>0.25194</cdr:x>
      <cdr:y>0.39369</cdr:y>
    </cdr:from>
    <cdr:to>
      <cdr:x>0.40194</cdr:x>
      <cdr:y>0.61869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535832" y="159995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200" dirty="0" smtClean="0"/>
            <a:t>63%</a:t>
          </a:r>
          <a:endParaRPr lang="ru-RU" sz="32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383C-D281-4028-823A-C25F653A08F7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6405C-9C36-4914-8295-12DB90F201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215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383C-D281-4028-823A-C25F653A08F7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6405C-9C36-4914-8295-12DB90F201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363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383C-D281-4028-823A-C25F653A08F7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6405C-9C36-4914-8295-12DB90F201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915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383C-D281-4028-823A-C25F653A08F7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6405C-9C36-4914-8295-12DB90F201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284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383C-D281-4028-823A-C25F653A08F7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6405C-9C36-4914-8295-12DB90F201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705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383C-D281-4028-823A-C25F653A08F7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6405C-9C36-4914-8295-12DB90F201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834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383C-D281-4028-823A-C25F653A08F7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6405C-9C36-4914-8295-12DB90F201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324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383C-D281-4028-823A-C25F653A08F7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6405C-9C36-4914-8295-12DB90F201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87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383C-D281-4028-823A-C25F653A08F7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6405C-9C36-4914-8295-12DB90F201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50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383C-D281-4028-823A-C25F653A08F7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6405C-9C36-4914-8295-12DB90F201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98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383C-D281-4028-823A-C25F653A08F7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6405C-9C36-4914-8295-12DB90F201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299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5383C-D281-4028-823A-C25F653A08F7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6405C-9C36-4914-8295-12DB90F201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34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gif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26.jpeg"/><Relationship Id="rId7" Type="http://schemas.openxmlformats.org/officeDocument/2006/relationships/image" Target="../media/image3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birint.ru/pubhouse/19/" TargetMode="External"/><Relationship Id="rId2" Type="http://schemas.openxmlformats.org/officeDocument/2006/relationships/hyperlink" Target="https://ru.wikipedia.org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3792" y="1469851"/>
            <a:ext cx="7772400" cy="1470025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luzan.ucoz.ru/animes/devochka-mechtatelnica_za_partoj.jpg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48643"/>
            <a:ext cx="3129089" cy="343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&amp;Vcy;&amp;ocy;&amp;rcy;&amp;ocy;&amp;bcy;&amp;iecy;&amp;jcy; &amp;ocy;&amp;bcy;&amp;ocy;&amp;zhcy;&amp;acy;&amp;lcy; &amp;scy;&amp;chcy;&amp;icy;&amp;tcy;&amp;acy;&amp;tcy;&amp;softcy; &amp;vcy;&amp;ocy;&amp;rcy;&amp;ocy;&amp;ncy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43" b="50000"/>
          <a:stretch/>
        </p:blipFill>
        <p:spPr bwMode="auto">
          <a:xfrm rot="716914">
            <a:off x="5029030" y="3022267"/>
            <a:ext cx="1877794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4591" y="1713582"/>
            <a:ext cx="875835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Загадочные фразеологизмы</a:t>
            </a:r>
            <a:endParaRPr lang="ru-RU" sz="5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2" name="Picture 4" descr="http://img-fotki.yandex.ru/get/6511/16969765.77/0_69ab6_9960610f_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71" y="136137"/>
            <a:ext cx="7200800" cy="108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img-fotki.yandex.ru/get/6511/16969765.77/0_69ab6_9960610f_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71" y="5718800"/>
            <a:ext cx="7200800" cy="108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447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702820"/>
              </p:ext>
            </p:extLst>
          </p:nvPr>
        </p:nvGraphicFramePr>
        <p:xfrm>
          <a:off x="341701" y="2132856"/>
          <a:ext cx="8229600" cy="406146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 нипочем </a:t>
                      </a:r>
                      <a:r>
                        <a:rPr lang="ru-RU" sz="2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ru-RU" sz="2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     Все водоплавающие птицы имеют оперение, покрытое особой жировой смазкой, которая выделяется особой железой на спине у корня их хвоста. Эта смазка,  к которой не пристает вода,  позволяет птицам спокойно плавать,  а при выходе на берег быстро отряхиваться. К такому оперению не пристает и грязь. </a:t>
                      </a:r>
                      <a:b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   Это и породило в народе выражение «как с гуся вода», которое стали применять к людям, на которых  не действуют жизненные неурядицы. 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267744" y="267179"/>
            <a:ext cx="569897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551A8B"/>
                </a:solidFill>
                <a:effectLst/>
                <a:latin typeface="Verdana" pitchFamily="34" charset="0"/>
                <a:cs typeface="Arial" pitchFamily="34" charset="0"/>
              </a:rPr>
              <a:t>Как с гуся вода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5" y="116632"/>
            <a:ext cx="2686934" cy="2582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811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5357" y="2204864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        </a:t>
            </a:r>
            <a:r>
              <a:rPr lang="ru-RU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Обманывать</a:t>
            </a: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вводить в </a:t>
            </a:r>
            <a:r>
              <a:rPr lang="ru-RU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заблуждение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Вне столь давние времена по деревням ходили цыгане с медведями и устраивали различные представления. Медведей они водили на поводке, привязанном к кольцу, продетому в нос. Такое кольцо позволяло держать медведей в повиновении и заставляло их выполнять нужные трюки. Во время представлений цыгане показывали различные фокусы, ловко обманывая зрителей. Со временем выражение стало применяться в более широком смысле «вводить в заблуждение кого-либо».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153085"/>
            <a:ext cx="40254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Водить за нос </a:t>
            </a:r>
            <a:endParaRPr lang="ru-RU" sz="36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7" descr="C:\Users\User\Desktop\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12" y="300901"/>
            <a:ext cx="2592288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564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748539"/>
            <a:ext cx="90364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Фразеологизмы метки, ярки, образны,</a:t>
            </a:r>
          </a:p>
          <a:p>
            <a:pPr algn="ctr"/>
            <a:r>
              <a:rPr lang="ru-RU" altLang="ru-RU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своим содержанием затрагивают все стороны и свойства жизни, характеры людей, </a:t>
            </a:r>
          </a:p>
          <a:p>
            <a:pPr algn="ctr"/>
            <a:r>
              <a:rPr lang="ru-RU" altLang="ru-RU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поэтому они широко используются </a:t>
            </a:r>
          </a:p>
          <a:p>
            <a:pPr algn="ctr"/>
            <a:r>
              <a:rPr lang="ru-RU" altLang="ru-RU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изобразительное средство </a:t>
            </a:r>
          </a:p>
          <a:p>
            <a:pPr algn="ctr"/>
            <a:r>
              <a:rPr lang="ru-RU" altLang="ru-RU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произведениях художественной литературы. </a:t>
            </a:r>
            <a:endParaRPr lang="ru-RU" altLang="ru-RU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C:\Users\User\Desktop\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1878"/>
            <a:ext cx="1444378" cy="2276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&amp;Dcy;&amp;iecy;&amp;rcy;&amp;zhcy;&amp;icy; &amp;kcy;&amp;acy;&amp;rcy;&amp;mcy;&amp;acy;&amp;ncy; &amp;shcy;&amp;icy;&amp;rcy;&amp;iecy; - 10097/1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45" t="21323" r="8776" b="5217"/>
          <a:stretch/>
        </p:blipFill>
        <p:spPr bwMode="auto">
          <a:xfrm rot="1239719">
            <a:off x="6975827" y="555461"/>
            <a:ext cx="1569807" cy="1914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&amp;YAcy;&amp;gcy;&amp;ocy;&amp;dcy;&amp;ycy; &amp;gcy;&amp;ocy;&amp;dcy;&amp;zhcy;&amp;icy; &amp;fcy;&amp;rcy;&amp;acy;&amp;zcy;&amp;iecy;&amp;ocy;&amp;lcy;&amp;ocy;&amp;gcy;&amp;icy;&amp;zcy;&amp;mcy;&amp;ycy; &amp;vcy; &amp;kcy;&amp;acy;&amp;rcy;&amp;tcy;&amp;icy;&amp;ncy;&amp;kcy;&amp;acy;&amp;khcy; &amp;scy; &amp;ocy;&amp;tcy;&amp;vcy;&amp;iecy;&amp;tcy;&amp;acy;&amp;mcy;&amp;icy; &amp;KHcy;&amp;ucy;&amp;dcy;&amp;iecy;&amp;iecy;&amp;mcy; &amp;vcy;&amp;mcy;&amp;iecy;&amp;scy;&amp;tcy;&amp;iecy;!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1" t="9434" r="53185" b="53657"/>
          <a:stretch/>
        </p:blipFill>
        <p:spPr bwMode="auto">
          <a:xfrm rot="20072744">
            <a:off x="1601524" y="320107"/>
            <a:ext cx="1437606" cy="1070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&amp;YAcy;&amp;gcy;&amp;ocy;&amp;dcy;&amp;ycy; &amp;gcy;&amp;ocy;&amp;dcy;&amp;zhcy;&amp;icy; &amp;fcy;&amp;rcy;&amp;acy;&amp;zcy;&amp;iecy;&amp;ocy;&amp;lcy;&amp;ocy;&amp;gcy;&amp;icy;&amp;zcy;&amp;mcy;&amp;ycy; &amp;vcy; &amp;kcy;&amp;acy;&amp;rcy;&amp;tcy;&amp;icy;&amp;ncy;&amp;kcy;&amp;acy;&amp;khcy; &amp;scy; &amp;ocy;&amp;tcy;&amp;vcy;&amp;iecy;&amp;tcy;&amp;acy;&amp;mcy;&amp;icy; &amp;KHcy;&amp;ucy;&amp;dcy;&amp;iecy;&amp;iecy;&amp;mcy; &amp;vcy;&amp;mcy;&amp;iecy;&amp;scy;&amp;tcy;&amp;iecy;!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5" t="50000" r="49950" b="8741"/>
          <a:stretch/>
        </p:blipFill>
        <p:spPr bwMode="auto">
          <a:xfrm>
            <a:off x="3199386" y="1062834"/>
            <a:ext cx="1710404" cy="119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&amp;YAcy;&amp;gcy;&amp;ocy;&amp;dcy;&amp;ycy; &amp;gcy;&amp;ocy;&amp;dcy;&amp;zhcy;&amp;icy; &amp;fcy;&amp;rcy;&amp;acy;&amp;zcy;&amp;iecy;&amp;ocy;&amp;lcy;&amp;ocy;&amp;gcy;&amp;icy;&amp;zcy;&amp;mcy;&amp;ycy; &amp;vcy; &amp;kcy;&amp;acy;&amp;rcy;&amp;tcy;&amp;icy;&amp;ncy;&amp;kcy;&amp;acy;&amp;khcy; &amp;scy; &amp;ocy;&amp;tcy;&amp;vcy;&amp;iecy;&amp;tcy;&amp;acy;&amp;mcy;&amp;icy; &amp;KHcy;&amp;ucy;&amp;dcy;&amp;iecy;&amp;iecy;&amp;mcy; &amp;vcy;&amp;mcy;&amp;iecy;&amp;scy;&amp;tcy;&amp;iecy;!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9346" r="10624" b="51471"/>
          <a:stretch/>
        </p:blipFill>
        <p:spPr bwMode="auto">
          <a:xfrm>
            <a:off x="5220071" y="340072"/>
            <a:ext cx="1685691" cy="1221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65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6892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Фразеологизмы из рассказов Н. Носова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180293"/>
              </p:ext>
            </p:extLst>
          </p:nvPr>
        </p:nvGraphicFramePr>
        <p:xfrm>
          <a:off x="251520" y="620688"/>
          <a:ext cx="8442683" cy="6285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6047"/>
                <a:gridCol w="3340071"/>
                <a:gridCol w="2516565"/>
              </a:tblGrid>
              <a:tr h="3229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FFFF00"/>
                          </a:solidFill>
                          <a:effectLst/>
                        </a:rPr>
                        <a:t>фразеологизм</a:t>
                      </a:r>
                      <a:endParaRPr lang="ru-RU" sz="1800" b="1" dirty="0" smtClean="0">
                        <a:solidFill>
                          <a:srgbClr val="FFFF00"/>
                        </a:solidFill>
                        <a:effectLst/>
                        <a:latin typeface="+mn-lt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FFFF00"/>
                          </a:solidFill>
                          <a:effectLst/>
                        </a:rPr>
                        <a:t>Лексическое значение </a:t>
                      </a:r>
                      <a:endParaRPr lang="ru-RU" sz="1800" b="1" dirty="0" smtClean="0">
                        <a:solidFill>
                          <a:srgbClr val="FFFF00"/>
                        </a:solidFill>
                        <a:effectLst/>
                        <a:latin typeface="+mn-lt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FFFF00"/>
                          </a:solidFill>
                          <a:effectLst/>
                        </a:rPr>
                        <a:t>Название рассказа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7208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Пальчики оближешь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дрожь бросило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очень вкусно</a:t>
                      </a:r>
                    </a:p>
                    <a:p>
                      <a:r>
                        <a:rPr lang="ru-RU" sz="1400" kern="12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Испытывать страх, сильное волнение</a:t>
                      </a:r>
                      <a:endParaRPr lang="ru-RU" sz="14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«Мишкина каша»</a:t>
                      </a:r>
                      <a:endParaRPr lang="ru-RU" sz="1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71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Даром время терять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проводить </a:t>
                      </a: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время</a:t>
                      </a: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бесцельно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«Дружок»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471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Рот до ушей</a:t>
                      </a:r>
                      <a:endParaRPr lang="ru-RU" sz="14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О широкой улыбке, жизнерадостном смехе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«Телефон»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7208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 свадьбы заживет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головах ходить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Говориться в утешение</a:t>
                      </a:r>
                    </a:p>
                    <a:p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баловаться</a:t>
                      </a:r>
                      <a:endParaRPr lang="ru-RU" sz="14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«Бенгальские огни»</a:t>
                      </a:r>
                      <a:endParaRPr lang="ru-RU" sz="1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1414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Чуть со смеху не лопнули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 ног валиться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Спал, как убитый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Неудержимо, до изнеможения </a:t>
                      </a:r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смеяться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Уставать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Очень крепко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«Тук-тук-тук»</a:t>
                      </a:r>
                      <a:endParaRPr lang="ru-RU" sz="1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8482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rgbClr val="80008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 видать, как своих ушей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Как в воду опущен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rgbClr val="CC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Взять на буксир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rgbClr val="80008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 завладеть чем-то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 человеке, находящемся в состоянии подавленности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rgbClr val="CC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Помогать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«Огородники»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4" descr="C:\Users\User\Desktop\rasskazy-nosova-pro-repk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8803" y="5301208"/>
            <a:ext cx="1399707" cy="12436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Изображение 00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26130">
            <a:off x="7928638" y="1610638"/>
            <a:ext cx="879119" cy="13816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Изображение 00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4414">
            <a:off x="7840742" y="3575863"/>
            <a:ext cx="1169328" cy="8535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128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773875"/>
              </p:ext>
            </p:extLst>
          </p:nvPr>
        </p:nvGraphicFramePr>
        <p:xfrm>
          <a:off x="395536" y="-415319"/>
          <a:ext cx="8640960" cy="551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8558"/>
                <a:gridCol w="4285354"/>
                <a:gridCol w="1967048"/>
              </a:tblGrid>
              <a:tr h="3509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270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Взять в свои руки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Держи карман шире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Наврать в три короба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Стреляный воробей</a:t>
                      </a:r>
                    </a:p>
                    <a:p>
                      <a:endParaRPr lang="ru-RU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rgbClr val="CC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Ванька - </a:t>
                      </a:r>
                      <a:r>
                        <a:rPr lang="ru-RU" sz="1600" kern="1200" dirty="0" err="1" smtClean="0">
                          <a:solidFill>
                            <a:srgbClr val="CC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встанька</a:t>
                      </a:r>
                      <a:endParaRPr lang="ru-RU" sz="1600" dirty="0" smtClean="0">
                        <a:solidFill>
                          <a:srgbClr val="CC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Принимать на себя руководство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 надейся, не рассчитывай на что-либо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наговорить неправду</a:t>
                      </a:r>
                    </a:p>
                    <a:p>
                      <a:endParaRPr lang="ru-RU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опытный человек, которого трудно обмануть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CC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человек, который  всегда падает и всегда становится на ноги</a:t>
                      </a:r>
                    </a:p>
                    <a:p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«Приключения Толи Клюквина»</a:t>
                      </a:r>
                    </a:p>
                    <a:p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895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Сидеть, </a:t>
                      </a:r>
                      <a:r>
                        <a:rPr lang="ru-RU" sz="1600" kern="1200" dirty="0" smtClean="0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как на иголках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Бежать во всю прыть</a:t>
                      </a:r>
                    </a:p>
                    <a:p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крайнем волнении, беспокойстве</a:t>
                      </a:r>
                    </a:p>
                    <a:p>
                      <a:r>
                        <a:rPr lang="ru-RU" sz="1600" kern="1200" dirty="0" smtClean="0">
                          <a:solidFill>
                            <a:srgbClr val="A5002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Очень быстро</a:t>
                      </a:r>
                      <a:endParaRPr lang="ru-RU" sz="1600" dirty="0">
                        <a:solidFill>
                          <a:srgbClr val="A5002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«Клякса»</a:t>
                      </a:r>
                      <a:endParaRPr lang="ru-RU" sz="1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82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Без зазрения совести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Расквасить нос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err="1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Уписовать</a:t>
                      </a:r>
                      <a:r>
                        <a:rPr lang="ru-RU" sz="1600" kern="1200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за обе щеки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чужой шее сидеть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Сидеть сложа руки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 головы до ног</a:t>
                      </a:r>
                    </a:p>
                    <a:p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бессовестно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разбить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есть с аппетитом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жить за чужой счет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бездействовать</a:t>
                      </a:r>
                    </a:p>
                    <a:p>
                      <a:r>
                        <a:rPr lang="ru-RU" sz="1600" kern="1200" dirty="0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целиком, </a:t>
                      </a:r>
                      <a:r>
                        <a:rPr lang="ru-RU" sz="1600" kern="1200" dirty="0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весь   </a:t>
                      </a:r>
                      <a:endParaRPr lang="ru-RU" sz="1600" dirty="0">
                        <a:solidFill>
                          <a:srgbClr val="008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0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«Про Гену»</a:t>
                      </a:r>
                      <a:endParaRPr lang="ru-RU" sz="1800" dirty="0">
                        <a:solidFill>
                          <a:srgbClr val="00339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8" descr="&amp;Lcy;&amp;acy;&amp;bcy;&amp;ocy;&amp;rcy;&amp;acy;&amp;tcy;&amp;ocy;&amp;rcy;&amp;icy;&amp;yacy; &amp;Fcy;&amp;acy;&amp;ncy;&amp;tcy;&amp;acy;&amp;scy;&amp;tcy;&amp;icy;&amp;kcy;&amp;i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0924">
            <a:off x="7740352" y="1268760"/>
            <a:ext cx="906061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5517232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Фразеологизмы делают художественный текст ярче, эмоциональнее,  выразительнее.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86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2" descr="&amp;Pcy;&amp;ocy;&amp;khcy;&amp;ocy;&amp;zhcy;&amp;icy;&amp;iecy; &amp;tcy;&amp;iecy;&amp;mcy;&amp;ycy;: &amp;scy;&amp;mcy;&amp;iecy;&amp;shcy;&amp;ncy;&amp;ycy;&amp;iecy; &amp;chcy;&amp;acy;&amp;scy;&amp;tcy;&amp;ucy;&amp;shcy;&amp;kcy;&amp;icy; &amp;kcy;&amp;ocy; &amp;dcy;&amp;ncy;&amp;yucy; &amp;rcy;&amp;ocy;&amp;zhcy;&amp;dcy;&amp;iecy;&amp;ncy;&amp;icy;&amp;yacy; &amp;icy; &amp;pcy;&amp;rcy;&amp;icy;&amp;kcy;&amp;ocy;&amp;lcy;&amp;ycy; &amp;chcy;&amp;acy;&amp;scy;&amp;tcy;&amp;ucy;&amp;shcy;&amp;kcy;&amp;icy;. - 31 May 2013 - Blog - Happylif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57200"/>
            <a:ext cx="1253449" cy="239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Рисунок 1" descr="&amp;Ncy;&amp;ocy;&amp;vcy;&amp;ocy;&amp;scy;&amp;tcy;&amp;i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461963"/>
            <a:ext cx="1504877" cy="239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787916" y="-4851920"/>
            <a:ext cx="2959656" cy="10941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2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2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2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2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2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2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2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2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2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2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2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2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altLang="ru-RU" sz="2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Друзья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Федин Андрей 3 А класс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БИТЫЙ ЧАС я жду Сережу</a:t>
            </a:r>
            <a:b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Ну, а он все не идет.</a:t>
            </a:r>
            <a:b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Обещал он мне, как другу,</a:t>
            </a:r>
            <a:b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Что в кино со мной пойдет.</a:t>
            </a:r>
            <a:b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 БРОСАЛ БЫ СЛОВ НА ВЕТЕР,</a:t>
            </a:r>
            <a:b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СЛОВО надо бы ДЕРЖАТЬ.</a:t>
            </a:r>
            <a:b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Догоняй меня скорее, </a:t>
            </a:r>
            <a:b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 кино РУКОЙ ПОДАТЬ!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788024" y="116632"/>
            <a:ext cx="72008" cy="63367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7" name="Picture 5" descr="Fishing Fun with Kids. Family Fishing Vacations Fish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143" b="3383"/>
          <a:stretch>
            <a:fillRect/>
          </a:stretch>
        </p:blipFill>
        <p:spPr bwMode="auto">
          <a:xfrm>
            <a:off x="5580112" y="353410"/>
            <a:ext cx="2771800" cy="2428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88024" y="3295026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           </a:t>
            </a:r>
            <a:r>
              <a:rPr lang="ru-RU" b="1" dirty="0" smtClean="0">
                <a:solidFill>
                  <a:srgbClr val="C00000"/>
                </a:solidFill>
              </a:rPr>
              <a:t>Первый </a:t>
            </a:r>
            <a:r>
              <a:rPr lang="ru-RU" b="1" dirty="0">
                <a:solidFill>
                  <a:srgbClr val="C00000"/>
                </a:solidFill>
              </a:rPr>
              <a:t>блин комом.</a:t>
            </a:r>
          </a:p>
          <a:p>
            <a:r>
              <a:rPr lang="ru-RU" dirty="0" smtClean="0"/>
              <a:t>                                 Людмила </a:t>
            </a:r>
            <a:r>
              <a:rPr lang="ru-RU" dirty="0"/>
              <a:t>Давыдкина 3 А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Каждое лето нас с Мишкой отправляли в деревню к бабушке и дедушке. Оттуда до Москвы был не ближний свет, поэтому родители навещали нас нечасто, и каждый их приезд мы ждали как соловей - лета. </a:t>
            </a:r>
            <a:endParaRPr lang="ru-RU" dirty="0" smtClean="0"/>
          </a:p>
          <a:p>
            <a:r>
              <a:rPr lang="ru-RU" dirty="0" smtClean="0"/>
              <a:t>Наш </a:t>
            </a:r>
            <a:r>
              <a:rPr lang="ru-RU" dirty="0"/>
              <a:t>папа был заядлый рыбак и всё </a:t>
            </a:r>
            <a:endParaRPr lang="ru-RU" dirty="0" smtClean="0"/>
          </a:p>
          <a:p>
            <a:r>
              <a:rPr lang="ru-RU" dirty="0" smtClean="0"/>
              <a:t>пытался </a:t>
            </a:r>
            <a:r>
              <a:rPr lang="ru-RU" dirty="0"/>
              <a:t>приучить нас к рыбалке,  да не тут-то было. </a:t>
            </a:r>
            <a:r>
              <a:rPr lang="ru-RU" dirty="0" smtClean="0"/>
              <a:t>"</a:t>
            </a:r>
            <a:endParaRPr lang="ru-RU" dirty="0"/>
          </a:p>
        </p:txBody>
      </p:sp>
      <p:pic>
        <p:nvPicPr>
          <p:cNvPr id="10" name="Picture 2" descr="http://klub-drug.ru/wp-content/uploads/2011/04/57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09" y="228600"/>
            <a:ext cx="924030" cy="8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04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катерина\Desktop\барбаши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2022468" cy="2067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Екатерина\Desktop\бар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157"/>
            <a:ext cx="2039519" cy="271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Екатерина\Desktop\барб 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59086"/>
            <a:ext cx="3087464" cy="2184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Екатерина\Pictures\Мои сканированные изображения\барбашин 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132855"/>
            <a:ext cx="2232248" cy="390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4272320" y="50706"/>
            <a:ext cx="0" cy="6807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Екатерина\Desktop\барбаш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821" y="1772816"/>
            <a:ext cx="1987563" cy="256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82264" y="1181742"/>
            <a:ext cx="2092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Барбашин</a:t>
            </a:r>
            <a:r>
              <a:rPr lang="ru-RU" dirty="0" smtClean="0"/>
              <a:t> Иван 3 А</a:t>
            </a:r>
            <a:endParaRPr lang="ru-RU" dirty="0"/>
          </a:p>
        </p:txBody>
      </p:sp>
      <p:pic>
        <p:nvPicPr>
          <p:cNvPr id="11" name="Picture 4" descr="http://img-fotki.yandex.ru/get/6511/16969765.77/0_69ab6_9960610f_L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892" y="6298345"/>
            <a:ext cx="5538372" cy="615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klub-drug.ru/wp-content/uploads/2011/04/57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305" y="228600"/>
            <a:ext cx="924030" cy="8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11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69500"/>
            <a:ext cx="37444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разы, фразы, фразы...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ечь пойдет о них.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льфы и омеги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наем цену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их.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сли бить баклуши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т труда бежать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одыря гоняя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блик свой терять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рош цена такому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попасть впросак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апросто возможно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ежду тем. Вот так!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Ы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88024" y="692696"/>
            <a:ext cx="390668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рать пример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с ученых,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 свой развивать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ень и ночь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стараться, 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читься, побеждать!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19408" y="283879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нание ведь сила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е для слабаков!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трудное задание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ы выполнить готов!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Ь</a:t>
            </a:r>
          </a:p>
        </p:txBody>
      </p:sp>
      <p:pic>
        <p:nvPicPr>
          <p:cNvPr id="4098" name="Picture 2" descr="&amp;SHcy;&amp;kcy;&amp;ocy;&amp;lcy;&amp;softcy;&amp;ncy;&amp;icy;&amp;kcy; &amp;scy; &amp;kcy;&amp;ncy;&amp;icy;&amp;gcy;&amp;acy;&amp;mcy;&amp;icy;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536436"/>
            <a:ext cx="1656183" cy="223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56259" y="327195"/>
            <a:ext cx="2008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Бобриков Георгий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762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43728" y="310635"/>
            <a:ext cx="1584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</a:t>
            </a:r>
            <a:endParaRPr lang="ru-RU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556792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результате нашей работы мы выяснили:</a:t>
            </a:r>
          </a:p>
          <a:p>
            <a:endParaRPr lang="ru-RU" sz="3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</a:t>
            </a:r>
            <a:r>
              <a:rPr lang="ru-RU" sz="320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такое </a:t>
            </a:r>
            <a:r>
              <a:rPr lang="ru-RU" sz="3200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фразеологизмы;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>
                <a:solidFill>
                  <a:srgbClr val="8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узнали значение  и происхождение многих из </a:t>
            </a:r>
            <a:r>
              <a:rPr lang="ru-RU" sz="3200" dirty="0" smtClean="0">
                <a:solidFill>
                  <a:srgbClr val="8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них;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3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аучились </a:t>
            </a: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находить фразеологизмы в произведениях </a:t>
            </a:r>
            <a:r>
              <a:rPr lang="ru-RU" sz="3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научились </a:t>
            </a:r>
            <a:r>
              <a:rPr lang="ru-RU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самостоятельно </a:t>
            </a:r>
            <a:r>
              <a:rPr lang="ru-RU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использовать фразеологизмы </a:t>
            </a:r>
            <a:r>
              <a:rPr lang="ru-RU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речи.</a:t>
            </a:r>
          </a:p>
        </p:txBody>
      </p:sp>
      <p:pic>
        <p:nvPicPr>
          <p:cNvPr id="2050" name="Picture 2" descr="http://klub-drug.ru/wp-content/uploads/2011/04/4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985" y="-153062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11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1880" y="836711"/>
            <a:ext cx="24347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Литература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0294" y="2051556"/>
            <a:ext cx="7140929" cy="27699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Розе Т. В. Большой фразеологический словарь для детей. – М.:</a:t>
            </a:r>
          </a:p>
          <a:p>
            <a:r>
              <a:rPr lang="ru-RU" sz="2000" dirty="0" smtClean="0"/>
              <a:t> </a:t>
            </a:r>
            <a:r>
              <a:rPr lang="ru-RU" sz="2000" dirty="0" err="1" smtClean="0"/>
              <a:t>Олма</a:t>
            </a:r>
            <a:r>
              <a:rPr lang="ru-RU" sz="2000" dirty="0" smtClean="0"/>
              <a:t> Медиа Групп, 2010</a:t>
            </a:r>
          </a:p>
          <a:p>
            <a:r>
              <a:rPr lang="ru-RU" sz="2000" dirty="0" smtClean="0"/>
              <a:t>Носов Н. Н. Мишкина Каша: Рассказы.- М: Изд-во </a:t>
            </a:r>
            <a:r>
              <a:rPr lang="ru-RU" sz="2000" dirty="0" err="1" smtClean="0"/>
              <a:t>Эксмо</a:t>
            </a:r>
            <a:r>
              <a:rPr lang="ru-RU" sz="2000" dirty="0" smtClean="0"/>
              <a:t>, 2007</a:t>
            </a:r>
          </a:p>
          <a:p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ru.wikipedia.org</a:t>
            </a:r>
            <a:endParaRPr lang="ru-RU" sz="2000" dirty="0" smtClean="0"/>
          </a:p>
          <a:p>
            <a:r>
              <a:rPr lang="ru-RU" sz="2000" dirty="0"/>
              <a:t>Сергей Волков: Детский фразеологический словарь в </a:t>
            </a:r>
            <a:r>
              <a:rPr lang="ru-RU" sz="2000" dirty="0" smtClean="0"/>
              <a:t>картинках</a:t>
            </a:r>
          </a:p>
          <a:p>
            <a:r>
              <a:rPr lang="ru-RU" sz="2000" dirty="0"/>
              <a:t>Издательство: </a:t>
            </a:r>
            <a:r>
              <a:rPr lang="ru-RU" sz="2000" dirty="0">
                <a:hlinkClick r:id="rId3"/>
              </a:rPr>
              <a:t>АСТ</a:t>
            </a:r>
            <a:r>
              <a:rPr lang="ru-RU" sz="2000" dirty="0"/>
              <a:t>, 2011 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006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871" y="1785697"/>
            <a:ext cx="878497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0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 исследования</a:t>
            </a:r>
            <a:r>
              <a:rPr lang="ru-RU" sz="3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фразеологизмы.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2917" y="886640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0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 исследования</a:t>
            </a:r>
            <a:r>
              <a:rPr lang="ru-RU" altLang="ru-RU" sz="3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устная и письменная речь.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2909" y="2587024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0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работы</a:t>
            </a:r>
            <a:r>
              <a:rPr lang="ru-RU" altLang="ru-RU" sz="3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узнать, что такое фразеологизмы и выяснить их значение,  находить и использовать фразеологизмы в речи</a:t>
            </a:r>
            <a:r>
              <a:rPr lang="ru-RU" sz="3600" dirty="0"/>
              <a:t>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826" y="4457154"/>
            <a:ext cx="8964488" cy="2271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0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Гипотеза</a:t>
            </a:r>
            <a:r>
              <a:rPr lang="ru-RU" altLang="ru-RU" sz="3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3000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3000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сли </a:t>
            </a:r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мы будем знать значение фразеологизмов, то </a:t>
            </a:r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мы будем </a:t>
            </a:r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понимать  речь с использованием этих выражений и </a:t>
            </a:r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сможем  </a:t>
            </a:r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применять </a:t>
            </a:r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фразеологизмы в своей  речи.</a:t>
            </a:r>
          </a:p>
          <a:p>
            <a:pPr>
              <a:spcBef>
                <a:spcPct val="20000"/>
              </a:spcBef>
              <a:buClr>
                <a:schemeClr val="hlink"/>
              </a:buClr>
            </a:pPr>
            <a:endParaRPr lang="ru-RU" altLang="ru-RU" dirty="0">
              <a:solidFill>
                <a:srgbClr val="8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51781" y="116632"/>
            <a:ext cx="59025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Загадочные фразеологизмы</a:t>
            </a:r>
          </a:p>
        </p:txBody>
      </p:sp>
    </p:spTree>
    <p:extLst>
      <p:ext uri="{BB962C8B-B14F-4D97-AF65-F5344CB8AC3E}">
        <p14:creationId xmlns:p14="http://schemas.microsoft.com/office/powerpoint/2010/main" val="220307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54263" y="2492896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4" descr="http://img-fotki.yandex.ru/get/6511/16969765.77/0_69ab6_9960610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71" y="136137"/>
            <a:ext cx="7200800" cy="108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mg-fotki.yandex.ru/get/6511/16969765.77/0_69ab6_9960610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589240"/>
            <a:ext cx="7200800" cy="108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619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519"/>
            <a:ext cx="8964488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</a:t>
            </a:r>
            <a:r>
              <a:rPr lang="ru-RU" alt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 проекта</a:t>
            </a:r>
          </a:p>
          <a:p>
            <a:r>
              <a:rPr lang="ru-RU" altLang="ru-RU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FontTx/>
              <a:buChar char="•"/>
            </a:pPr>
            <a:r>
              <a:rPr lang="ru-RU" altLang="ru-RU" sz="3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Изучить понятие  фразеологизм. </a:t>
            </a:r>
          </a:p>
          <a:p>
            <a:pPr>
              <a:buFontTx/>
              <a:buChar char="•"/>
            </a:pPr>
            <a:endParaRPr lang="ru-RU" altLang="ru-RU" sz="3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Char char="•"/>
            </a:pPr>
            <a:r>
              <a:rPr lang="ru-RU" altLang="ru-RU" sz="3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Рассмотреть вопрос возникновения фразеологизмов.</a:t>
            </a:r>
          </a:p>
          <a:p>
            <a:pPr>
              <a:buFontTx/>
              <a:buChar char="•"/>
            </a:pPr>
            <a:endParaRPr lang="ru-RU" altLang="ru-RU" sz="3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Char char="•"/>
            </a:pPr>
            <a:r>
              <a:rPr lang="ru-RU" altLang="ru-RU" sz="3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Изучить значение некоторых фразеологизмов.</a:t>
            </a:r>
          </a:p>
          <a:p>
            <a:pPr>
              <a:buFontTx/>
              <a:buChar char="•"/>
            </a:pPr>
            <a:endParaRPr lang="ru-RU" altLang="ru-RU" sz="3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Char char="•"/>
            </a:pPr>
            <a:r>
              <a:rPr lang="ru-RU" altLang="ru-RU" sz="3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Рассмотреть вопрос практического применения фразеологизмов в современном русском языке</a:t>
            </a:r>
            <a:r>
              <a:rPr lang="ru-RU" alt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altLang="ru-RU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Char char="•"/>
            </a:pPr>
            <a:r>
              <a:rPr lang="ru-RU" alt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Сочинить свои произведения с применением фразеологизмов.</a:t>
            </a:r>
            <a:endParaRPr lang="ru-RU" altLang="ru-R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0574" y="476672"/>
            <a:ext cx="1323147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365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88640"/>
            <a:ext cx="59095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Э</a:t>
            </a:r>
            <a:r>
              <a:rPr lang="ru-RU" sz="3600" b="1" dirty="0" smtClean="0">
                <a:solidFill>
                  <a:srgbClr val="002060"/>
                </a:solidFill>
              </a:rPr>
              <a:t>тапы работы над проектом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3796" y="1556792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поиск необходимой информации о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фразеологизмах; </a:t>
            </a:r>
          </a:p>
          <a:p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изучение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фразеологических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словарей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анализ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рассказов Н.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Носова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сочинение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собственных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произведений</a:t>
            </a: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с использованием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фразеологизмов.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519" y="217257"/>
            <a:ext cx="1252799" cy="163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67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596" y="620688"/>
            <a:ext cx="90364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Фразеологизм –  это  </a:t>
            </a:r>
            <a:r>
              <a:rPr lang="ru-RU" sz="3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устойчивое по составу и структуре, лексически неделимое и целостное по значению словосочетание или предложение</a:t>
            </a:r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0668" y="2788384"/>
            <a:ext cx="8316416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Фразеологизм – это свойственное только данному языку устойчивое сочетание слов, значение которого не определяется значением входящих в него слов, взятых по отдельности.  </a:t>
            </a:r>
          </a:p>
          <a:p>
            <a:pPr algn="ctr">
              <a:defRPr/>
            </a:pPr>
            <a:r>
              <a:rPr lang="ru-RU" sz="3200" dirty="0">
                <a:solidFill>
                  <a:srgbClr val="7030A0"/>
                </a:solidFill>
              </a:rPr>
              <a:t>Из-за того, что фразеологизм  невозможно перевести дословно , часто возникают трудности перевода и понимания. </a:t>
            </a:r>
          </a:p>
          <a:p>
            <a:pPr algn="ctr">
              <a:defRPr/>
            </a:pP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90295" y="3942546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 </a:t>
            </a:r>
            <a:endParaRPr lang="ru-RU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55202" y="472514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 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49999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70677540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771800" y="258249"/>
            <a:ext cx="43620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Результаты опроса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157192"/>
            <a:ext cx="87849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4D4D4D"/>
                </a:solidFill>
              </a:rPr>
              <a:t>11% обучающихся в нашем классе знакомы с фразеологизмами 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26% 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учеников нашего класса  используют фразеологизмы как украшение речи, для ее эмоциональности, выразительности, смогли привести примеры;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63 %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не знают таких  сочетаний слов</a:t>
            </a:r>
          </a:p>
        </p:txBody>
      </p:sp>
    </p:spTree>
    <p:extLst>
      <p:ext uri="{BB962C8B-B14F-4D97-AF65-F5344CB8AC3E}">
        <p14:creationId xmlns:p14="http://schemas.microsoft.com/office/powerpoint/2010/main" val="312577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712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История происхождения фразеологизмов. </a:t>
            </a:r>
            <a:b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Фразеологизмы существуют на протяжении всей истории языка. Уже с конца 18 века они объяснялись в специальных сборниках и толковых словарях под различными названиями (крылатые выражения, афоризмы, идиомы, пословицы и поговорки).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665968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2492896"/>
            <a:ext cx="89289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настоящее время фразеология продолжает своё развитие.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 сих пор  нет полного единства в определении фразеологизма в современном языкознании.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Некоторые исследователи (А.И. Ефремов, С.И. Ожегов) считают целесообразным разграничивают понятие фразеологии в узком и широком смысле слова.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узком смысле к фразеологии они относят только идиомы (устойчивые сочетания, значения которых не определяются значениями входящих в них слов).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широком смысле в состав фразеологии включают все устойчивые выражения, в том числе пословицы, поговорки и «крылатые слова». </a:t>
            </a:r>
            <a:endParaRPr lang="ru-RU" sz="2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073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/>
          </p:cNvSpPr>
          <p:nvPr>
            <p:ph type="body" idx="4294967295"/>
          </p:nvPr>
        </p:nvSpPr>
        <p:spPr>
          <a:xfrm>
            <a:off x="323528" y="836712"/>
            <a:ext cx="8568952" cy="45259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Исконно русского характера, связанные с жизнью народа:  </a:t>
            </a:r>
            <a:r>
              <a:rPr lang="ru-RU" sz="28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топорная работа,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лаптем 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щи 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хлебать;</a:t>
            </a:r>
            <a:endParaRPr lang="ru-RU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Сказочного происхождения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итый небитого везет, бабушка надвое сказала;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Связанные с древними ремеслами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ез сучка, без задоринки, 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опасться на удочку;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произведений русских писателей. Из басен И.А. Крылова: а воз и ныне там, мартышкин труд.</a:t>
            </a:r>
          </a:p>
          <a:p>
            <a:pPr>
              <a:defRPr/>
            </a:pP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античной мифологической литературы 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авгиевы 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конюшни, ахиллесова пята, дамоклов меч, прометеев огонь, танталовы 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муки 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8" name="Rectangle 7"/>
          <p:cNvSpPr>
            <a:spLocks noGrp="1"/>
          </p:cNvSpPr>
          <p:nvPr>
            <p:ph type="title" idx="4294967295"/>
          </p:nvPr>
        </p:nvSpPr>
        <p:spPr>
          <a:xfrm>
            <a:off x="1763688" y="32031"/>
            <a:ext cx="5184775" cy="77787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2800" b="1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Источники фразеологизмов</a:t>
            </a:r>
          </a:p>
        </p:txBody>
      </p:sp>
    </p:spTree>
    <p:extLst>
      <p:ext uri="{BB962C8B-B14F-4D97-AF65-F5344CB8AC3E}">
        <p14:creationId xmlns:p14="http://schemas.microsoft.com/office/powerpoint/2010/main" val="40906337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9355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3074" name="Picture 2" descr="http://luzan.ucoz.ru/animes/uchenik_za_knigami.jpg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14" y="489395"/>
            <a:ext cx="1238250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868" y="4581128"/>
            <a:ext cx="1875998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63687" y="260648"/>
            <a:ext cx="70567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</a:t>
            </a:r>
            <a:r>
              <a:rPr lang="ru-RU" sz="3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разеологические </a:t>
            </a: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словари, </a:t>
            </a:r>
            <a:endParaRPr lang="ru-RU" sz="3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которых представлены источники происхождения фразеологизмов, </a:t>
            </a:r>
            <a:endParaRPr lang="ru-RU" sz="3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их </a:t>
            </a: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значение. </a:t>
            </a:r>
          </a:p>
        </p:txBody>
      </p:sp>
      <p:pic>
        <p:nvPicPr>
          <p:cNvPr id="8" name="Picture 7" descr="C:\Users\User\Desktop\9785373006705-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25" y="2492896"/>
            <a:ext cx="2076702" cy="2669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User\Desktop\3637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865" y="2514617"/>
            <a:ext cx="2021789" cy="271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User\Desktop\3117695-c0a833bf7aa94e0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4762" y="5368852"/>
            <a:ext cx="1579563" cy="1516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89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1619</TotalTime>
  <Words>912</Words>
  <Application>Microsoft Office PowerPoint</Application>
  <PresentationFormat>Экран (4:3)</PresentationFormat>
  <Paragraphs>192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 фразеологизмов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Администратор</cp:lastModifiedBy>
  <cp:revision>72</cp:revision>
  <dcterms:created xsi:type="dcterms:W3CDTF">2015-03-16T14:27:38Z</dcterms:created>
  <dcterms:modified xsi:type="dcterms:W3CDTF">2015-03-23T12:10:09Z</dcterms:modified>
</cp:coreProperties>
</file>