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3" d="100"/>
          <a:sy n="83" d="100"/>
        </p:scale>
        <p:origin x="658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1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CFB1892-54A5-4689-BB89-0BC7CD034379}" type="doc">
      <dgm:prSet loTypeId="urn:microsoft.com/office/officeart/2005/8/layout/matrix1" loCatId="matrix" qsTypeId="urn:microsoft.com/office/officeart/2005/8/quickstyle/simple1#1" qsCatId="simple" csTypeId="urn:microsoft.com/office/officeart/2005/8/colors/accent1_2#1" csCatId="accent1" phldr="1"/>
      <dgm:spPr/>
      <dgm:t>
        <a:bodyPr/>
        <a:lstStyle/>
        <a:p>
          <a:endParaRPr lang="ru-RU"/>
        </a:p>
      </dgm:t>
    </dgm:pt>
    <dgm:pt modelId="{7DADEE7E-56AB-4157-A438-6062A57F6FBB}">
      <dgm:prSet phldrT="[Текст]" custT="1"/>
      <dgm:spPr/>
      <dgm:t>
        <a:bodyPr/>
        <a:lstStyle/>
        <a:p>
          <a:r>
            <a:rPr lang="ru-RU" sz="3200" dirty="0" smtClean="0"/>
            <a:t>Виды экономической </a:t>
          </a:r>
        </a:p>
        <a:p>
          <a:r>
            <a:rPr lang="ru-RU" sz="3200" dirty="0" smtClean="0"/>
            <a:t>деятельности</a:t>
          </a:r>
          <a:endParaRPr lang="ru-RU" sz="3200" dirty="0"/>
        </a:p>
      </dgm:t>
    </dgm:pt>
    <dgm:pt modelId="{47F0262A-E1DE-4361-B28D-D51A2DD6CA16}" type="parTrans" cxnId="{F961C1C9-E742-4C14-BEFD-A3814C792A85}">
      <dgm:prSet/>
      <dgm:spPr/>
      <dgm:t>
        <a:bodyPr/>
        <a:lstStyle/>
        <a:p>
          <a:endParaRPr lang="ru-RU"/>
        </a:p>
      </dgm:t>
    </dgm:pt>
    <dgm:pt modelId="{40C20862-7FC5-41A4-9891-AABB4066D1B2}" type="sibTrans" cxnId="{F961C1C9-E742-4C14-BEFD-A3814C792A85}">
      <dgm:prSet/>
      <dgm:spPr/>
      <dgm:t>
        <a:bodyPr/>
        <a:lstStyle/>
        <a:p>
          <a:endParaRPr lang="ru-RU"/>
        </a:p>
      </dgm:t>
    </dgm:pt>
    <dgm:pt modelId="{FA00B8CB-D9E0-4538-9142-4EB56060F9EB}">
      <dgm:prSet phldrT="[Текст]" custT="1"/>
      <dgm:spPr/>
      <dgm:t>
        <a:bodyPr/>
        <a:lstStyle/>
        <a:p>
          <a:endParaRPr lang="ru-RU" sz="2800" u="sng" dirty="0" smtClean="0"/>
        </a:p>
        <a:p>
          <a:r>
            <a:rPr lang="ru-RU" sz="2800" b="1" u="sng" dirty="0" smtClean="0">
              <a:solidFill>
                <a:schemeClr val="tx1"/>
              </a:solidFill>
            </a:rPr>
            <a:t>Производство-</a:t>
          </a:r>
          <a:r>
            <a:rPr lang="ru-RU" sz="2800" b="1" dirty="0" smtClean="0">
              <a:solidFill>
                <a:schemeClr val="tx1"/>
              </a:solidFill>
            </a:rPr>
            <a:t>процесс </a:t>
          </a:r>
          <a:r>
            <a:rPr lang="ru-RU" sz="2800" b="1" dirty="0" smtClean="0">
              <a:solidFill>
                <a:schemeClr val="tx1"/>
              </a:solidFill>
            </a:rPr>
            <a:t>преобразования природных материалов в экономические блага</a:t>
          </a:r>
          <a:endParaRPr lang="ru-RU" sz="2800" b="1" dirty="0">
            <a:solidFill>
              <a:schemeClr val="tx1"/>
            </a:solidFill>
          </a:endParaRPr>
        </a:p>
      </dgm:t>
    </dgm:pt>
    <dgm:pt modelId="{FABCB238-326D-4245-942B-DFDAC0E9196F}" type="parTrans" cxnId="{42C3C165-D857-4338-8E7D-B2BDC2705908}">
      <dgm:prSet/>
      <dgm:spPr/>
      <dgm:t>
        <a:bodyPr/>
        <a:lstStyle/>
        <a:p>
          <a:endParaRPr lang="ru-RU"/>
        </a:p>
      </dgm:t>
    </dgm:pt>
    <dgm:pt modelId="{984FD247-52ED-4354-A748-B46C8F26BF1A}" type="sibTrans" cxnId="{42C3C165-D857-4338-8E7D-B2BDC2705908}">
      <dgm:prSet/>
      <dgm:spPr/>
      <dgm:t>
        <a:bodyPr/>
        <a:lstStyle/>
        <a:p>
          <a:endParaRPr lang="ru-RU"/>
        </a:p>
      </dgm:t>
    </dgm:pt>
    <dgm:pt modelId="{1EA80D84-302D-42E7-B66B-63C396BF428F}">
      <dgm:prSet phldrT="[Текст]" custT="1"/>
      <dgm:spPr/>
      <dgm:t>
        <a:bodyPr/>
        <a:lstStyle/>
        <a:p>
          <a:r>
            <a:rPr lang="ru-RU" sz="2800" b="1" u="sng" dirty="0" smtClean="0">
              <a:solidFill>
                <a:schemeClr val="tx1"/>
              </a:solidFill>
            </a:rPr>
            <a:t>Распределение </a:t>
          </a:r>
          <a:r>
            <a:rPr lang="ru-RU" sz="2800" b="1" dirty="0" smtClean="0">
              <a:solidFill>
                <a:schemeClr val="tx1"/>
              </a:solidFill>
            </a:rPr>
            <a:t>созданных товаров и услуг</a:t>
          </a:r>
          <a:endParaRPr lang="ru-RU" sz="2800" b="1" dirty="0">
            <a:solidFill>
              <a:schemeClr val="tx1"/>
            </a:solidFill>
          </a:endParaRPr>
        </a:p>
      </dgm:t>
    </dgm:pt>
    <dgm:pt modelId="{58F246C8-ED25-4D50-8DDC-7D4D4A313EC4}" type="parTrans" cxnId="{8A8C9774-EBF4-453F-8DB4-1C367CCC4B9A}">
      <dgm:prSet/>
      <dgm:spPr/>
      <dgm:t>
        <a:bodyPr/>
        <a:lstStyle/>
        <a:p>
          <a:endParaRPr lang="ru-RU"/>
        </a:p>
      </dgm:t>
    </dgm:pt>
    <dgm:pt modelId="{67EF6846-3665-47C5-9F1D-451C9EA464EA}" type="sibTrans" cxnId="{8A8C9774-EBF4-453F-8DB4-1C367CCC4B9A}">
      <dgm:prSet/>
      <dgm:spPr/>
      <dgm:t>
        <a:bodyPr/>
        <a:lstStyle/>
        <a:p>
          <a:endParaRPr lang="ru-RU"/>
        </a:p>
      </dgm:t>
    </dgm:pt>
    <dgm:pt modelId="{CDD81A6D-D01B-43BF-A866-53A1D9F1D1F2}">
      <dgm:prSet phldrT="[Текст]" custT="1"/>
      <dgm:spPr/>
      <dgm:t>
        <a:bodyPr/>
        <a:lstStyle/>
        <a:p>
          <a:r>
            <a:rPr lang="ru-RU" sz="3200" b="1" u="sng" dirty="0" smtClean="0">
              <a:solidFill>
                <a:schemeClr val="tx1"/>
              </a:solidFill>
            </a:rPr>
            <a:t>Обмен</a:t>
          </a:r>
          <a:r>
            <a:rPr lang="ru-RU" sz="3200" b="1" dirty="0" smtClean="0">
              <a:solidFill>
                <a:schemeClr val="tx1"/>
              </a:solidFill>
            </a:rPr>
            <a:t> деятельностью, товарами, услугами</a:t>
          </a:r>
          <a:r>
            <a:rPr lang="ru-RU" sz="3200" dirty="0" smtClean="0"/>
            <a:t>.</a:t>
          </a:r>
          <a:endParaRPr lang="ru-RU" sz="3200" dirty="0"/>
        </a:p>
      </dgm:t>
    </dgm:pt>
    <dgm:pt modelId="{C2D663DA-0D0A-441B-8DD1-1A7319B670BC}" type="parTrans" cxnId="{F26E869C-EF94-4B87-9C40-AED6496E9BFD}">
      <dgm:prSet/>
      <dgm:spPr/>
      <dgm:t>
        <a:bodyPr/>
        <a:lstStyle/>
        <a:p>
          <a:endParaRPr lang="ru-RU"/>
        </a:p>
      </dgm:t>
    </dgm:pt>
    <dgm:pt modelId="{5C98C6D2-C8D0-4641-A48D-236071C93B67}" type="sibTrans" cxnId="{F26E869C-EF94-4B87-9C40-AED6496E9BFD}">
      <dgm:prSet/>
      <dgm:spPr/>
      <dgm:t>
        <a:bodyPr/>
        <a:lstStyle/>
        <a:p>
          <a:endParaRPr lang="ru-RU"/>
        </a:p>
      </dgm:t>
    </dgm:pt>
    <dgm:pt modelId="{9F10F9BD-FA2F-450C-B563-6A91E192A02A}">
      <dgm:prSet phldrT="[Текст]" custT="1"/>
      <dgm:spPr/>
      <dgm:t>
        <a:bodyPr/>
        <a:lstStyle/>
        <a:p>
          <a:r>
            <a:rPr lang="ru-RU" sz="3200" b="1" u="sng" dirty="0" err="1" smtClean="0">
              <a:solidFill>
                <a:schemeClr val="tx1"/>
              </a:solidFill>
            </a:rPr>
            <a:t>Потребление-</a:t>
          </a:r>
          <a:r>
            <a:rPr lang="ru-RU" sz="3200" b="1" dirty="0" err="1" smtClean="0">
              <a:solidFill>
                <a:schemeClr val="tx1"/>
              </a:solidFill>
            </a:rPr>
            <a:t>основополагающий</a:t>
          </a:r>
          <a:r>
            <a:rPr lang="ru-RU" sz="3200" b="1" dirty="0" smtClean="0">
              <a:solidFill>
                <a:schemeClr val="tx1"/>
              </a:solidFill>
            </a:rPr>
            <a:t> стимул развития производства</a:t>
          </a:r>
          <a:endParaRPr lang="ru-RU" sz="3200" b="1" dirty="0">
            <a:solidFill>
              <a:schemeClr val="tx1"/>
            </a:solidFill>
          </a:endParaRPr>
        </a:p>
      </dgm:t>
    </dgm:pt>
    <dgm:pt modelId="{B78A3045-061D-45B6-BCD6-1EFF58C1427A}" type="parTrans" cxnId="{52CDB371-9000-4866-A34B-84BD0D63BBA6}">
      <dgm:prSet/>
      <dgm:spPr/>
      <dgm:t>
        <a:bodyPr/>
        <a:lstStyle/>
        <a:p>
          <a:endParaRPr lang="ru-RU"/>
        </a:p>
      </dgm:t>
    </dgm:pt>
    <dgm:pt modelId="{40A77B00-E6E9-46CD-831E-8A767E08DE0E}" type="sibTrans" cxnId="{52CDB371-9000-4866-A34B-84BD0D63BBA6}">
      <dgm:prSet/>
      <dgm:spPr/>
      <dgm:t>
        <a:bodyPr/>
        <a:lstStyle/>
        <a:p>
          <a:endParaRPr lang="ru-RU"/>
        </a:p>
      </dgm:t>
    </dgm:pt>
    <dgm:pt modelId="{FAF9A210-8E09-42A2-949F-655AE0A09A89}">
      <dgm:prSet/>
      <dgm:spPr/>
      <dgm:t>
        <a:bodyPr/>
        <a:lstStyle/>
        <a:p>
          <a:endParaRPr lang="ru-RU"/>
        </a:p>
      </dgm:t>
    </dgm:pt>
    <dgm:pt modelId="{69CA9A9C-9A62-4A83-8F13-C8BA8D3CC477}" type="parTrans" cxnId="{834CA0C0-7F63-4250-BCB2-2E5C6C8BD3DE}">
      <dgm:prSet/>
      <dgm:spPr/>
      <dgm:t>
        <a:bodyPr/>
        <a:lstStyle/>
        <a:p>
          <a:endParaRPr lang="ru-RU"/>
        </a:p>
      </dgm:t>
    </dgm:pt>
    <dgm:pt modelId="{48B4B130-4882-4212-BF07-7D951C8652A9}" type="sibTrans" cxnId="{834CA0C0-7F63-4250-BCB2-2E5C6C8BD3DE}">
      <dgm:prSet/>
      <dgm:spPr/>
      <dgm:t>
        <a:bodyPr/>
        <a:lstStyle/>
        <a:p>
          <a:endParaRPr lang="ru-RU"/>
        </a:p>
      </dgm:t>
    </dgm:pt>
    <dgm:pt modelId="{4199E200-4510-4C90-BFFD-53C1839BBC9C}" type="pres">
      <dgm:prSet presAssocID="{ACFB1892-54A5-4689-BB89-0BC7CD034379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1ECF17E-59DF-48A8-A674-8306C1612D74}" type="pres">
      <dgm:prSet presAssocID="{ACFB1892-54A5-4689-BB89-0BC7CD034379}" presName="matrix" presStyleCnt="0"/>
      <dgm:spPr/>
    </dgm:pt>
    <dgm:pt modelId="{3FEE63E3-D1C2-45B5-AC03-AA3A32AF2888}" type="pres">
      <dgm:prSet presAssocID="{ACFB1892-54A5-4689-BB89-0BC7CD034379}" presName="tile1" presStyleLbl="node1" presStyleIdx="0" presStyleCnt="4"/>
      <dgm:spPr/>
      <dgm:t>
        <a:bodyPr/>
        <a:lstStyle/>
        <a:p>
          <a:endParaRPr lang="ru-RU"/>
        </a:p>
      </dgm:t>
    </dgm:pt>
    <dgm:pt modelId="{B898B990-DD85-4E80-88A8-3A1DCC508A21}" type="pres">
      <dgm:prSet presAssocID="{ACFB1892-54A5-4689-BB89-0BC7CD034379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6A57B03-0243-418C-8A4B-4581847C8111}" type="pres">
      <dgm:prSet presAssocID="{ACFB1892-54A5-4689-BB89-0BC7CD034379}" presName="tile2" presStyleLbl="node1" presStyleIdx="1" presStyleCnt="4" custScaleX="109009"/>
      <dgm:spPr/>
      <dgm:t>
        <a:bodyPr/>
        <a:lstStyle/>
        <a:p>
          <a:endParaRPr lang="ru-RU"/>
        </a:p>
      </dgm:t>
    </dgm:pt>
    <dgm:pt modelId="{058851CB-A2E1-444A-AFDB-F2A95DBD8626}" type="pres">
      <dgm:prSet presAssocID="{ACFB1892-54A5-4689-BB89-0BC7CD034379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23A1934-3E96-41C1-AA4B-7C32CC1F62F4}" type="pres">
      <dgm:prSet presAssocID="{ACFB1892-54A5-4689-BB89-0BC7CD034379}" presName="tile3" presStyleLbl="node1" presStyleIdx="2" presStyleCnt="4"/>
      <dgm:spPr/>
      <dgm:t>
        <a:bodyPr/>
        <a:lstStyle/>
        <a:p>
          <a:endParaRPr lang="ru-RU"/>
        </a:p>
      </dgm:t>
    </dgm:pt>
    <dgm:pt modelId="{17239700-A5C1-4360-883C-052A64660562}" type="pres">
      <dgm:prSet presAssocID="{ACFB1892-54A5-4689-BB89-0BC7CD034379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97C5BE9-DFC9-49FF-87C4-A82F3C75C543}" type="pres">
      <dgm:prSet presAssocID="{ACFB1892-54A5-4689-BB89-0BC7CD034379}" presName="tile4" presStyleLbl="node1" presStyleIdx="3" presStyleCnt="4" custScaleX="108108" custLinFactNeighborX="0" custLinFactNeighborY="-1124"/>
      <dgm:spPr/>
      <dgm:t>
        <a:bodyPr/>
        <a:lstStyle/>
        <a:p>
          <a:endParaRPr lang="ru-RU"/>
        </a:p>
      </dgm:t>
    </dgm:pt>
    <dgm:pt modelId="{B0639ADA-FF45-412B-99B6-222A3F3A75EA}" type="pres">
      <dgm:prSet presAssocID="{ACFB1892-54A5-4689-BB89-0BC7CD034379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ADC52B0-84C0-4E3B-90A2-DDDDC51F4498}" type="pres">
      <dgm:prSet presAssocID="{ACFB1892-54A5-4689-BB89-0BC7CD034379}" presName="centerTile" presStyleLbl="fgShp" presStyleIdx="0" presStyleCnt="1" custScaleX="165165" custScaleY="85393">
        <dgm:presLayoutVars>
          <dgm:chMax val="0"/>
          <dgm:chPref val="0"/>
        </dgm:presLayoutVars>
      </dgm:prSet>
      <dgm:spPr/>
      <dgm:t>
        <a:bodyPr/>
        <a:lstStyle/>
        <a:p>
          <a:endParaRPr lang="ru-RU"/>
        </a:p>
      </dgm:t>
    </dgm:pt>
  </dgm:ptLst>
  <dgm:cxnLst>
    <dgm:cxn modelId="{8A8C9774-EBF4-453F-8DB4-1C367CCC4B9A}" srcId="{7DADEE7E-56AB-4157-A438-6062A57F6FBB}" destId="{1EA80D84-302D-42E7-B66B-63C396BF428F}" srcOrd="1" destOrd="0" parTransId="{58F246C8-ED25-4D50-8DDC-7D4D4A313EC4}" sibTransId="{67EF6846-3665-47C5-9F1D-451C9EA464EA}"/>
    <dgm:cxn modelId="{52CDB371-9000-4866-A34B-84BD0D63BBA6}" srcId="{7DADEE7E-56AB-4157-A438-6062A57F6FBB}" destId="{9F10F9BD-FA2F-450C-B563-6A91E192A02A}" srcOrd="3" destOrd="0" parTransId="{B78A3045-061D-45B6-BCD6-1EFF58C1427A}" sibTransId="{40A77B00-E6E9-46CD-831E-8A767E08DE0E}"/>
    <dgm:cxn modelId="{6D46E191-E215-425F-BE8E-1C2D1FDCA0BE}" type="presOf" srcId="{ACFB1892-54A5-4689-BB89-0BC7CD034379}" destId="{4199E200-4510-4C90-BFFD-53C1839BBC9C}" srcOrd="0" destOrd="0" presId="urn:microsoft.com/office/officeart/2005/8/layout/matrix1"/>
    <dgm:cxn modelId="{889964A7-F7AA-48CF-9C00-58A12311AF77}" type="presOf" srcId="{CDD81A6D-D01B-43BF-A866-53A1D9F1D1F2}" destId="{923A1934-3E96-41C1-AA4B-7C32CC1F62F4}" srcOrd="0" destOrd="0" presId="urn:microsoft.com/office/officeart/2005/8/layout/matrix1"/>
    <dgm:cxn modelId="{6A00D4A2-3606-489F-9C77-1450240B88F3}" type="presOf" srcId="{1EA80D84-302D-42E7-B66B-63C396BF428F}" destId="{058851CB-A2E1-444A-AFDB-F2A95DBD8626}" srcOrd="1" destOrd="0" presId="urn:microsoft.com/office/officeart/2005/8/layout/matrix1"/>
    <dgm:cxn modelId="{F5729A64-F3EB-48FB-B485-83856547572B}" type="presOf" srcId="{7DADEE7E-56AB-4157-A438-6062A57F6FBB}" destId="{BADC52B0-84C0-4E3B-90A2-DDDDC51F4498}" srcOrd="0" destOrd="0" presId="urn:microsoft.com/office/officeart/2005/8/layout/matrix1"/>
    <dgm:cxn modelId="{42C3C165-D857-4338-8E7D-B2BDC2705908}" srcId="{7DADEE7E-56AB-4157-A438-6062A57F6FBB}" destId="{FA00B8CB-D9E0-4538-9142-4EB56060F9EB}" srcOrd="0" destOrd="0" parTransId="{FABCB238-326D-4245-942B-DFDAC0E9196F}" sibTransId="{984FD247-52ED-4354-A748-B46C8F26BF1A}"/>
    <dgm:cxn modelId="{CB385CB1-1911-4A1A-9E14-638949D4D3E2}" type="presOf" srcId="{1EA80D84-302D-42E7-B66B-63C396BF428F}" destId="{36A57B03-0243-418C-8A4B-4581847C8111}" srcOrd="0" destOrd="0" presId="urn:microsoft.com/office/officeart/2005/8/layout/matrix1"/>
    <dgm:cxn modelId="{FD0B7829-1656-4DDD-9754-821C3EC068A3}" type="presOf" srcId="{FA00B8CB-D9E0-4538-9142-4EB56060F9EB}" destId="{B898B990-DD85-4E80-88A8-3A1DCC508A21}" srcOrd="1" destOrd="0" presId="urn:microsoft.com/office/officeart/2005/8/layout/matrix1"/>
    <dgm:cxn modelId="{F961C1C9-E742-4C14-BEFD-A3814C792A85}" srcId="{ACFB1892-54A5-4689-BB89-0BC7CD034379}" destId="{7DADEE7E-56AB-4157-A438-6062A57F6FBB}" srcOrd="0" destOrd="0" parTransId="{47F0262A-E1DE-4361-B28D-D51A2DD6CA16}" sibTransId="{40C20862-7FC5-41A4-9891-AABB4066D1B2}"/>
    <dgm:cxn modelId="{BF265438-6449-4FBD-9686-067EB60D8C41}" type="presOf" srcId="{FA00B8CB-D9E0-4538-9142-4EB56060F9EB}" destId="{3FEE63E3-D1C2-45B5-AC03-AA3A32AF2888}" srcOrd="0" destOrd="0" presId="urn:microsoft.com/office/officeart/2005/8/layout/matrix1"/>
    <dgm:cxn modelId="{8A3F9DC7-964A-4777-9C19-676DEFC35BF6}" type="presOf" srcId="{CDD81A6D-D01B-43BF-A866-53A1D9F1D1F2}" destId="{17239700-A5C1-4360-883C-052A64660562}" srcOrd="1" destOrd="0" presId="urn:microsoft.com/office/officeart/2005/8/layout/matrix1"/>
    <dgm:cxn modelId="{F26E869C-EF94-4B87-9C40-AED6496E9BFD}" srcId="{7DADEE7E-56AB-4157-A438-6062A57F6FBB}" destId="{CDD81A6D-D01B-43BF-A866-53A1D9F1D1F2}" srcOrd="2" destOrd="0" parTransId="{C2D663DA-0D0A-441B-8DD1-1A7319B670BC}" sibTransId="{5C98C6D2-C8D0-4641-A48D-236071C93B67}"/>
    <dgm:cxn modelId="{834CA0C0-7F63-4250-BCB2-2E5C6C8BD3DE}" srcId="{7DADEE7E-56AB-4157-A438-6062A57F6FBB}" destId="{FAF9A210-8E09-42A2-949F-655AE0A09A89}" srcOrd="4" destOrd="0" parTransId="{69CA9A9C-9A62-4A83-8F13-C8BA8D3CC477}" sibTransId="{48B4B130-4882-4212-BF07-7D951C8652A9}"/>
    <dgm:cxn modelId="{EB48F202-75C0-4439-B8E9-157ACD06BEC6}" type="presOf" srcId="{9F10F9BD-FA2F-450C-B563-6A91E192A02A}" destId="{B0639ADA-FF45-412B-99B6-222A3F3A75EA}" srcOrd="1" destOrd="0" presId="urn:microsoft.com/office/officeart/2005/8/layout/matrix1"/>
    <dgm:cxn modelId="{2E9DEBF5-720B-4D8C-9A69-2DA276203AC0}" type="presOf" srcId="{9F10F9BD-FA2F-450C-B563-6A91E192A02A}" destId="{097C5BE9-DFC9-49FF-87C4-A82F3C75C543}" srcOrd="0" destOrd="0" presId="urn:microsoft.com/office/officeart/2005/8/layout/matrix1"/>
    <dgm:cxn modelId="{F4F4FDDB-3AD5-482F-AB1C-B5E9B03F1961}" type="presParOf" srcId="{4199E200-4510-4C90-BFFD-53C1839BBC9C}" destId="{01ECF17E-59DF-48A8-A674-8306C1612D74}" srcOrd="0" destOrd="0" presId="urn:microsoft.com/office/officeart/2005/8/layout/matrix1"/>
    <dgm:cxn modelId="{3875B92F-A1C6-456F-9432-EFA8D007F074}" type="presParOf" srcId="{01ECF17E-59DF-48A8-A674-8306C1612D74}" destId="{3FEE63E3-D1C2-45B5-AC03-AA3A32AF2888}" srcOrd="0" destOrd="0" presId="urn:microsoft.com/office/officeart/2005/8/layout/matrix1"/>
    <dgm:cxn modelId="{0824F467-B4F9-42FE-A9CF-05744D24BF69}" type="presParOf" srcId="{01ECF17E-59DF-48A8-A674-8306C1612D74}" destId="{B898B990-DD85-4E80-88A8-3A1DCC508A21}" srcOrd="1" destOrd="0" presId="urn:microsoft.com/office/officeart/2005/8/layout/matrix1"/>
    <dgm:cxn modelId="{CA04C371-A5B6-470D-9CC7-D33FB41F718C}" type="presParOf" srcId="{01ECF17E-59DF-48A8-A674-8306C1612D74}" destId="{36A57B03-0243-418C-8A4B-4581847C8111}" srcOrd="2" destOrd="0" presId="urn:microsoft.com/office/officeart/2005/8/layout/matrix1"/>
    <dgm:cxn modelId="{4C7BCA69-7AFA-482A-850C-11290DAF9F4F}" type="presParOf" srcId="{01ECF17E-59DF-48A8-A674-8306C1612D74}" destId="{058851CB-A2E1-444A-AFDB-F2A95DBD8626}" srcOrd="3" destOrd="0" presId="urn:microsoft.com/office/officeart/2005/8/layout/matrix1"/>
    <dgm:cxn modelId="{4124317C-C453-4BBC-AF41-084F3443A8DF}" type="presParOf" srcId="{01ECF17E-59DF-48A8-A674-8306C1612D74}" destId="{923A1934-3E96-41C1-AA4B-7C32CC1F62F4}" srcOrd="4" destOrd="0" presId="urn:microsoft.com/office/officeart/2005/8/layout/matrix1"/>
    <dgm:cxn modelId="{C01CB453-EDB9-45D8-95EA-B4F24BED4A3C}" type="presParOf" srcId="{01ECF17E-59DF-48A8-A674-8306C1612D74}" destId="{17239700-A5C1-4360-883C-052A64660562}" srcOrd="5" destOrd="0" presId="urn:microsoft.com/office/officeart/2005/8/layout/matrix1"/>
    <dgm:cxn modelId="{3A87B603-13DF-4B04-BA47-2C99656D9AE1}" type="presParOf" srcId="{01ECF17E-59DF-48A8-A674-8306C1612D74}" destId="{097C5BE9-DFC9-49FF-87C4-A82F3C75C543}" srcOrd="6" destOrd="0" presId="urn:microsoft.com/office/officeart/2005/8/layout/matrix1"/>
    <dgm:cxn modelId="{3EA5EA7B-CB9E-4138-8A66-7D2DEA4D4D43}" type="presParOf" srcId="{01ECF17E-59DF-48A8-A674-8306C1612D74}" destId="{B0639ADA-FF45-412B-99B6-222A3F3A75EA}" srcOrd="7" destOrd="0" presId="urn:microsoft.com/office/officeart/2005/8/layout/matrix1"/>
    <dgm:cxn modelId="{DFD65A70-AB3E-4E42-8545-8786587EEAA9}" type="presParOf" srcId="{4199E200-4510-4C90-BFFD-53C1839BBC9C}" destId="{BADC52B0-84C0-4E3B-90A2-DDDDC51F4498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FEE63E3-D1C2-45B5-AC03-AA3A32AF2888}">
      <dsp:nvSpPr>
        <dsp:cNvPr id="0" name=""/>
        <dsp:cNvSpPr/>
      </dsp:nvSpPr>
      <dsp:spPr>
        <a:xfrm rot="16200000">
          <a:off x="1040980" y="-1163404"/>
          <a:ext cx="3108791" cy="5435599"/>
        </a:xfrm>
        <a:prstGeom prst="round1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800" u="sng" kern="1200" dirty="0" smtClean="0"/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u="sng" kern="1200" dirty="0" smtClean="0">
              <a:solidFill>
                <a:schemeClr val="tx1"/>
              </a:solidFill>
            </a:rPr>
            <a:t>Производство-</a:t>
          </a:r>
          <a:r>
            <a:rPr lang="ru-RU" sz="2800" b="1" kern="1200" dirty="0" smtClean="0">
              <a:solidFill>
                <a:schemeClr val="tx1"/>
              </a:solidFill>
            </a:rPr>
            <a:t>процесс </a:t>
          </a:r>
          <a:r>
            <a:rPr lang="ru-RU" sz="2800" b="1" kern="1200" dirty="0" smtClean="0">
              <a:solidFill>
                <a:schemeClr val="tx1"/>
              </a:solidFill>
            </a:rPr>
            <a:t>преобразования природных материалов в экономические блага</a:t>
          </a:r>
          <a:endParaRPr lang="ru-RU" sz="2800" b="1" kern="1200" dirty="0">
            <a:solidFill>
              <a:schemeClr val="tx1"/>
            </a:solidFill>
          </a:endParaRPr>
        </a:p>
      </dsp:txBody>
      <dsp:txXfrm rot="5400000">
        <a:off x="-122424" y="0"/>
        <a:ext cx="5435599" cy="2331593"/>
      </dsp:txXfrm>
    </dsp:sp>
    <dsp:sp modelId="{36A57B03-0243-418C-8A4B-4581847C8111}">
      <dsp:nvSpPr>
        <dsp:cNvPr id="0" name=""/>
        <dsp:cNvSpPr/>
      </dsp:nvSpPr>
      <dsp:spPr>
        <a:xfrm>
          <a:off x="5068329" y="0"/>
          <a:ext cx="5925292" cy="3108791"/>
        </a:xfrm>
        <a:prstGeom prst="round1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u="sng" kern="1200" dirty="0" smtClean="0">
              <a:solidFill>
                <a:schemeClr val="tx1"/>
              </a:solidFill>
            </a:rPr>
            <a:t>Распределение </a:t>
          </a:r>
          <a:r>
            <a:rPr lang="ru-RU" sz="2800" b="1" kern="1200" dirty="0" smtClean="0">
              <a:solidFill>
                <a:schemeClr val="tx1"/>
              </a:solidFill>
            </a:rPr>
            <a:t>созданных товаров и услуг</a:t>
          </a:r>
          <a:endParaRPr lang="ru-RU" sz="2800" b="1" kern="1200" dirty="0">
            <a:solidFill>
              <a:schemeClr val="tx1"/>
            </a:solidFill>
          </a:endParaRPr>
        </a:p>
      </dsp:txBody>
      <dsp:txXfrm>
        <a:off x="5068329" y="0"/>
        <a:ext cx="5925292" cy="2331593"/>
      </dsp:txXfrm>
    </dsp:sp>
    <dsp:sp modelId="{923A1934-3E96-41C1-AA4B-7C32CC1F62F4}">
      <dsp:nvSpPr>
        <dsp:cNvPr id="0" name=""/>
        <dsp:cNvSpPr/>
      </dsp:nvSpPr>
      <dsp:spPr>
        <a:xfrm rot="10800000">
          <a:off x="-122423" y="3108791"/>
          <a:ext cx="5435599" cy="3108791"/>
        </a:xfrm>
        <a:prstGeom prst="round1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7584" tIns="227584" rIns="227584" bIns="227584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u="sng" kern="1200" dirty="0" smtClean="0">
              <a:solidFill>
                <a:schemeClr val="tx1"/>
              </a:solidFill>
            </a:rPr>
            <a:t>Обмен</a:t>
          </a:r>
          <a:r>
            <a:rPr lang="ru-RU" sz="3200" b="1" kern="1200" dirty="0" smtClean="0">
              <a:solidFill>
                <a:schemeClr val="tx1"/>
              </a:solidFill>
            </a:rPr>
            <a:t> деятельностью, товарами, услугами</a:t>
          </a:r>
          <a:r>
            <a:rPr lang="ru-RU" sz="3200" kern="1200" dirty="0" smtClean="0"/>
            <a:t>.</a:t>
          </a:r>
          <a:endParaRPr lang="ru-RU" sz="3200" kern="1200" dirty="0"/>
        </a:p>
      </dsp:txBody>
      <dsp:txXfrm rot="10800000">
        <a:off x="-122423" y="3885988"/>
        <a:ext cx="5435599" cy="2331593"/>
      </dsp:txXfrm>
    </dsp:sp>
    <dsp:sp modelId="{097C5BE9-DFC9-49FF-87C4-A82F3C75C543}">
      <dsp:nvSpPr>
        <dsp:cNvPr id="0" name=""/>
        <dsp:cNvSpPr/>
      </dsp:nvSpPr>
      <dsp:spPr>
        <a:xfrm rot="5400000">
          <a:off x="6476580" y="1690084"/>
          <a:ext cx="3108791" cy="5876317"/>
        </a:xfrm>
        <a:prstGeom prst="round1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7584" tIns="227584" rIns="227584" bIns="227584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u="sng" kern="1200" dirty="0" err="1" smtClean="0">
              <a:solidFill>
                <a:schemeClr val="tx1"/>
              </a:solidFill>
            </a:rPr>
            <a:t>Потребление-</a:t>
          </a:r>
          <a:r>
            <a:rPr lang="ru-RU" sz="3200" b="1" kern="1200" dirty="0" err="1" smtClean="0">
              <a:solidFill>
                <a:schemeClr val="tx1"/>
              </a:solidFill>
            </a:rPr>
            <a:t>основополагающий</a:t>
          </a:r>
          <a:r>
            <a:rPr lang="ru-RU" sz="3200" b="1" kern="1200" dirty="0" smtClean="0">
              <a:solidFill>
                <a:schemeClr val="tx1"/>
              </a:solidFill>
            </a:rPr>
            <a:t> стимул развития производства</a:t>
          </a:r>
          <a:endParaRPr lang="ru-RU" sz="3200" b="1" kern="1200" dirty="0">
            <a:solidFill>
              <a:schemeClr val="tx1"/>
            </a:solidFill>
          </a:endParaRPr>
        </a:p>
      </dsp:txBody>
      <dsp:txXfrm rot="-5400000">
        <a:off x="5092817" y="3851045"/>
        <a:ext cx="5876317" cy="2331593"/>
      </dsp:txXfrm>
    </dsp:sp>
    <dsp:sp modelId="{BADC52B0-84C0-4E3B-90A2-DDDDC51F4498}">
      <dsp:nvSpPr>
        <dsp:cNvPr id="0" name=""/>
        <dsp:cNvSpPr/>
      </dsp:nvSpPr>
      <dsp:spPr>
        <a:xfrm>
          <a:off x="2742287" y="2445118"/>
          <a:ext cx="5386624" cy="1327344"/>
        </a:xfrm>
        <a:prstGeom prst="round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/>
            <a:t>Виды экономической </a:t>
          </a:r>
        </a:p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/>
            <a:t>деятельности</a:t>
          </a:r>
          <a:endParaRPr lang="ru-RU" sz="3200" kern="1200" dirty="0"/>
        </a:p>
      </dsp:txBody>
      <dsp:txXfrm>
        <a:off x="2807083" y="2509914"/>
        <a:ext cx="5257032" cy="119775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52B1E-256B-49BC-9AF9-C8F8381720DD}" type="datetimeFigureOut">
              <a:rPr lang="ru-RU" smtClean="0"/>
              <a:t>20.12.2018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75E905-DB75-4ADB-B229-9AFDEEA553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5701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52B1E-256B-49BC-9AF9-C8F8381720DD}" type="datetimeFigureOut">
              <a:rPr lang="ru-RU" smtClean="0"/>
              <a:t>20.12.2018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75E905-DB75-4ADB-B229-9AFDEEA553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41554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52B1E-256B-49BC-9AF9-C8F8381720DD}" type="datetimeFigureOut">
              <a:rPr lang="ru-RU" smtClean="0"/>
              <a:t>20.12.2018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75E905-DB75-4ADB-B229-9AFDEEA553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313924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292101" y="227013"/>
            <a:ext cx="99695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51367" y="1598613"/>
            <a:ext cx="4821767" cy="21717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5376334" y="1598613"/>
            <a:ext cx="4823884" cy="21717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351367" y="3922714"/>
            <a:ext cx="4821767" cy="21732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376334" y="3922714"/>
            <a:ext cx="4823884" cy="21732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02168" y="6242051"/>
            <a:ext cx="2377017" cy="474663"/>
          </a:xfrm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09900" y="6248401"/>
            <a:ext cx="4607984" cy="474663"/>
          </a:xfrm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823201" y="6248401"/>
            <a:ext cx="2341033" cy="474663"/>
          </a:xfrm>
        </p:spPr>
        <p:txBody>
          <a:bodyPr/>
          <a:lstStyle>
            <a:lvl1pPr>
              <a:defRPr/>
            </a:lvl1pPr>
          </a:lstStyle>
          <a:p>
            <a:fld id="{84756E79-5183-4F0B-AA6E-17F58B4A42BA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70347100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2101" y="227013"/>
            <a:ext cx="99695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351367" y="1598613"/>
            <a:ext cx="9848851" cy="4497387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02168" y="6242051"/>
            <a:ext cx="2377017" cy="474663"/>
          </a:xfrm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009900" y="6248401"/>
            <a:ext cx="4607984" cy="474663"/>
          </a:xfrm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823201" y="6248401"/>
            <a:ext cx="2341033" cy="474663"/>
          </a:xfrm>
        </p:spPr>
        <p:txBody>
          <a:bodyPr/>
          <a:lstStyle>
            <a:lvl1pPr>
              <a:defRPr/>
            </a:lvl1pPr>
          </a:lstStyle>
          <a:p>
            <a:fld id="{3E023D0D-9B65-480B-8C8B-ED5FA8A7CEE2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4585883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52B1E-256B-49BC-9AF9-C8F8381720DD}" type="datetimeFigureOut">
              <a:rPr lang="ru-RU" smtClean="0"/>
              <a:t>20.12.2018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75E905-DB75-4ADB-B229-9AFDEEA553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70124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52B1E-256B-49BC-9AF9-C8F8381720DD}" type="datetimeFigureOut">
              <a:rPr lang="ru-RU" smtClean="0"/>
              <a:t>20.12.2018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75E905-DB75-4ADB-B229-9AFDEEA553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94121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52B1E-256B-49BC-9AF9-C8F8381720DD}" type="datetimeFigureOut">
              <a:rPr lang="ru-RU" smtClean="0"/>
              <a:t>20.12.2018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75E905-DB75-4ADB-B229-9AFDEEA553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92167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52B1E-256B-49BC-9AF9-C8F8381720DD}" type="datetimeFigureOut">
              <a:rPr lang="ru-RU" smtClean="0"/>
              <a:t>20.12.2018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75E905-DB75-4ADB-B229-9AFDEEA553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36827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52B1E-256B-49BC-9AF9-C8F8381720DD}" type="datetimeFigureOut">
              <a:rPr lang="ru-RU" smtClean="0"/>
              <a:t>20.12.2018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75E905-DB75-4ADB-B229-9AFDEEA553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44294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52B1E-256B-49BC-9AF9-C8F8381720DD}" type="datetimeFigureOut">
              <a:rPr lang="ru-RU" smtClean="0"/>
              <a:t>20.12.2018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75E905-DB75-4ADB-B229-9AFDEEA553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11459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52B1E-256B-49BC-9AF9-C8F8381720DD}" type="datetimeFigureOut">
              <a:rPr lang="ru-RU" smtClean="0"/>
              <a:t>20.12.2018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75E905-DB75-4ADB-B229-9AFDEEA553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28033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52B1E-256B-49BC-9AF9-C8F8381720DD}" type="datetimeFigureOut">
              <a:rPr lang="ru-RU" smtClean="0"/>
              <a:t>20.12.2018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75E905-DB75-4ADB-B229-9AFDEEA553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66972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D52B1E-256B-49BC-9AF9-C8F8381720DD}" type="datetimeFigureOut">
              <a:rPr lang="ru-RU" smtClean="0"/>
              <a:t>20.12.2018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75E905-DB75-4ADB-B229-9AFDEEA553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2121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Rectangle 4"/>
          <p:cNvSpPr>
            <a:spLocks noGrp="1" noChangeArrowheads="1"/>
          </p:cNvSpPr>
          <p:nvPr>
            <p:ph type="title" sz="quarter"/>
          </p:nvPr>
        </p:nvSpPr>
        <p:spPr/>
        <p:txBody>
          <a:bodyPr/>
          <a:lstStyle/>
          <a:p>
            <a:pPr algn="ctr"/>
            <a:r>
              <a:rPr lang="ru-RU" altLang="ru-RU" sz="2800" b="1"/>
              <a:t>Какое понятие объединяет иллюстрации?</a:t>
            </a:r>
          </a:p>
        </p:txBody>
      </p:sp>
      <p:pic>
        <p:nvPicPr>
          <p:cNvPr id="17417" name="Picture 2" descr="http://daypic.ru/wp-content/uploads/2012/08/250-700x532.jpg"/>
          <p:cNvPicPr>
            <a:picLocks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774825" y="1341439"/>
            <a:ext cx="3816350" cy="3024187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7418" name="Picture 4" descr="http://www.oblivsk.ru/raznoe/torgovlya_obsh_pit/1.jpg"/>
          <p:cNvPicPr>
            <a:picLocks noChangeAspect="1" noChangeArrowheads="1"/>
          </p:cNvPicPr>
          <p:nvPr>
            <p:ph sz="quarter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808664" y="1341439"/>
            <a:ext cx="3311525" cy="3024187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7425" name="Picture 2" descr="http://mirovaja-ekonomika.ru/wp-content/uploads/potrebitelnaja-stoimost.jpg"/>
          <p:cNvPicPr>
            <a:picLocks noChangeAspect="1" noChangeArrowheads="1"/>
          </p:cNvPicPr>
          <p:nvPr>
            <p:ph sz="quarter" idx="3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774825" y="4408488"/>
            <a:ext cx="3816350" cy="244951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7426" name="Picture 7" descr="i[11]"/>
          <p:cNvPicPr>
            <a:picLocks noChangeAspect="1" noChangeArrowheads="1"/>
          </p:cNvPicPr>
          <p:nvPr>
            <p:ph sz="quarter" idx="4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735638" y="4437064"/>
            <a:ext cx="3384550" cy="2420937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899060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87525" y="1268414"/>
            <a:ext cx="7386638" cy="4827587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ru-RU" altLang="ru-RU"/>
              <a:t>1. Существование общества невозможно без постоянного производства материальных благ.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altLang="ru-RU"/>
              <a:t>2.Общественное производство определяет появление и развитие его социальной структуры.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altLang="ru-RU"/>
              <a:t>3.Экономические отношения влияют на политическую жизнь общества.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altLang="ru-RU"/>
              <a:t>4.В процессе производства создаются необходимые материальные условия для развития духовной жизни общества.</a:t>
            </a:r>
          </a:p>
        </p:txBody>
      </p:sp>
      <p:sp>
        <p:nvSpPr>
          <p:cNvPr id="35845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altLang="ru-RU" b="1">
                <a:solidFill>
                  <a:schemeClr val="tx1"/>
                </a:solidFill>
              </a:rPr>
              <a:t>Выводы:</a:t>
            </a:r>
          </a:p>
        </p:txBody>
      </p:sp>
    </p:spTree>
    <p:extLst>
      <p:ext uri="{BB962C8B-B14F-4D97-AF65-F5344CB8AC3E}">
        <p14:creationId xmlns:p14="http://schemas.microsoft.com/office/powerpoint/2010/main" val="2645878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ru-RU" altLang="ru-RU"/>
              <a:t>1.ВВП( валовый внутренний продукт) на душу населения.</a:t>
            </a:r>
          </a:p>
          <a:p>
            <a:pPr>
              <a:buFontTx/>
              <a:buNone/>
            </a:pPr>
            <a:r>
              <a:rPr lang="ru-RU" altLang="ru-RU"/>
              <a:t>2.Прожиточный минимум.</a:t>
            </a:r>
          </a:p>
          <a:p>
            <a:pPr>
              <a:buFontTx/>
              <a:buNone/>
            </a:pPr>
            <a:r>
              <a:rPr lang="ru-RU" altLang="ru-RU"/>
              <a:t>3.Уровень здоровья людей.</a:t>
            </a:r>
          </a:p>
          <a:p>
            <a:pPr>
              <a:buFontTx/>
              <a:buNone/>
            </a:pPr>
            <a:r>
              <a:rPr lang="ru-RU" altLang="ru-RU"/>
              <a:t>4.Состояние окружающей среды.</a:t>
            </a:r>
          </a:p>
          <a:p>
            <a:pPr>
              <a:buFontTx/>
              <a:buNone/>
            </a:pPr>
            <a:r>
              <a:rPr lang="ru-RU" altLang="ru-RU"/>
              <a:t>5.Доступность культурных благ.</a:t>
            </a:r>
          </a:p>
          <a:p>
            <a:pPr>
              <a:buFontTx/>
              <a:buNone/>
            </a:pPr>
            <a:r>
              <a:rPr lang="ru-RU" altLang="ru-RU"/>
              <a:t>6.Степень неравномерности распределения доходов в обществе.</a:t>
            </a:r>
          </a:p>
        </p:txBody>
      </p:sp>
      <p:sp>
        <p:nvSpPr>
          <p:cNvPr id="36869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altLang="ru-RU">
                <a:solidFill>
                  <a:schemeClr val="tx1"/>
                </a:solidFill>
              </a:rPr>
              <a:t>Уровень жизни определяют:</a:t>
            </a:r>
          </a:p>
        </p:txBody>
      </p:sp>
    </p:spTree>
    <p:extLst>
      <p:ext uri="{BB962C8B-B14F-4D97-AF65-F5344CB8AC3E}">
        <p14:creationId xmlns:p14="http://schemas.microsoft.com/office/powerpoint/2010/main" val="95738411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altLang="ru-RU"/>
          </a:p>
        </p:txBody>
      </p:sp>
      <p:pic>
        <p:nvPicPr>
          <p:cNvPr id="36866" name="Picture 2" descr="http://www.allprezentation.ru/2/neravenstvo_doxodov.jpg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rgbClr val="D9C3A5">
                <a:tint val="50000"/>
                <a:satMod val="180000"/>
              </a:srgbClr>
            </a:duotone>
          </a:blip>
          <a:srcRect/>
          <a:stretch>
            <a:fillRect/>
          </a:stretch>
        </p:blipFill>
        <p:spPr bwMode="auto">
          <a:xfrm>
            <a:off x="314036" y="195613"/>
            <a:ext cx="11619346" cy="63762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62536452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>
          <a:xfrm>
            <a:off x="1774826" y="260350"/>
            <a:ext cx="7477125" cy="1143000"/>
          </a:xfrm>
        </p:spPr>
        <p:txBody>
          <a:bodyPr/>
          <a:lstStyle/>
          <a:p>
            <a:pPr algn="ctr"/>
            <a:r>
              <a:rPr lang="ru-RU" altLang="ru-RU">
                <a:solidFill>
                  <a:schemeClr val="tx1"/>
                </a:solidFill>
              </a:rPr>
              <a:t>Выводы: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endParaRPr lang="ru-RU" altLang="ru-RU" sz="2400" b="1" i="1"/>
          </a:p>
          <a:p>
            <a:pPr>
              <a:lnSpc>
                <a:spcPct val="80000"/>
              </a:lnSpc>
            </a:pPr>
            <a:r>
              <a:rPr lang="ru-RU" altLang="ru-RU" sz="2400" b="1" i="1"/>
              <a:t> абсолютное равенство в доходах  убивает в людях стимулы к производительному труду.</a:t>
            </a:r>
          </a:p>
          <a:p>
            <a:pPr>
              <a:lnSpc>
                <a:spcPct val="80000"/>
              </a:lnSpc>
            </a:pPr>
            <a:r>
              <a:rPr lang="ru-RU" altLang="ru-RU" sz="2400" b="1" i="1"/>
              <a:t> неравенство доходов может достигать огромных масштабов и создавать угрозу для политической и экономической стабильности в обществе.</a:t>
            </a:r>
          </a:p>
          <a:p>
            <a:pPr>
              <a:lnSpc>
                <a:spcPct val="80000"/>
              </a:lnSpc>
            </a:pPr>
            <a:r>
              <a:rPr lang="ru-RU" altLang="ru-RU" sz="2400" b="1" i="1"/>
              <a:t> полное равенство доходов без адекватного экономического роста может привести к банкротству, а экономический рост без социальной защищённости может привести к социальным беспорядкам.</a:t>
            </a:r>
          </a:p>
          <a:p>
            <a:pPr>
              <a:lnSpc>
                <a:spcPct val="80000"/>
              </a:lnSpc>
            </a:pPr>
            <a:endParaRPr lang="ru-RU" altLang="ru-RU" sz="2400"/>
          </a:p>
        </p:txBody>
      </p:sp>
    </p:spTree>
    <p:extLst>
      <p:ext uri="{BB962C8B-B14F-4D97-AF65-F5344CB8AC3E}">
        <p14:creationId xmlns:p14="http://schemas.microsoft.com/office/powerpoint/2010/main" val="322592822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altLang="ru-RU" sz="3600"/>
              <a:t>Воздействие государства на экономику.</a:t>
            </a:r>
          </a:p>
        </p:txBody>
      </p:sp>
      <p:pic>
        <p:nvPicPr>
          <p:cNvPr id="5" name="Содержимое 4"/>
          <p:cNvPicPr>
            <a:picLocks noGrp="1" noChangeArrowheads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774826" y="1628776"/>
            <a:ext cx="7345363" cy="492601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2499174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87525" y="260350"/>
            <a:ext cx="7386638" cy="5835650"/>
          </a:xfrm>
        </p:spPr>
        <p:txBody>
          <a:bodyPr/>
          <a:lstStyle/>
          <a:p>
            <a:r>
              <a:rPr lang="ru-RU" altLang="ru-RU"/>
              <a:t>Сегодня я узнал …</a:t>
            </a:r>
          </a:p>
          <a:p>
            <a:r>
              <a:rPr lang="ru-RU" altLang="ru-RU"/>
              <a:t>Было интересно …</a:t>
            </a:r>
          </a:p>
          <a:p>
            <a:r>
              <a:rPr lang="ru-RU" altLang="ru-RU"/>
              <a:t>Было трудно …</a:t>
            </a:r>
          </a:p>
          <a:p>
            <a:r>
              <a:rPr lang="ru-RU" altLang="ru-RU"/>
              <a:t>Я выполнял задания …</a:t>
            </a:r>
          </a:p>
          <a:p>
            <a:r>
              <a:rPr lang="ru-RU" altLang="ru-RU"/>
              <a:t>Я понял, что …</a:t>
            </a:r>
          </a:p>
          <a:p>
            <a:r>
              <a:rPr lang="ru-RU" altLang="ru-RU"/>
              <a:t>Я приобрел …</a:t>
            </a:r>
          </a:p>
          <a:p>
            <a:r>
              <a:rPr lang="ru-RU" altLang="ru-RU"/>
              <a:t>У меня получилось …</a:t>
            </a:r>
          </a:p>
          <a:p>
            <a:r>
              <a:rPr lang="ru-RU" altLang="ru-RU"/>
              <a:t>Меня удивило …</a:t>
            </a:r>
          </a:p>
          <a:p>
            <a:r>
              <a:rPr lang="ru-RU" altLang="ru-RU"/>
              <a:t>У меня не получилось …</a:t>
            </a:r>
          </a:p>
          <a:p>
            <a:r>
              <a:rPr lang="ru-RU" altLang="ru-RU"/>
              <a:t>Урок дал мне для жизни …</a:t>
            </a:r>
          </a:p>
          <a:p>
            <a:r>
              <a:rPr lang="ru-RU" altLang="ru-RU"/>
              <a:t>Мне захотелось …</a:t>
            </a:r>
          </a:p>
        </p:txBody>
      </p:sp>
    </p:spTree>
    <p:extLst>
      <p:ext uri="{BB962C8B-B14F-4D97-AF65-F5344CB8AC3E}">
        <p14:creationId xmlns:p14="http://schemas.microsoft.com/office/powerpoint/2010/main" val="12900526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60" name="Picture 5" descr="i[39]"/>
          <p:cNvPicPr>
            <a:picLocks noChangeAspect="1" noChangeArrowheads="1"/>
          </p:cNvPicPr>
          <p:nvPr>
            <p:ph type="title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524000" y="115888"/>
            <a:ext cx="3348038" cy="29527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9462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1631950" y="3860801"/>
            <a:ext cx="7386638" cy="2232025"/>
          </a:xfrm>
        </p:spPr>
        <p:txBody>
          <a:bodyPr>
            <a:normAutofit/>
          </a:bodyPr>
          <a:lstStyle/>
          <a:p>
            <a:r>
              <a:rPr lang="ru-RU" altLang="ru-RU" sz="6000" dirty="0"/>
              <a:t>Роль экономики в жизни общества.</a:t>
            </a:r>
          </a:p>
        </p:txBody>
      </p:sp>
    </p:spTree>
    <p:extLst>
      <p:ext uri="{BB962C8B-B14F-4D97-AF65-F5344CB8AC3E}">
        <p14:creationId xmlns:p14="http://schemas.microsoft.com/office/powerpoint/2010/main" val="35889636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87525" y="260350"/>
            <a:ext cx="7386638" cy="5835650"/>
          </a:xfrm>
        </p:spPr>
        <p:txBody>
          <a:bodyPr>
            <a:normAutofit lnSpcReduction="10000"/>
          </a:bodyPr>
          <a:lstStyle/>
          <a:p>
            <a:r>
              <a:rPr lang="ru-RU" altLang="ru-RU" b="1" i="1" u="sng" dirty="0"/>
              <a:t>План изучения новой темы:</a:t>
            </a:r>
          </a:p>
          <a:p>
            <a:endParaRPr lang="ru-RU" altLang="ru-RU" sz="4400" b="1" i="1" u="sng" dirty="0"/>
          </a:p>
          <a:p>
            <a:pPr>
              <a:buFontTx/>
              <a:buNone/>
            </a:pPr>
            <a:endParaRPr lang="ru-RU" altLang="ru-RU" sz="4400" b="1" i="1" u="sng" dirty="0"/>
          </a:p>
          <a:p>
            <a:r>
              <a:rPr lang="ru-RU" altLang="ru-RU" sz="4400" b="1" i="1" dirty="0"/>
              <a:t>Экономика как подсистема общества</a:t>
            </a:r>
          </a:p>
          <a:p>
            <a:r>
              <a:rPr lang="ru-RU" altLang="ru-RU" sz="4400" b="1" i="1" dirty="0"/>
              <a:t>Экономика и уровень жизни</a:t>
            </a:r>
          </a:p>
          <a:p>
            <a:r>
              <a:rPr lang="ru-RU" altLang="ru-RU" sz="4400" b="1" i="1" dirty="0"/>
              <a:t>Экономика и социальная структура общества</a:t>
            </a:r>
          </a:p>
          <a:p>
            <a:r>
              <a:rPr lang="ru-RU" altLang="ru-RU" sz="4400" b="1" i="1" dirty="0"/>
              <a:t>Экономика и политика</a:t>
            </a:r>
          </a:p>
          <a:p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774326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Rectangle 6"/>
          <p:cNvSpPr>
            <a:spLocks noGrp="1" noChangeArrowheads="1"/>
          </p:cNvSpPr>
          <p:nvPr>
            <p:ph type="ctrTitle"/>
          </p:nvPr>
        </p:nvSpPr>
        <p:spPr>
          <a:xfrm>
            <a:off x="415635" y="188914"/>
            <a:ext cx="10982037" cy="2376487"/>
          </a:xfrm>
        </p:spPr>
        <p:txBody>
          <a:bodyPr>
            <a:normAutofit fontScale="90000"/>
          </a:bodyPr>
          <a:lstStyle/>
          <a:p>
            <a:r>
              <a:rPr lang="ru-RU" altLang="ru-RU" sz="3600" b="1" i="1" dirty="0"/>
              <a:t>Под экономикой понимают  широкую область в жизни общества, включающую экономику предприятий, отраслей, народное хозяйство в целом, различные стороны хозяйственной жизни.</a:t>
            </a:r>
            <a:r>
              <a:rPr lang="ru-RU" altLang="ru-RU" sz="2400" b="1" i="1" dirty="0"/>
              <a:t/>
            </a:r>
            <a:br>
              <a:rPr lang="ru-RU" altLang="ru-RU" sz="2400" b="1" i="1" dirty="0"/>
            </a:br>
            <a:endParaRPr lang="ru-RU" altLang="ru-RU" sz="2400" b="1" i="1" dirty="0"/>
          </a:p>
        </p:txBody>
      </p:sp>
      <p:sp>
        <p:nvSpPr>
          <p:cNvPr id="21511" name="Rectangle 7"/>
          <p:cNvSpPr>
            <a:spLocks noGrp="1" noChangeArrowheads="1"/>
          </p:cNvSpPr>
          <p:nvPr>
            <p:ph type="subTitle" idx="1"/>
          </p:nvPr>
        </p:nvSpPr>
        <p:spPr>
          <a:xfrm>
            <a:off x="4230255" y="2743200"/>
            <a:ext cx="7777018" cy="3962399"/>
          </a:xfrm>
        </p:spPr>
        <p:txBody>
          <a:bodyPr/>
          <a:lstStyle/>
          <a:p>
            <a:pPr algn="l">
              <a:spcBef>
                <a:spcPct val="50000"/>
              </a:spcBef>
            </a:pPr>
            <a:r>
              <a:rPr lang="ru-RU" altLang="ru-RU" sz="2800" b="1" i="1" dirty="0"/>
              <a:t>Экономика – это сознательно построенная и используемая людьми система жизнеобеспечения</a:t>
            </a:r>
            <a:r>
              <a:rPr lang="ru-RU" altLang="ru-RU" sz="2800" b="1" dirty="0"/>
              <a:t>»</a:t>
            </a:r>
          </a:p>
          <a:p>
            <a:endParaRPr lang="ru-RU" altLang="ru-RU" sz="2800" dirty="0"/>
          </a:p>
        </p:txBody>
      </p:sp>
      <p:pic>
        <p:nvPicPr>
          <p:cNvPr id="21512" name="Picture 7" descr="i[22]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3388" y="2205038"/>
            <a:ext cx="2089150" cy="208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3" name="Picture 6" descr="i[48]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8164" y="4562476"/>
            <a:ext cx="2376487" cy="2295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77291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2000" b="1"/>
              <a:t>Экономическая жизнь существенно влияет на различные явления общественной жизни и общества в целом:</a:t>
            </a:r>
            <a:br>
              <a:rPr lang="ru-RU" altLang="ru-RU" sz="2000" b="1"/>
            </a:br>
            <a:endParaRPr lang="ru-RU" altLang="ru-RU" sz="2000" b="1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15636" y="1196974"/>
            <a:ext cx="8758527" cy="4797425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80000"/>
              </a:lnSpc>
            </a:pPr>
            <a:r>
              <a:rPr lang="ru-RU" altLang="ru-RU" sz="3800" b="1" dirty="0"/>
              <a:t>существование общества невозможно без постоянного производства материальных благ</a:t>
            </a:r>
          </a:p>
          <a:p>
            <a:pPr>
              <a:lnSpc>
                <a:spcPct val="80000"/>
              </a:lnSpc>
              <a:buFontTx/>
              <a:buNone/>
            </a:pPr>
            <a:endParaRPr lang="ru-RU" altLang="ru-RU" sz="3800" b="1" dirty="0"/>
          </a:p>
          <a:p>
            <a:pPr>
              <a:lnSpc>
                <a:spcPct val="80000"/>
              </a:lnSpc>
            </a:pPr>
            <a:r>
              <a:rPr lang="ru-RU" altLang="ru-RU" sz="3800" b="1" dirty="0"/>
              <a:t>общественное производство обуславливает развитие его социальной структуры</a:t>
            </a:r>
          </a:p>
          <a:p>
            <a:pPr>
              <a:lnSpc>
                <a:spcPct val="80000"/>
              </a:lnSpc>
              <a:buFontTx/>
              <a:buNone/>
            </a:pPr>
            <a:endParaRPr lang="ru-RU" altLang="ru-RU" sz="3800" b="1" dirty="0"/>
          </a:p>
          <a:p>
            <a:pPr>
              <a:lnSpc>
                <a:spcPct val="80000"/>
              </a:lnSpc>
            </a:pPr>
            <a:r>
              <a:rPr lang="ru-RU" altLang="ru-RU" sz="3800" b="1" dirty="0"/>
              <a:t> экономические отношения активно влияют на политическую жизнь общества</a:t>
            </a:r>
          </a:p>
          <a:p>
            <a:pPr>
              <a:lnSpc>
                <a:spcPct val="80000"/>
              </a:lnSpc>
              <a:buFontTx/>
              <a:buNone/>
            </a:pPr>
            <a:endParaRPr lang="ru-RU" altLang="ru-RU" sz="3800" b="1" dirty="0"/>
          </a:p>
          <a:p>
            <a:pPr>
              <a:lnSpc>
                <a:spcPct val="80000"/>
              </a:lnSpc>
            </a:pPr>
            <a:r>
              <a:rPr lang="ru-RU" altLang="ru-RU" sz="3800" b="1" dirty="0"/>
              <a:t> в процессе производства создаются необходимые материальные условия для развития духовной жизни общества</a:t>
            </a:r>
          </a:p>
          <a:p>
            <a:pPr>
              <a:lnSpc>
                <a:spcPct val="80000"/>
              </a:lnSpc>
            </a:pPr>
            <a:endParaRPr lang="ru-RU" altLang="ru-RU" sz="2000" dirty="0"/>
          </a:p>
        </p:txBody>
      </p:sp>
      <p:pic>
        <p:nvPicPr>
          <p:cNvPr id="24580" name="Picture 7" descr="i[26]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90648" y="4357400"/>
            <a:ext cx="3671887" cy="2205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985733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altLang="ru-RU" sz="2800" b="1" i="1" dirty="0"/>
              <a:t>Ответьте на вопросы: </a:t>
            </a:r>
            <a:br>
              <a:rPr lang="ru-RU" altLang="ru-RU" sz="2800" b="1" i="1" dirty="0"/>
            </a:br>
            <a:r>
              <a:rPr lang="ru-RU" altLang="ru-RU" sz="2800" b="1" i="1" dirty="0"/>
              <a:t>1.Может ли общество развиваться без экономики?</a:t>
            </a:r>
            <a:br>
              <a:rPr lang="ru-RU" altLang="ru-RU" sz="2800" b="1" i="1" dirty="0"/>
            </a:br>
            <a:r>
              <a:rPr lang="ru-RU" altLang="ru-RU" sz="2800" b="1" i="1" dirty="0"/>
              <a:t> 2.Зачем изучать экономику? </a:t>
            </a:r>
            <a:r>
              <a:rPr lang="ru-RU" altLang="ru-RU" sz="2000" b="1" i="1" dirty="0"/>
              <a:t/>
            </a:r>
            <a:br>
              <a:rPr lang="ru-RU" altLang="ru-RU" sz="2000" b="1" i="1" dirty="0"/>
            </a:br>
            <a:endParaRPr lang="ru-RU" altLang="ru-RU" sz="2000" b="1" i="1" dirty="0"/>
          </a:p>
        </p:txBody>
      </p:sp>
      <p:pic>
        <p:nvPicPr>
          <p:cNvPr id="29700" name="Picture 6" descr="i[8]"/>
          <p:cNvPicPr>
            <a:picLocks noChangeAspect="1" noChangeArrowheads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78691" y="1957532"/>
            <a:ext cx="3276600" cy="2127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9701" name="Picture 7" descr="i[11]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4221164"/>
            <a:ext cx="3276600" cy="2484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702" name="Rectangle 6"/>
          <p:cNvSpPr>
            <a:spLocks noChangeArrowheads="1"/>
          </p:cNvSpPr>
          <p:nvPr/>
        </p:nvSpPr>
        <p:spPr bwMode="auto">
          <a:xfrm>
            <a:off x="5232400" y="1484314"/>
            <a:ext cx="38163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altLang="ru-RU" sz="2000" b="1"/>
          </a:p>
        </p:txBody>
      </p:sp>
      <p:sp>
        <p:nvSpPr>
          <p:cNvPr id="29703" name="Rectangle 7"/>
          <p:cNvSpPr>
            <a:spLocks noChangeArrowheads="1"/>
          </p:cNvSpPr>
          <p:nvPr/>
        </p:nvSpPr>
        <p:spPr bwMode="auto">
          <a:xfrm>
            <a:off x="4872039" y="2349500"/>
            <a:ext cx="6775016" cy="28623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3600" b="1" dirty="0"/>
              <a:t>Экономическая жизнь общества представляет собой прежде всего производство, распределение, обмен и потребление товаров и услуг.</a:t>
            </a:r>
          </a:p>
        </p:txBody>
      </p:sp>
    </p:spTree>
    <p:extLst>
      <p:ext uri="{BB962C8B-B14F-4D97-AF65-F5344CB8AC3E}">
        <p14:creationId xmlns:p14="http://schemas.microsoft.com/office/powerpoint/2010/main" val="27394734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altLang="ru-RU"/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271143704"/>
              </p:ext>
            </p:extLst>
          </p:nvPr>
        </p:nvGraphicFramePr>
        <p:xfrm>
          <a:off x="591127" y="147783"/>
          <a:ext cx="10871199" cy="62175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291517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Заголовок 9"/>
          <p:cNvPicPr>
            <a:picLocks noGrp="1" noChangeArrowheads="1"/>
          </p:cNvPicPr>
          <p:nvPr>
            <p:ph type="title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378075" y="227013"/>
            <a:ext cx="6205538" cy="11430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graphicFrame>
        <p:nvGraphicFramePr>
          <p:cNvPr id="31770" name="Group 2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22205736"/>
              </p:ext>
            </p:extLst>
          </p:nvPr>
        </p:nvGraphicFramePr>
        <p:xfrm>
          <a:off x="572655" y="1628776"/>
          <a:ext cx="10510981" cy="4467225"/>
        </p:xfrm>
        <a:graphic>
          <a:graphicData uri="http://schemas.openxmlformats.org/drawingml/2006/table">
            <a:tbl>
              <a:tblPr/>
              <a:tblGrid>
                <a:gridCol w="2176618">
                  <a:extLst>
                    <a:ext uri="{9D8B030D-6E8A-4147-A177-3AD203B41FA5}">
                      <a16:colId xmlns:a16="http://schemas.microsoft.com/office/drawing/2014/main" val="3628992512"/>
                    </a:ext>
                  </a:extLst>
                </a:gridCol>
                <a:gridCol w="2375602">
                  <a:extLst>
                    <a:ext uri="{9D8B030D-6E8A-4147-A177-3AD203B41FA5}">
                      <a16:colId xmlns:a16="http://schemas.microsoft.com/office/drawing/2014/main" val="3517687959"/>
                    </a:ext>
                  </a:extLst>
                </a:gridCol>
                <a:gridCol w="2637900">
                  <a:extLst>
                    <a:ext uri="{9D8B030D-6E8A-4147-A177-3AD203B41FA5}">
                      <a16:colId xmlns:a16="http://schemas.microsoft.com/office/drawing/2014/main" val="125333195"/>
                    </a:ext>
                  </a:extLst>
                </a:gridCol>
                <a:gridCol w="3320861">
                  <a:extLst>
                    <a:ext uri="{9D8B030D-6E8A-4147-A177-3AD203B41FA5}">
                      <a16:colId xmlns:a16="http://schemas.microsoft.com/office/drawing/2014/main" val="1707304013"/>
                    </a:ext>
                  </a:extLst>
                </a:gridCol>
              </a:tblGrid>
              <a:tr h="9906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SzPct val="80000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SzPct val="7000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ПРОИЗВОДСТВО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SzPct val="80000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SzPct val="7000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РАСПРЕДЕЛЕНИЕ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SzPct val="80000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SzPct val="7000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ОБМЕН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SzPct val="80000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SzPct val="7000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ПОТРЕБЛЕНИЕ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41249689"/>
                  </a:ext>
                </a:extLst>
              </a:tr>
              <a:tr h="34766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SzPct val="80000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SzPct val="7000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Изготовление мебели. Медицинские услуги. Продажа квартир. Сбор налогов. Передача права пользования земельным участком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SzPct val="80000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SzPct val="7000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Составление бюджета. Товарообмен между предприятиями. Обед в ресторане. Покупка продовольственных товаров.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SzPct val="80000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SzPct val="7000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Получение пенсии. Розничная торговля. Изготовление витрин. Использования в быту отопления.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SzPct val="80000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SzPct val="7000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Индивидуальный пошив одежды. Выплата пособий на детей. Посещение бассейна. Приобретение медикаментов.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995395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232257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Заголовок 9"/>
          <p:cNvPicPr>
            <a:picLocks noGrp="1" noChangeArrowheads="1"/>
          </p:cNvPicPr>
          <p:nvPr>
            <p:ph type="title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774826" y="0"/>
            <a:ext cx="7477125" cy="6921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graphicFrame>
        <p:nvGraphicFramePr>
          <p:cNvPr id="33825" name="Group 3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5686527"/>
              </p:ext>
            </p:extLst>
          </p:nvPr>
        </p:nvGraphicFramePr>
        <p:xfrm>
          <a:off x="295564" y="836614"/>
          <a:ext cx="11757891" cy="5897817"/>
        </p:xfrm>
        <a:graphic>
          <a:graphicData uri="http://schemas.openxmlformats.org/drawingml/2006/table">
            <a:tbl>
              <a:tblPr/>
              <a:tblGrid>
                <a:gridCol w="2371884">
                  <a:extLst>
                    <a:ext uri="{9D8B030D-6E8A-4147-A177-3AD203B41FA5}">
                      <a16:colId xmlns:a16="http://schemas.microsoft.com/office/drawing/2014/main" val="2862057159"/>
                    </a:ext>
                  </a:extLst>
                </a:gridCol>
                <a:gridCol w="2258431">
                  <a:extLst>
                    <a:ext uri="{9D8B030D-6E8A-4147-A177-3AD203B41FA5}">
                      <a16:colId xmlns:a16="http://schemas.microsoft.com/office/drawing/2014/main" val="2048867749"/>
                    </a:ext>
                  </a:extLst>
                </a:gridCol>
                <a:gridCol w="1778027">
                  <a:extLst>
                    <a:ext uri="{9D8B030D-6E8A-4147-A177-3AD203B41FA5}">
                      <a16:colId xmlns:a16="http://schemas.microsoft.com/office/drawing/2014/main" val="1182863706"/>
                    </a:ext>
                  </a:extLst>
                </a:gridCol>
                <a:gridCol w="5349549">
                  <a:extLst>
                    <a:ext uri="{9D8B030D-6E8A-4147-A177-3AD203B41FA5}">
                      <a16:colId xmlns:a16="http://schemas.microsoft.com/office/drawing/2014/main" val="753252424"/>
                    </a:ext>
                  </a:extLst>
                </a:gridCol>
              </a:tblGrid>
              <a:tr h="117951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SzPct val="80000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SzPct val="7000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ПРОИЗВОДСТВО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SzPct val="80000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SzPct val="7000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РАСПРЕДЕЛЕНИЕ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SzPct val="80000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SzPct val="7000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ОБМЕН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SzPct val="80000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SzPct val="7000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ПОТРЕБЛЕНИЕ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48542696"/>
                  </a:ext>
                </a:extLst>
              </a:tr>
              <a:tr h="36449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SzPct val="80000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SzPct val="7000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Изготовление мебели. Медицинские услуги.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Изготовление витрин.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Индивидуальный пошив одежды.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Составление бюджета.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SzPct val="80000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SzPct val="7000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Сбор налогов. Выплата пособий на детей.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Получение пенсии.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Передача права пользования земельным участком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SzPct val="80000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SzPct val="7000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Товарообмен между предприятиями.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Розничная торговля.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Покупка продовольственных товаров.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Продажа квартир.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SzPct val="80000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SzPct val="7000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Посещение бассейна. Приобретение медикаментов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Обед в ресторане. Использование в быту  отопления.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8755825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9249392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482</Words>
  <Application>Microsoft Office PowerPoint</Application>
  <PresentationFormat>Широкоэкранный</PresentationFormat>
  <Paragraphs>85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0" baseType="lpstr">
      <vt:lpstr>Arial</vt:lpstr>
      <vt:lpstr>Calibri</vt:lpstr>
      <vt:lpstr>Calibri Light</vt:lpstr>
      <vt:lpstr>Times New Roman</vt:lpstr>
      <vt:lpstr>Тема Office</vt:lpstr>
      <vt:lpstr>Какое понятие объединяет иллюстрации?</vt:lpstr>
      <vt:lpstr>Презентация PowerPoint</vt:lpstr>
      <vt:lpstr>Презентация PowerPoint</vt:lpstr>
      <vt:lpstr>Под экономикой понимают  широкую область в жизни общества, включающую экономику предприятий, отраслей, народное хозяйство в целом, различные стороны хозяйственной жизни. </vt:lpstr>
      <vt:lpstr>Экономическая жизнь существенно влияет на различные явления общественной жизни и общества в целом: </vt:lpstr>
      <vt:lpstr>Ответьте на вопросы:  1.Может ли общество развиваться без экономики?  2.Зачем изучать экономику?  </vt:lpstr>
      <vt:lpstr>Презентация PowerPoint</vt:lpstr>
      <vt:lpstr>Презентация PowerPoint</vt:lpstr>
      <vt:lpstr>Презентация PowerPoint</vt:lpstr>
      <vt:lpstr>Выводы:</vt:lpstr>
      <vt:lpstr>Уровень жизни определяют:</vt:lpstr>
      <vt:lpstr>Презентация PowerPoint</vt:lpstr>
      <vt:lpstr>Выводы:</vt:lpstr>
      <vt:lpstr>Воздействие государства на экономику.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Какое понятие объединяет иллюстрации?</dc:title>
  <dc:creator>Admin</dc:creator>
  <cp:lastModifiedBy>Admin</cp:lastModifiedBy>
  <cp:revision>1</cp:revision>
  <dcterms:created xsi:type="dcterms:W3CDTF">2018-12-20T19:11:39Z</dcterms:created>
  <dcterms:modified xsi:type="dcterms:W3CDTF">2018-12-20T19:16:18Z</dcterms:modified>
</cp:coreProperties>
</file>