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9" r:id="rId6"/>
    <p:sldId id="259" r:id="rId7"/>
    <p:sldId id="261" r:id="rId8"/>
    <p:sldId id="270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11B"/>
    <a:srgbClr val="2B3616"/>
    <a:srgbClr val="293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4F720-ADF3-4A36-9BE4-D293570A047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7731C-957A-4C40-8346-9EC425B23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ксана\Pictures\фоны для презентаций\фоны\79970861_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1222" y="0"/>
            <a:ext cx="9197565" cy="68884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71464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82616" y="1925605"/>
            <a:ext cx="4392488" cy="495283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2B3616"/>
                </a:solidFill>
                <a:latin typeface="Times New Roman"/>
                <a:ea typeface="Times New Roman"/>
              </a:rPr>
              <a:t>КОНСУЛЬТАЦИЯ</a:t>
            </a:r>
            <a:r>
              <a:rPr lang="ru-RU" sz="2000" b="1" dirty="0" smtClean="0">
                <a:solidFill>
                  <a:srgbClr val="2B36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dirty="0">
              <a:solidFill>
                <a:srgbClr val="2B361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2516" y="2527944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2B3616"/>
                </a:solidFill>
                <a:latin typeface="Arial" pitchFamily="34" charset="0"/>
                <a:cs typeface="Arial" pitchFamily="34" charset="0"/>
              </a:rPr>
              <a:t>«ФОРМИРОВАНИЕ  ЗДОРОВОГО  ОБРАЗА  ЖИЗНИ </a:t>
            </a:r>
          </a:p>
          <a:p>
            <a:pPr algn="ctr"/>
            <a:r>
              <a:rPr lang="ru-RU" b="1" i="1" dirty="0" smtClean="0">
                <a:solidFill>
                  <a:srgbClr val="2B3616"/>
                </a:solidFill>
                <a:latin typeface="Arial" pitchFamily="34" charset="0"/>
                <a:cs typeface="Arial" pitchFamily="34" charset="0"/>
              </a:rPr>
              <a:t>РЕБЕНКА  ДОШКОЛЬНИКА  В  УСЛОВИЯХ </a:t>
            </a:r>
          </a:p>
          <a:p>
            <a:pPr algn="ctr"/>
            <a:r>
              <a:rPr lang="ru-RU" b="1" i="1" dirty="0" smtClean="0">
                <a:solidFill>
                  <a:srgbClr val="2B3616"/>
                </a:solidFill>
                <a:latin typeface="Arial" pitchFamily="34" charset="0"/>
                <a:cs typeface="Arial" pitchFamily="34" charset="0"/>
              </a:rPr>
              <a:t>ДОШКОЛЬНОЙ  ОРГАНИЗАЦИИ  И СЕМЬИ»</a:t>
            </a:r>
            <a:endParaRPr lang="ru-RU" b="1" i="1" dirty="0">
              <a:solidFill>
                <a:srgbClr val="2B361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3266" y="1233743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cap="all" dirty="0">
                <a:solidFill>
                  <a:srgbClr val="2B3616"/>
                </a:solidFill>
                <a:latin typeface="Times New Roman"/>
                <a:ea typeface="Times New Roman"/>
              </a:rPr>
              <a:t>МУНИЦИПАЛЬНОЕ ОБЩЕОБРАЗОВАТЕЛЬНОЕ АВТОНОМНОЕ УЧРЕЖДЕНИЕ ГИМНАЗИЯ № 8 </a:t>
            </a:r>
            <a:endParaRPr lang="ru-RU" sz="1200" cap="all" dirty="0" smtClean="0">
              <a:solidFill>
                <a:srgbClr val="2B3616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1200" cap="all" dirty="0" smtClean="0">
                <a:solidFill>
                  <a:srgbClr val="2B3616"/>
                </a:solidFill>
                <a:latin typeface="Times New Roman"/>
                <a:ea typeface="Times New Roman"/>
              </a:rPr>
              <a:t>ГОРОДСКОГО </a:t>
            </a:r>
            <a:r>
              <a:rPr lang="ru-RU" sz="1200" cap="all" dirty="0">
                <a:solidFill>
                  <a:srgbClr val="2B3616"/>
                </a:solidFill>
                <a:latin typeface="Times New Roman"/>
                <a:ea typeface="Times New Roman"/>
              </a:rPr>
              <a:t>ОКРУГА  </a:t>
            </a:r>
            <a:r>
              <a:rPr lang="ru-RU" sz="1200" cap="all" dirty="0" smtClean="0">
                <a:solidFill>
                  <a:srgbClr val="2B3616"/>
                </a:solidFill>
                <a:latin typeface="Times New Roman"/>
                <a:ea typeface="Times New Roman"/>
              </a:rPr>
              <a:t>ГОРОДА </a:t>
            </a:r>
            <a:r>
              <a:rPr lang="ru-RU" sz="1200" cap="all" dirty="0">
                <a:solidFill>
                  <a:srgbClr val="2B3616"/>
                </a:solidFill>
                <a:latin typeface="Times New Roman"/>
                <a:ea typeface="Times New Roman"/>
              </a:rPr>
              <a:t>РАЙЧИХИНСКА АМУРСКОЙ </a:t>
            </a:r>
            <a:r>
              <a:rPr lang="ru-RU" sz="1200" cap="all" dirty="0" smtClean="0">
                <a:solidFill>
                  <a:srgbClr val="2B3616"/>
                </a:solidFill>
                <a:latin typeface="Times New Roman"/>
                <a:ea typeface="Times New Roman"/>
              </a:rPr>
              <a:t>ОБЛАСТИ</a:t>
            </a:r>
          </a:p>
          <a:p>
            <a:pPr algn="ctr"/>
            <a:r>
              <a:rPr lang="ru-RU" sz="1200" cap="all" dirty="0" smtClean="0">
                <a:solidFill>
                  <a:srgbClr val="2B3616"/>
                </a:solidFill>
                <a:latin typeface="Times New Roman"/>
                <a:ea typeface="Times New Roman"/>
              </a:rPr>
              <a:t>(группы дошкольного образования) </a:t>
            </a:r>
            <a:endParaRPr lang="ru-RU" sz="1200" dirty="0">
              <a:solidFill>
                <a:srgbClr val="2B361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44926" y="4221088"/>
            <a:ext cx="4180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rgbClr val="2B3616"/>
                </a:solidFill>
                <a:latin typeface="Times New Roman"/>
                <a:ea typeface="Calibri"/>
              </a:rPr>
              <a:t>Санданова М.А., старший воспитатель МОАУГ № </a:t>
            </a:r>
            <a:r>
              <a:rPr lang="ru-RU" sz="1400" dirty="0" smtClean="0">
                <a:solidFill>
                  <a:srgbClr val="2B3616"/>
                </a:solidFill>
                <a:latin typeface="Times New Roman"/>
                <a:ea typeface="Calibri"/>
              </a:rPr>
              <a:t>8</a:t>
            </a:r>
          </a:p>
          <a:p>
            <a:pPr algn="just"/>
            <a:r>
              <a:rPr lang="ru-RU" sz="1400" dirty="0">
                <a:solidFill>
                  <a:srgbClr val="2B3616"/>
                </a:solidFill>
                <a:latin typeface="Times New Roman"/>
                <a:ea typeface="Calibri"/>
              </a:rPr>
              <a:t>г</a:t>
            </a:r>
            <a:r>
              <a:rPr lang="ru-RU" sz="1400" dirty="0" smtClean="0">
                <a:solidFill>
                  <a:srgbClr val="2B3616"/>
                </a:solidFill>
                <a:latin typeface="Times New Roman"/>
                <a:ea typeface="Calibri"/>
              </a:rPr>
              <a:t>. Райчихинск, 2016 г. </a:t>
            </a:r>
            <a:endParaRPr lang="ru-RU" sz="1400" dirty="0">
              <a:solidFill>
                <a:srgbClr val="2B361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ксана\Pictures\фоны для презентаций\фоны\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9000"/>
              </a:lnSpc>
              <a:spcBef>
                <a:spcPts val="0"/>
              </a:spcBef>
            </a:pPr>
            <a:r>
              <a:rPr lang="ru-RU" sz="2700" b="1" kern="1400" dirty="0" smtClean="0">
                <a:solidFill>
                  <a:srgbClr val="660099"/>
                </a:solidFill>
                <a:latin typeface="Verdana"/>
              </a:rPr>
              <a:t/>
            </a:r>
            <a:br>
              <a:rPr lang="ru-RU" sz="2700" b="1" kern="1400" dirty="0" smtClean="0">
                <a:solidFill>
                  <a:srgbClr val="660099"/>
                </a:solidFill>
                <a:latin typeface="Verdana"/>
              </a:rPr>
            </a:br>
            <a:r>
              <a:rPr lang="ru-RU" sz="2700" b="1" kern="1400" dirty="0">
                <a:solidFill>
                  <a:srgbClr val="660099"/>
                </a:solidFill>
                <a:latin typeface="Verdana"/>
              </a:rPr>
              <a:t/>
            </a:r>
            <a:br>
              <a:rPr lang="ru-RU" sz="2700" b="1" kern="1400" dirty="0">
                <a:solidFill>
                  <a:srgbClr val="660099"/>
                </a:solidFill>
                <a:latin typeface="Verdana"/>
              </a:rPr>
            </a:br>
            <a:r>
              <a:rPr lang="ru-RU" sz="2700" b="1" kern="1400" dirty="0" smtClean="0">
                <a:solidFill>
                  <a:srgbClr val="660099"/>
                </a:solidFill>
                <a:latin typeface="Verdana"/>
              </a:rPr>
              <a:t/>
            </a:r>
            <a:br>
              <a:rPr lang="ru-RU" sz="2700" b="1" kern="1400" dirty="0" smtClean="0">
                <a:solidFill>
                  <a:srgbClr val="660099"/>
                </a:solidFill>
                <a:latin typeface="Verdana"/>
              </a:rPr>
            </a:br>
            <a:r>
              <a:rPr lang="ru-RU" sz="2200" b="1" kern="1400" dirty="0" smtClean="0">
                <a:solidFill>
                  <a:srgbClr val="00B050"/>
                </a:solidFill>
                <a:latin typeface="Verdana"/>
              </a:rPr>
              <a:t> </a:t>
            </a:r>
            <a:r>
              <a:rPr lang="ru-RU" sz="2200" b="1" kern="1400" dirty="0">
                <a:solidFill>
                  <a:srgbClr val="00B050"/>
                </a:solidFill>
                <a:latin typeface="Verdana"/>
              </a:rPr>
              <a:t> </a:t>
            </a:r>
            <a:br>
              <a:rPr lang="ru-RU" sz="2200" b="1" kern="1400" dirty="0">
                <a:solidFill>
                  <a:srgbClr val="00B050"/>
                </a:solidFill>
                <a:latin typeface="Verdana"/>
              </a:rPr>
            </a:br>
            <a:r>
              <a:rPr lang="ru-RU" sz="2200" kern="1400" dirty="0">
                <a:solidFill>
                  <a:srgbClr val="00B050"/>
                </a:solidFill>
                <a:latin typeface="Verdana"/>
              </a:rPr>
              <a:t> </a:t>
            </a:r>
            <a:r>
              <a:rPr lang="ru-RU" sz="800" kern="1400" dirty="0">
                <a:solidFill>
                  <a:srgbClr val="000000"/>
                </a:solidFill>
                <a:latin typeface="Verdana"/>
              </a:rPr>
              <a:t/>
            </a:r>
            <a:br>
              <a:rPr lang="ru-RU" sz="800" kern="1400" dirty="0">
                <a:solidFill>
                  <a:srgbClr val="000000"/>
                </a:solidFill>
                <a:latin typeface="Verdana"/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114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312267"/>
            <a:ext cx="6912768" cy="4284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Формы работы с семьями воспитанников</a:t>
            </a: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: </a:t>
            </a:r>
            <a:endParaRPr lang="ru-RU" sz="2000" dirty="0" smtClean="0">
              <a:solidFill>
                <a:srgbClr val="2B3616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1. Лекции </a:t>
            </a:r>
            <a:b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2. Консультации с привлечением специалистов (медсестра, </a:t>
            </a:r>
            <a:r>
              <a:rPr lang="ru-RU" sz="2000" dirty="0" smtClean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инструктор по ФК)</a:t>
            </a: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b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3. Совместные досуговые мероприятия </a:t>
            </a:r>
            <a:b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4. Тематические газеты </a:t>
            </a:r>
            <a:b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ru-RU" sz="2000" dirty="0" smtClean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Семинар -  практикум</a:t>
            </a: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b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6. Родительский клуб </a:t>
            </a:r>
            <a:b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7. Наглядная информация </a:t>
            </a:r>
            <a:b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8.Привлечение родителей к открытым занятиям .</a:t>
            </a:r>
            <a:b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   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791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ксана\Pictures\фоны для презентаций\фоны\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9000"/>
              </a:lnSpc>
              <a:spcBef>
                <a:spcPts val="0"/>
              </a:spcBef>
            </a:pPr>
            <a:r>
              <a:rPr lang="ru-RU" sz="2700" b="1" kern="1400" dirty="0" smtClean="0">
                <a:solidFill>
                  <a:srgbClr val="660099"/>
                </a:solidFill>
                <a:latin typeface="Verdana"/>
              </a:rPr>
              <a:t/>
            </a:r>
            <a:br>
              <a:rPr lang="ru-RU" sz="2700" b="1" kern="1400" dirty="0" smtClean="0">
                <a:solidFill>
                  <a:srgbClr val="660099"/>
                </a:solidFill>
                <a:latin typeface="Verdana"/>
              </a:rPr>
            </a:br>
            <a:r>
              <a:rPr lang="ru-RU" sz="2700" b="1" kern="1400" dirty="0">
                <a:solidFill>
                  <a:srgbClr val="660099"/>
                </a:solidFill>
                <a:latin typeface="Verdana"/>
              </a:rPr>
              <a:t/>
            </a:r>
            <a:br>
              <a:rPr lang="ru-RU" sz="2700" b="1" kern="1400" dirty="0">
                <a:solidFill>
                  <a:srgbClr val="660099"/>
                </a:solidFill>
                <a:latin typeface="Verdana"/>
              </a:rPr>
            </a:br>
            <a:r>
              <a:rPr lang="ru-RU" sz="2700" b="1" kern="1400" dirty="0" smtClean="0">
                <a:solidFill>
                  <a:srgbClr val="660099"/>
                </a:solidFill>
                <a:latin typeface="Verdana"/>
              </a:rPr>
              <a:t/>
            </a:r>
            <a:br>
              <a:rPr lang="ru-RU" sz="2700" b="1" kern="1400" dirty="0" smtClean="0">
                <a:solidFill>
                  <a:srgbClr val="660099"/>
                </a:solidFill>
                <a:latin typeface="Verdana"/>
              </a:rPr>
            </a:br>
            <a:r>
              <a:rPr lang="ru-RU" sz="2200" b="1" kern="1400" dirty="0" smtClean="0">
                <a:solidFill>
                  <a:srgbClr val="00B050"/>
                </a:solidFill>
                <a:latin typeface="Verdana"/>
              </a:rPr>
              <a:t> </a:t>
            </a:r>
            <a:r>
              <a:rPr lang="ru-RU" sz="2200" b="1" kern="1400" dirty="0">
                <a:solidFill>
                  <a:srgbClr val="00B050"/>
                </a:solidFill>
                <a:latin typeface="Verdana"/>
              </a:rPr>
              <a:t> </a:t>
            </a:r>
            <a:br>
              <a:rPr lang="ru-RU" sz="2200" b="1" kern="1400" dirty="0">
                <a:solidFill>
                  <a:srgbClr val="00B050"/>
                </a:solidFill>
                <a:latin typeface="Verdana"/>
              </a:rPr>
            </a:br>
            <a:r>
              <a:rPr lang="ru-RU" sz="2200" kern="1400" dirty="0">
                <a:solidFill>
                  <a:srgbClr val="00B050"/>
                </a:solidFill>
                <a:latin typeface="Verdana"/>
              </a:rPr>
              <a:t> </a:t>
            </a:r>
            <a:r>
              <a:rPr lang="ru-RU" sz="800" kern="1400" dirty="0">
                <a:solidFill>
                  <a:srgbClr val="000000"/>
                </a:solidFill>
                <a:latin typeface="Verdana"/>
              </a:rPr>
              <a:t/>
            </a:r>
            <a:br>
              <a:rPr lang="ru-RU" sz="800" kern="1400" dirty="0">
                <a:solidFill>
                  <a:srgbClr val="000000"/>
                </a:solidFill>
                <a:latin typeface="Verdana"/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24311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844824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400" b="1" dirty="0">
                <a:solidFill>
                  <a:srgbClr val="34411B"/>
                </a:solidFill>
                <a:latin typeface="Arial" pitchFamily="34" charset="0"/>
                <a:ea typeface="Times New Roman"/>
                <a:cs typeface="Arial" pitchFamily="34" charset="0"/>
              </a:rPr>
              <a:t>Здоров ли наш педагог</a:t>
            </a:r>
            <a:endParaRPr lang="ru-RU" sz="4400" dirty="0">
              <a:solidFill>
                <a:srgbClr val="34411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5871" y="306896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9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14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сана\Pictures\фоны для презентаций\фоны\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01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822553"/>
            <a:ext cx="8280920" cy="1312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34411B"/>
                </a:solidFill>
                <a:latin typeface="Arial" pitchFamily="34" charset="0"/>
                <a:ea typeface="Times New Roman"/>
                <a:cs typeface="Arial" pitchFamily="34" charset="0"/>
              </a:rPr>
              <a:t>“Что является ценным для человека – богатство или слава? </a:t>
            </a:r>
            <a:r>
              <a:rPr lang="ru-RU" sz="3600" b="1" dirty="0" smtClean="0">
                <a:solidFill>
                  <a:srgbClr val="34411B"/>
                </a:solidFill>
                <a:latin typeface="Arial" pitchFamily="34" charset="0"/>
                <a:ea typeface="Times New Roman"/>
                <a:cs typeface="Arial" pitchFamily="34" charset="0"/>
              </a:rPr>
              <a:t>”</a:t>
            </a:r>
            <a:endParaRPr lang="ru-RU" sz="15000" b="1" dirty="0">
              <a:solidFill>
                <a:srgbClr val="2B3616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1026" name="Picture 2" descr="C:\Users\1\Desktop\img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40511"/>
            <a:ext cx="489654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96422" y="2540511"/>
            <a:ext cx="1359668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dirty="0">
                <a:solidFill>
                  <a:srgbClr val="C00000"/>
                </a:solidFill>
                <a:latin typeface="Arial" pitchFamily="34" charset="0"/>
                <a:ea typeface="Calibri"/>
                <a:cs typeface="Arial" pitchFamily="34" charset="0"/>
              </a:rPr>
              <a:t>?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ксана\Pictures\фоны для презентаций\фоны\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61" y="0"/>
            <a:ext cx="9144000" cy="686014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                       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0164" y="790089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rgbClr val="2B361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92172" y="2179021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rgbClr val="2B361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4423" y="3306278"/>
            <a:ext cx="6084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rgbClr val="2B361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4422" y="4831439"/>
            <a:ext cx="6212445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solidFill>
                <a:srgbClr val="293315"/>
              </a:solidFill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434840"/>
            <a:ext cx="76328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34411B"/>
                </a:solidFill>
                <a:latin typeface="Arial" pitchFamily="34" charset="0"/>
                <a:ea typeface="Calibri"/>
                <a:cs typeface="Arial" pitchFamily="34" charset="0"/>
              </a:rPr>
              <a:t>«Я не боюсь еще и еще повторить: забота о здоровье – это важнейший труд воспитателей. </a:t>
            </a:r>
            <a:endParaRPr lang="ru-RU" sz="2800" i="1" dirty="0" smtClean="0">
              <a:solidFill>
                <a:srgbClr val="34411B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r>
              <a:rPr lang="ru-RU" sz="2800" i="1" dirty="0" smtClean="0">
                <a:solidFill>
                  <a:srgbClr val="34411B"/>
                </a:solidFill>
                <a:latin typeface="Arial" pitchFamily="34" charset="0"/>
                <a:ea typeface="Calibri"/>
                <a:cs typeface="Arial" pitchFamily="34" charset="0"/>
              </a:rPr>
              <a:t>От </a:t>
            </a:r>
            <a:r>
              <a:rPr lang="ru-RU" sz="2800" i="1" dirty="0">
                <a:solidFill>
                  <a:srgbClr val="34411B"/>
                </a:solidFill>
                <a:latin typeface="Arial" pitchFamily="34" charset="0"/>
                <a:ea typeface="Calibri"/>
                <a:cs typeface="Arial" pitchFamily="34" charset="0"/>
              </a:rPr>
              <a:t>жизнерадостности, бодрости детей зависит их духовная жизнь, мировоззрение, умственное развитие, прочность знаний, вера в свои силы</a:t>
            </a:r>
            <a:r>
              <a:rPr lang="ru-RU" sz="2800" i="1" dirty="0" smtClean="0">
                <a:solidFill>
                  <a:srgbClr val="34411B"/>
                </a:solidFill>
                <a:latin typeface="Arial" pitchFamily="34" charset="0"/>
                <a:ea typeface="Calibri"/>
                <a:cs typeface="Arial" pitchFamily="34" charset="0"/>
              </a:rPr>
              <a:t>».</a:t>
            </a:r>
            <a:r>
              <a:rPr lang="ru-RU" sz="2800" i="1" dirty="0">
                <a:solidFill>
                  <a:srgbClr val="34411B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endParaRPr lang="ru-RU" sz="2800" i="1" dirty="0" smtClean="0">
              <a:solidFill>
                <a:srgbClr val="34411B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r"/>
            <a:r>
              <a:rPr lang="ru-RU" sz="2800" i="1" dirty="0" smtClean="0">
                <a:solidFill>
                  <a:srgbClr val="34411B"/>
                </a:solidFill>
                <a:latin typeface="Arial" pitchFamily="34" charset="0"/>
                <a:ea typeface="Calibri"/>
                <a:cs typeface="Arial" pitchFamily="34" charset="0"/>
              </a:rPr>
              <a:t>В</a:t>
            </a:r>
            <a:r>
              <a:rPr lang="ru-RU" sz="2800" i="1" dirty="0">
                <a:solidFill>
                  <a:srgbClr val="34411B"/>
                </a:solidFill>
                <a:latin typeface="Arial" pitchFamily="34" charset="0"/>
                <a:ea typeface="Calibri"/>
                <a:cs typeface="Arial" pitchFamily="34" charset="0"/>
              </a:rPr>
              <a:t>. А</a:t>
            </a:r>
            <a:r>
              <a:rPr lang="ru-RU" sz="2800" i="1" dirty="0" smtClean="0">
                <a:solidFill>
                  <a:srgbClr val="34411B"/>
                </a:solidFill>
                <a:latin typeface="Arial" pitchFamily="34" charset="0"/>
                <a:ea typeface="Calibri"/>
                <a:cs typeface="Arial" pitchFamily="34" charset="0"/>
              </a:rPr>
              <a:t>. Сухомлинский </a:t>
            </a:r>
            <a:endParaRPr lang="ru-RU" sz="2800" dirty="0">
              <a:solidFill>
                <a:srgbClr val="34411B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ксана\Pictures\фоны для презентаций\фоны\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145"/>
            <a:ext cx="9144000" cy="686014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                       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0164" y="790089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«ЗДОРОВЬЕ» </a:t>
            </a:r>
            <a: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  <a:t>- естественное состояние организма, характеризующееся его уравновешенностью с окружающей средой и отсутствием каких-либо болезненных </a:t>
            </a:r>
            <a:r>
              <a:rPr lang="ru-RU" dirty="0" smtClean="0">
                <a:solidFill>
                  <a:srgbClr val="2B3616"/>
                </a:solidFill>
                <a:latin typeface="Times New Roman"/>
                <a:ea typeface="Times New Roman"/>
              </a:rPr>
              <a:t>изменений</a:t>
            </a:r>
          </a:p>
          <a:p>
            <a:pPr algn="r"/>
            <a:r>
              <a:rPr lang="ru-RU" dirty="0" smtClean="0">
                <a:solidFill>
                  <a:srgbClr val="2B3616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  <a:t>(Большая советская энциклопедия</a:t>
            </a:r>
            <a:r>
              <a:rPr lang="ru-RU" dirty="0" smtClean="0">
                <a:solidFill>
                  <a:srgbClr val="2B3616"/>
                </a:solidFill>
                <a:latin typeface="Times New Roman"/>
                <a:ea typeface="Times New Roman"/>
              </a:rPr>
              <a:t>)</a:t>
            </a:r>
            <a: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2B361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92172" y="2179021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«ЗДОРОВЬЕ» </a:t>
            </a:r>
            <a: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  <a:t>- нормальное состояние, правильное функционирующего, неповрежденного организма. </a:t>
            </a:r>
            <a:endParaRPr lang="ru-RU" dirty="0" smtClean="0">
              <a:solidFill>
                <a:srgbClr val="2B3616"/>
              </a:solidFill>
              <a:latin typeface="Times New Roman"/>
              <a:ea typeface="Times New Roman"/>
            </a:endParaRPr>
          </a:p>
          <a:p>
            <a:pPr algn="r"/>
            <a:r>
              <a:rPr lang="ru-RU" dirty="0" smtClean="0">
                <a:solidFill>
                  <a:srgbClr val="2B3616"/>
                </a:solidFill>
                <a:latin typeface="Times New Roman"/>
                <a:ea typeface="Times New Roman"/>
              </a:rPr>
              <a:t>(</a:t>
            </a:r>
            <a: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  <a:t>Толковый словарь </a:t>
            </a:r>
            <a:r>
              <a:rPr lang="ru-RU" dirty="0" smtClean="0">
                <a:solidFill>
                  <a:srgbClr val="2B3616"/>
                </a:solidFill>
                <a:latin typeface="Times New Roman"/>
                <a:ea typeface="Times New Roman"/>
              </a:rPr>
              <a:t>Ушакова</a:t>
            </a:r>
            <a: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  <a:t>) </a:t>
            </a:r>
            <a:b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2B361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4423" y="3306278"/>
            <a:ext cx="60846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«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ЗДОРОВЬЕ» </a:t>
            </a:r>
            <a: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  <a:t>- состояние целеполагающей жизнедеятельности, воспроизводящей психофизиологическую потребность в добровольном напряжении </a:t>
            </a:r>
            <a:endParaRPr lang="ru-RU" dirty="0" smtClean="0">
              <a:solidFill>
                <a:srgbClr val="2B3616"/>
              </a:solidFill>
              <a:latin typeface="Times New Roman"/>
              <a:ea typeface="Times New Roman"/>
            </a:endParaRPr>
          </a:p>
          <a:p>
            <a:pPr algn="r"/>
            <a: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  <a:t> </a:t>
            </a:r>
            <a:r>
              <a:rPr lang="ru-RU" dirty="0" smtClean="0">
                <a:solidFill>
                  <a:srgbClr val="2B3616"/>
                </a:solidFill>
                <a:latin typeface="Times New Roman"/>
                <a:ea typeface="Times New Roman"/>
              </a:rPr>
              <a:t>                           (</a:t>
            </a:r>
            <a:r>
              <a:rPr lang="ru-RU" dirty="0">
                <a:solidFill>
                  <a:srgbClr val="2B3616"/>
                </a:solidFill>
                <a:latin typeface="Times New Roman"/>
                <a:ea typeface="Times New Roman"/>
              </a:rPr>
              <a:t>Словарь психологических понятий</a:t>
            </a:r>
            <a:r>
              <a:rPr lang="ru-RU" dirty="0" smtClean="0">
                <a:solidFill>
                  <a:srgbClr val="2B3616"/>
                </a:solidFill>
                <a:latin typeface="Times New Roman"/>
                <a:ea typeface="Times New Roman"/>
              </a:rPr>
              <a:t>)</a:t>
            </a:r>
            <a:endParaRPr lang="ru-RU" dirty="0">
              <a:solidFill>
                <a:srgbClr val="2B361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4422" y="4831439"/>
            <a:ext cx="621244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«ЗДОРОВЬЕ» </a:t>
            </a:r>
            <a:r>
              <a:rPr lang="ru-RU" dirty="0">
                <a:solidFill>
                  <a:srgbClr val="293315"/>
                </a:solidFill>
                <a:latin typeface="Times New Roman"/>
                <a:ea typeface="Times New Roman"/>
                <a:cs typeface="Times New Roman"/>
              </a:rPr>
              <a:t>- отсутствие болезней, физических дефектов, полное психическое, социально-нравственное и физиологическое благополучие. </a:t>
            </a:r>
            <a:endParaRPr lang="ru-RU" dirty="0" smtClean="0">
              <a:solidFill>
                <a:srgbClr val="293315"/>
              </a:solidFill>
              <a:latin typeface="Times New Roman"/>
              <a:ea typeface="Times New Roman"/>
              <a:cs typeface="Times New Roman"/>
            </a:endParaRPr>
          </a:p>
          <a:p>
            <a:pPr indent="449580" algn="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293315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dirty="0">
                <a:solidFill>
                  <a:srgbClr val="293315"/>
                </a:solidFill>
                <a:latin typeface="Times New Roman"/>
                <a:ea typeface="Times New Roman"/>
                <a:cs typeface="Times New Roman"/>
              </a:rPr>
              <a:t>ВОЗ</a:t>
            </a:r>
            <a:r>
              <a:rPr lang="ru-RU" dirty="0" smtClean="0">
                <a:solidFill>
                  <a:srgbClr val="293315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sz="1400" dirty="0">
              <a:solidFill>
                <a:srgbClr val="293315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768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ксана\Pictures\фоны для презентаций\фоны\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93" y="-2147"/>
            <a:ext cx="9175707" cy="686014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                       </a:t>
            </a:r>
          </a:p>
          <a:p>
            <a:pPr>
              <a:buNone/>
            </a:pPr>
            <a:endParaRPr lang="ru-RU" sz="4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0164" y="790089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rgbClr val="2B361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92172" y="222759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rgbClr val="2B361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4423" y="3306278"/>
            <a:ext cx="6084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rgbClr val="2B361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4422" y="4831439"/>
            <a:ext cx="6212446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solidFill>
                <a:srgbClr val="293315"/>
              </a:solidFill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2608" y="610040"/>
            <a:ext cx="684076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1. Что </a:t>
            </a:r>
            <a:r>
              <a:rPr lang="ru-RU" sz="2000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такое физическое здоровье, психическое здоровье, социальное </a:t>
            </a:r>
            <a:r>
              <a:rPr lang="ru-RU" sz="2000" dirty="0" smtClean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здоровье                                                                         </a:t>
            </a:r>
            <a:endParaRPr lang="ru-RU" sz="2000" dirty="0">
              <a:solidFill>
                <a:srgbClr val="2B3616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01754" y="4253377"/>
            <a:ext cx="6927122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Arial" pitchFamily="34" charset="0"/>
                <a:ea typeface="Times New Roman"/>
                <a:cs typeface="Arial" pitchFamily="34" charset="0"/>
              </a:rPr>
              <a:t>2. Попробуйте </a:t>
            </a:r>
            <a:r>
              <a:rPr lang="ru-RU" sz="2000" dirty="0">
                <a:latin typeface="Arial" pitchFamily="34" charset="0"/>
                <a:ea typeface="Times New Roman"/>
                <a:cs typeface="Arial" pitchFamily="34" charset="0"/>
              </a:rPr>
              <a:t>определить по 100% шкале уровень здоровья. От чего оно </a:t>
            </a:r>
            <a:r>
              <a:rPr lang="ru-RU" sz="2000" dirty="0" smtClean="0">
                <a:latin typeface="Arial" pitchFamily="34" charset="0"/>
                <a:ea typeface="Times New Roman"/>
                <a:cs typeface="Arial" pitchFamily="34" charset="0"/>
              </a:rPr>
              <a:t>зависит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- </a:t>
            </a: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система здравоохранения – </a:t>
            </a: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                       </a:t>
            </a:r>
            <a:endParaRPr lang="ru-RU" sz="1100" dirty="0"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- от наследственных факторов – </a:t>
            </a: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ru-RU" sz="1100" dirty="0"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- от состояния окружающей среды – </a:t>
            </a: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ru-RU" sz="1100" dirty="0"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- от самого человека </a:t>
            </a:r>
            <a:r>
              <a:rPr lang="ru-RU" sz="1400" i="1" dirty="0">
                <a:latin typeface="Arial" pitchFamily="34" charset="0"/>
                <a:ea typeface="Times New Roman"/>
                <a:cs typeface="Arial" pitchFamily="34" charset="0"/>
              </a:rPr>
              <a:t>(образ жизни)</a:t>
            </a: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 – </a:t>
            </a: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ru-RU" sz="1100" dirty="0"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10" name="Picture 2" descr="F:\ЗОЖ\4-15497_1_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645" y="1439647"/>
            <a:ext cx="3868283" cy="281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979711" y="1858266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9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75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ксана\Pictures\фоны для презентаций\фоны\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014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83759" y="476672"/>
            <a:ext cx="7431330" cy="21852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ЗДОРОВЫЙ </a:t>
            </a:r>
            <a:r>
              <a:rPr lang="ru-RU" sz="3200" b="1" dirty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ОБРАЗ </a:t>
            </a:r>
            <a:r>
              <a:rPr lang="ru-RU" sz="3200" b="1" dirty="0" smtClean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ЖИЗНИ …</a:t>
            </a:r>
          </a:p>
          <a:p>
            <a:pPr lvl="0" algn="ctr"/>
            <a:endParaRPr lang="ru-RU" sz="2000" b="1" dirty="0" smtClean="0">
              <a:solidFill>
                <a:srgbClr val="2B3616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lvl="0" algn="ctr"/>
            <a:r>
              <a:rPr lang="ru-RU" sz="2000" b="1" dirty="0" smtClean="0">
                <a:solidFill>
                  <a:srgbClr val="2B3616"/>
                </a:solidFill>
                <a:latin typeface="Arial" pitchFamily="34" charset="0"/>
                <a:ea typeface="Calibri"/>
                <a:cs typeface="Arial" pitchFamily="34" charset="0"/>
              </a:rPr>
              <a:t>ОСНОВНЫЕ </a:t>
            </a:r>
            <a:r>
              <a:rPr lang="ru-RU" sz="2000" b="1" dirty="0">
                <a:solidFill>
                  <a:srgbClr val="2B3616"/>
                </a:solidFill>
                <a:latin typeface="Arial" pitchFamily="34" charset="0"/>
                <a:ea typeface="Calibri"/>
                <a:cs typeface="Arial" pitchFamily="34" charset="0"/>
              </a:rPr>
              <a:t>ПРИНЦИПЫ ЗДОРОВОГО ОБРАЗА ЖИЗНИ:  </a:t>
            </a:r>
            <a:endParaRPr lang="ru-RU" sz="2000" b="1" dirty="0">
              <a:solidFill>
                <a:srgbClr val="2B361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>
              <a:solidFill>
                <a:srgbClr val="2B361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>
              <a:solidFill>
                <a:srgbClr val="2B361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F:\ЗОЖ\zoz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7344816" cy="430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ксана\Pictures\фоны для презентаций\фоны\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145"/>
            <a:ext cx="9144000" cy="68601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lvl="0">
              <a:lnSpc>
                <a:spcPct val="119000"/>
              </a:lnSpc>
              <a:spcBef>
                <a:spcPts val="0"/>
              </a:spcBef>
            </a:pPr>
            <a:r>
              <a:rPr lang="ru-RU" sz="3200" b="1" kern="1400" dirty="0" smtClean="0">
                <a:solidFill>
                  <a:srgbClr val="00B050"/>
                </a:solidFill>
                <a:latin typeface="Verdana"/>
              </a:rPr>
              <a:t/>
            </a:r>
            <a:br>
              <a:rPr lang="ru-RU" sz="3200" b="1" kern="1400" dirty="0" smtClean="0">
                <a:solidFill>
                  <a:srgbClr val="00B050"/>
                </a:solidFill>
                <a:latin typeface="Verdana"/>
              </a:rPr>
            </a:br>
            <a:r>
              <a:rPr lang="ru-RU" sz="3200" b="1" kern="1400" dirty="0">
                <a:solidFill>
                  <a:srgbClr val="00B050"/>
                </a:solidFill>
                <a:latin typeface="Verdana"/>
              </a:rPr>
              <a:t/>
            </a:r>
            <a:br>
              <a:rPr lang="ru-RU" sz="3200" b="1" kern="1400" dirty="0">
                <a:solidFill>
                  <a:srgbClr val="00B050"/>
                </a:solidFill>
                <a:latin typeface="Verdana"/>
              </a:rPr>
            </a:br>
            <a:r>
              <a:rPr lang="ru-RU" sz="3200" b="1" kern="1400" dirty="0" smtClean="0">
                <a:solidFill>
                  <a:srgbClr val="00B050"/>
                </a:solidFill>
                <a:latin typeface="Verdana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19256" cy="4873174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19000"/>
              </a:lnSpc>
              <a:spcBef>
                <a:spcPts val="0"/>
              </a:spcBef>
            </a:pPr>
            <a:endParaRPr lang="ru-RU" b="1" kern="1400" dirty="0" smtClean="0">
              <a:solidFill>
                <a:srgbClr val="00B050"/>
              </a:solidFill>
              <a:latin typeface="Verdana"/>
            </a:endParaRPr>
          </a:p>
          <a:p>
            <a:pPr marL="0" marR="0" indent="0" algn="ctr">
              <a:lnSpc>
                <a:spcPct val="119000"/>
              </a:lnSpc>
              <a:spcBef>
                <a:spcPts val="0"/>
              </a:spcBef>
              <a:spcAft>
                <a:spcPts val="0"/>
              </a:spcAft>
            </a:pPr>
            <a:endParaRPr lang="ru-RU" b="1" kern="1400" dirty="0" smtClean="0">
              <a:solidFill>
                <a:srgbClr val="00B050"/>
              </a:solidFill>
              <a:latin typeface="Verdana"/>
            </a:endParaRPr>
          </a:p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800" kern="1400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http://madou1.pr-edu.ru/obraz/Files/zog.jpg"/>
          <p:cNvPicPr/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064896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55576" y="692696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7625" indent="457200" algn="ctr">
              <a:spcAft>
                <a:spcPts val="0"/>
              </a:spcAft>
            </a:pPr>
            <a:r>
              <a:rPr lang="ru-RU" sz="2800" b="1" dirty="0">
                <a:solidFill>
                  <a:srgbClr val="34411B"/>
                </a:solidFill>
                <a:latin typeface="Times New Roman"/>
                <a:ea typeface="Times New Roman"/>
              </a:rPr>
              <a:t>Выделяются основные принципы здорового образа </a:t>
            </a:r>
            <a:r>
              <a:rPr lang="ru-RU" sz="2800" b="1" dirty="0" smtClean="0">
                <a:solidFill>
                  <a:srgbClr val="34411B"/>
                </a:solidFill>
                <a:latin typeface="Times New Roman"/>
                <a:ea typeface="Times New Roman"/>
              </a:rPr>
              <a:t>жизни ДО: </a:t>
            </a:r>
            <a:r>
              <a:rPr lang="ru-RU" sz="2800" b="1" dirty="0">
                <a:solidFill>
                  <a:srgbClr val="34411B"/>
                </a:solidFill>
                <a:latin typeface="Times New Roman"/>
                <a:ea typeface="Times New Roman"/>
              </a:rPr>
              <a:t>  </a:t>
            </a:r>
            <a:endParaRPr lang="ru-RU" sz="2800" b="1" dirty="0">
              <a:solidFill>
                <a:srgbClr val="34411B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759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ксана\Pictures\фоны для презентаций\фоны\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00464"/>
            <a:ext cx="6480720" cy="4489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6917" y="5189711"/>
            <a:ext cx="7630165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</a:t>
            </a:r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дошкольной организации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59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ксана\Pictures\фоны для презентаций\фоны\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9000"/>
              </a:lnSpc>
              <a:spcBef>
                <a:spcPts val="0"/>
              </a:spcBef>
            </a:pPr>
            <a:r>
              <a:rPr lang="ru-RU" sz="3600" b="1" kern="1400" dirty="0" smtClean="0">
                <a:solidFill>
                  <a:srgbClr val="660099"/>
                </a:solidFill>
                <a:latin typeface="Verdana"/>
              </a:rPr>
              <a:t/>
            </a:r>
            <a:br>
              <a:rPr lang="ru-RU" sz="3600" b="1" kern="1400" dirty="0" smtClean="0">
                <a:solidFill>
                  <a:srgbClr val="660099"/>
                </a:solidFill>
                <a:latin typeface="Verdana"/>
              </a:rPr>
            </a:br>
            <a:r>
              <a:rPr lang="ru-RU" sz="3600" b="1" kern="1400" dirty="0">
                <a:solidFill>
                  <a:srgbClr val="660099"/>
                </a:solidFill>
                <a:latin typeface="Verdana"/>
              </a:rPr>
              <a:t/>
            </a:r>
            <a:br>
              <a:rPr lang="ru-RU" sz="3600" b="1" kern="1400" dirty="0">
                <a:solidFill>
                  <a:srgbClr val="660099"/>
                </a:solidFill>
                <a:latin typeface="Verdana"/>
              </a:rPr>
            </a:br>
            <a:r>
              <a:rPr lang="ru-RU" sz="3600" b="1" kern="1400" dirty="0" smtClean="0">
                <a:solidFill>
                  <a:srgbClr val="00B050"/>
                </a:solidFill>
                <a:latin typeface="Verdana"/>
              </a:rPr>
              <a:t> </a:t>
            </a:r>
            <a:r>
              <a:rPr lang="ru-RU" sz="3600" b="1" kern="1400" dirty="0">
                <a:solidFill>
                  <a:srgbClr val="660099"/>
                </a:solidFill>
                <a:latin typeface="Verdana"/>
              </a:rPr>
              <a:t> </a:t>
            </a:r>
            <a:r>
              <a:rPr lang="ru-RU" sz="3200" b="1" kern="1400" dirty="0">
                <a:solidFill>
                  <a:srgbClr val="000000"/>
                </a:solidFill>
                <a:latin typeface="Verdana"/>
              </a:rPr>
              <a:t/>
            </a:r>
            <a:br>
              <a:rPr lang="ru-RU" sz="3200" b="1" kern="1400" dirty="0">
                <a:solidFill>
                  <a:srgbClr val="000000"/>
                </a:solidFill>
                <a:latin typeface="Verdana"/>
              </a:rPr>
            </a:br>
            <a:r>
              <a:rPr lang="ru-RU" sz="800" kern="1400" dirty="0">
                <a:solidFill>
                  <a:srgbClr val="000000"/>
                </a:solidFill>
                <a:latin typeface="Verdana"/>
              </a:rPr>
              <a:t> </a:t>
            </a:r>
            <a:br>
              <a:rPr lang="ru-RU" sz="800" kern="1400" dirty="0">
                <a:solidFill>
                  <a:srgbClr val="000000"/>
                </a:solidFill>
                <a:latin typeface="Verdana"/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024" y="692696"/>
            <a:ext cx="8229600" cy="3600400"/>
          </a:xfrm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1800" b="1" dirty="0" smtClean="0">
              <a:solidFill>
                <a:srgbClr val="293315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rgbClr val="293315"/>
                </a:solidFill>
                <a:latin typeface="Arial" pitchFamily="34" charset="0"/>
                <a:ea typeface="Times New Roman"/>
                <a:cs typeface="Arial" pitchFamily="34" charset="0"/>
              </a:rPr>
              <a:t>ФИЗКУЛЬТУРНО - ОЗДОРОВИТЕЛЬНАЯ ДЕЯТЕЛЬНОСТЬ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1800" b="1" dirty="0" smtClean="0">
              <a:solidFill>
                <a:srgbClr val="293315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b="1" dirty="0" smtClean="0">
                <a:solidFill>
                  <a:srgbClr val="293315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утренняя гимнастика (ежедневно);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физкультурные занятия (3 раза в неделю);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музыкально - ритмические занятия (2  раза в неделю);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прогулки с включением подвижных игр;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пальчиковая гимнастика (ежедневно во время режимных моментов);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зрительная, дыхательная, корригирующая гимнастика;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оздоровительная гимнастика после дневного сна (ежедневно);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физкультминутки и паузы (на малоподвижных занятиях, ежедневно);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эмоциональные разрядки, релаксация;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ходьба по массажным коврикам, песку, гальке </a:t>
            </a:r>
            <a:r>
              <a:rPr lang="ru-RU" sz="1800" dirty="0" smtClean="0">
                <a:latin typeface="Arial" pitchFamily="34" charset="0"/>
                <a:ea typeface="Times New Roman"/>
                <a:cs typeface="Arial" pitchFamily="34" charset="0"/>
              </a:rPr>
              <a:t>(босо хождение);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спортивные досуги, развлечения, (1 раз в месяц)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92824" y="3645024"/>
            <a:ext cx="4572000" cy="3850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2B3616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ru-RU" b="1" dirty="0">
              <a:solidFill>
                <a:srgbClr val="2B361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23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281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       </vt:lpstr>
      <vt:lpstr>        </vt:lpstr>
      <vt:lpstr>       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1</cp:lastModifiedBy>
  <cp:revision>38</cp:revision>
  <dcterms:created xsi:type="dcterms:W3CDTF">2015-03-16T17:02:16Z</dcterms:created>
  <dcterms:modified xsi:type="dcterms:W3CDTF">2019-01-08T15:22:47Z</dcterms:modified>
</cp:coreProperties>
</file>