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2" r:id="rId3"/>
    <p:sldId id="258" r:id="rId4"/>
    <p:sldId id="259" r:id="rId5"/>
    <p:sldId id="295" r:id="rId6"/>
    <p:sldId id="296" r:id="rId7"/>
    <p:sldId id="268" r:id="rId8"/>
    <p:sldId id="265" r:id="rId9"/>
    <p:sldId id="283" r:id="rId10"/>
    <p:sldId id="263" r:id="rId11"/>
    <p:sldId id="287" r:id="rId12"/>
    <p:sldId id="289" r:id="rId13"/>
    <p:sldId id="290" r:id="rId14"/>
    <p:sldId id="291" r:id="rId15"/>
    <p:sldId id="292" r:id="rId16"/>
    <p:sldId id="293" r:id="rId17"/>
    <p:sldId id="294" r:id="rId18"/>
    <p:sldId id="264" r:id="rId19"/>
    <p:sldId id="267" r:id="rId20"/>
    <p:sldId id="269" r:id="rId21"/>
    <p:sldId id="270" r:id="rId22"/>
    <p:sldId id="261" r:id="rId23"/>
    <p:sldId id="262" r:id="rId24"/>
  </p:sldIdLst>
  <p:sldSz cx="9144000" cy="6858000" type="screen4x3"/>
  <p:notesSz cx="6858000" cy="9144000"/>
  <p:defaultTextStyle>
    <a:defPPr>
      <a:defRPr lang="ko-K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맑은 고딕" pitchFamily="34" charset="-127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맑은 고딕" pitchFamily="34" charset="-127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맑은 고딕" pitchFamily="34" charset="-127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맑은 고딕" pitchFamily="34" charset="-127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맑은 고딕" pitchFamily="34" charset="-127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맑은 고딕" pitchFamily="34" charset="-127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맑은 고딕" pitchFamily="34" charset="-127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맑은 고딕" pitchFamily="34" charset="-127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맑은 고딕" pitchFamily="34" charset="-127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30" autoAdjust="0"/>
    <p:restoredTop sz="94660"/>
  </p:normalViewPr>
  <p:slideViewPr>
    <p:cSldViewPr>
      <p:cViewPr varScale="1">
        <p:scale>
          <a:sx n="91" d="100"/>
          <a:sy n="91" d="100"/>
        </p:scale>
        <p:origin x="-150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87942-50BB-4E34-87F1-50CAC942454F}" type="datetimeFigureOut">
              <a:rPr lang="ko-KR" altLang="en-US"/>
              <a:pPr>
                <a:defRPr/>
              </a:pPr>
              <a:t>2018-04-11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23207-3860-4B4B-92CC-B02368771E6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1FDCC-E50B-4C54-92C7-AEE4404A077B}" type="datetimeFigureOut">
              <a:rPr lang="ko-KR" altLang="en-US"/>
              <a:pPr>
                <a:defRPr/>
              </a:pPr>
              <a:t>2018-04-11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7184D9-2C5A-4EC4-A992-6DD7EC9EB8E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778"/>
            <a:ext cx="9144000" cy="1052736"/>
          </a:xfrm>
        </p:spPr>
        <p:txBody>
          <a:bodyPr/>
          <a:lstStyle>
            <a:lvl1pPr>
              <a:defRPr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altLang="ko-KR" dirty="0" smtClean="0"/>
              <a:t>Образец заголовка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2277A-A179-467D-B2C4-0A5EDDC31B18}" type="datetimeFigureOut">
              <a:rPr lang="ko-KR" altLang="en-US"/>
              <a:pPr>
                <a:defRPr/>
              </a:pPr>
              <a:t>2018-04-11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99667E-68B9-46DC-838F-C55D02511E1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82C27-7A19-45A9-A30D-5D34AFC44CB7}" type="datetimeFigureOut">
              <a:rPr lang="ko-KR" altLang="en-US"/>
              <a:pPr>
                <a:defRPr/>
              </a:pPr>
              <a:t>2018-04-11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0C76A-FEF7-4957-AF8B-19BDC4E4585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FA064-8A80-4D12-ADF0-BEC1C1D2235C}" type="datetimeFigureOut">
              <a:rPr lang="ko-KR" altLang="en-US"/>
              <a:pPr>
                <a:defRPr/>
              </a:pPr>
              <a:t>2018-04-11</a:t>
            </a:fld>
            <a:endParaRPr lang="ko-KR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D0669-0403-4D2D-86CE-5D8B0B4D884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75E98-FF33-4FED-95A2-5BEF580FC750}" type="datetimeFigureOut">
              <a:rPr lang="ko-KR" altLang="en-US"/>
              <a:pPr>
                <a:defRPr/>
              </a:pPr>
              <a:t>2018-04-11</a:t>
            </a:fld>
            <a:endParaRPr lang="ko-KR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645F35-AC53-4858-9E31-F81DB7DFDE66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778"/>
            <a:ext cx="9144000" cy="1052736"/>
          </a:xfrm>
        </p:spPr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CEC09-8387-496F-BC61-3CB5FA9D6873}" type="datetimeFigureOut">
              <a:rPr lang="ko-KR" altLang="en-US"/>
              <a:pPr>
                <a:defRPr/>
              </a:pPr>
              <a:t>2018-04-11</a:t>
            </a:fld>
            <a:endParaRPr lang="ko-KR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7DD9E-B736-4445-8E63-E52136DC477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C40299-E2B9-4B49-AA27-55A551EE85B9}" type="datetimeFigureOut">
              <a:rPr lang="ko-KR" altLang="en-US"/>
              <a:pPr>
                <a:defRPr/>
              </a:pPr>
              <a:t>2018-04-11</a:t>
            </a:fld>
            <a:endParaRPr lang="ko-KR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8AA03-1DD1-4406-B66E-C70D6464BAB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16419-470A-4907-8C58-1046DF480142}" type="datetimeFigureOut">
              <a:rPr lang="ko-KR" altLang="en-US"/>
              <a:pPr>
                <a:defRPr/>
              </a:pPr>
              <a:t>2018-04-11</a:t>
            </a:fld>
            <a:endParaRPr lang="ko-KR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709EF-D8B6-4842-A9F6-F3A11522986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9206F-E8A6-411E-8D54-CECF0549034F}" type="datetimeFigureOut">
              <a:rPr lang="ko-KR" altLang="en-US"/>
              <a:pPr>
                <a:defRPr/>
              </a:pPr>
              <a:t>2018-04-11</a:t>
            </a:fld>
            <a:endParaRPr lang="ko-KR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E04193-1DF5-48D6-B755-56F40848BEF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17463"/>
            <a:ext cx="9144000" cy="105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 Click to edit Master title</a:t>
            </a:r>
            <a:endParaRPr lang="ko-KR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 latinLnBrk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901083D-4561-4707-98D4-582B3ACE45E2}" type="datetimeFigureOut">
              <a:rPr lang="ko-KR" altLang="en-US"/>
              <a:pPr>
                <a:defRPr/>
              </a:pPr>
              <a:t>2018-04-11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 latinLnBrk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 latinLnBrk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43F449E-7D93-49A9-9F4C-C01F1766D85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  <a:ea typeface="맑은 고딕" pitchFamily="34" charset="-127"/>
          <a:cs typeface="Arial" charset="0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  <a:ea typeface="맑은 고딕" pitchFamily="34" charset="-127"/>
          <a:cs typeface="Arial" charset="0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  <a:ea typeface="맑은 고딕" pitchFamily="34" charset="-127"/>
          <a:cs typeface="Arial" charset="0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  <a:ea typeface="맑은 고딕" pitchFamily="34" charset="-127"/>
          <a:cs typeface="Arial" charset="0"/>
        </a:defRPr>
      </a:lvl5pPr>
      <a:lvl6pPr marL="457200" algn="l" rtl="0" fontAlgn="base" latinLnBrk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  <a:ea typeface="맑은 고딕" pitchFamily="34" charset="-127"/>
          <a:cs typeface="Arial" charset="0"/>
        </a:defRPr>
      </a:lvl6pPr>
      <a:lvl7pPr marL="914400" algn="l" rtl="0" fontAlgn="base" latinLnBrk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  <a:ea typeface="맑은 고딕" pitchFamily="34" charset="-127"/>
          <a:cs typeface="Arial" charset="0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  <a:ea typeface="맑은 고딕" pitchFamily="34" charset="-127"/>
          <a:cs typeface="Arial" charset="0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  <a:ea typeface="맑은 고딕" pitchFamily="34" charset="-127"/>
          <a:cs typeface="Arial" charset="0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interesting-information.ru/2016/09/kratkaya-informaciya-o-krylove-ivane-andreeviche" TargetMode="External"/><Relationship Id="rId2" Type="http://schemas.openxmlformats.org/officeDocument/2006/relationships/hyperlink" Target="https://ru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direct.yandex.ru/?partner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1"/>
          <p:cNvSpPr txBox="1">
            <a:spLocks noChangeArrowheads="1"/>
          </p:cNvSpPr>
          <p:nvPr/>
        </p:nvSpPr>
        <p:spPr bwMode="auto">
          <a:xfrm>
            <a:off x="250825" y="908050"/>
            <a:ext cx="8713788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latinLnBrk="1"/>
            <a:r>
              <a:rPr lang="ru-RU" altLang="ko-KR" sz="2400" b="1">
                <a:solidFill>
                  <a:schemeClr val="folHlink"/>
                </a:solidFill>
              </a:rPr>
              <a:t>Презентация</a:t>
            </a:r>
          </a:p>
          <a:p>
            <a:pPr algn="ctr" latinLnBrk="1"/>
            <a:r>
              <a:rPr lang="ru-RU" altLang="ko-KR" sz="3600" b="1" i="1">
                <a:solidFill>
                  <a:schemeClr val="folHlink"/>
                </a:solidFill>
              </a:rPr>
              <a:t>«Басни И.А. Крылова – </a:t>
            </a:r>
          </a:p>
          <a:p>
            <a:pPr algn="ctr" latinLnBrk="1"/>
            <a:r>
              <a:rPr lang="ru-RU" altLang="ko-KR" sz="3600" b="1" i="1">
                <a:solidFill>
                  <a:schemeClr val="folHlink"/>
                </a:solidFill>
              </a:rPr>
              <a:t> «книга мудрости самого народа»</a:t>
            </a:r>
            <a:endParaRPr lang="en-US" altLang="ko-KR" sz="3600" b="1" i="1">
              <a:solidFill>
                <a:schemeClr val="folHlink"/>
              </a:solidFill>
            </a:endParaRPr>
          </a:p>
        </p:txBody>
      </p:sp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2195513" y="188913"/>
            <a:ext cx="6697662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altLang="ko-KR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Муниципальное бюджетное общеобразовательное учреждение           «Оборонинская средняя общеобразовательная школа»</a:t>
            </a:r>
          </a:p>
          <a:p>
            <a:pPr algn="ctr">
              <a:defRPr/>
            </a:pPr>
            <a:r>
              <a:rPr lang="ru-RU" altLang="ko-KR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р.п. Мордово Мордовского района Тамбовской области</a:t>
            </a:r>
            <a:endParaRPr lang="en-US" altLang="ko-KR" sz="1400" b="1" i="1"/>
          </a:p>
        </p:txBody>
      </p:sp>
      <p:sp>
        <p:nvSpPr>
          <p:cNvPr id="13315" name="TextBox 1"/>
          <p:cNvSpPr txBox="1">
            <a:spLocks noChangeArrowheads="1"/>
          </p:cNvSpPr>
          <p:nvPr/>
        </p:nvSpPr>
        <p:spPr bwMode="auto">
          <a:xfrm>
            <a:off x="4427538" y="5949950"/>
            <a:ext cx="453707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latinLnBrk="1"/>
            <a:r>
              <a:rPr lang="ru-RU" altLang="ko-KR" b="1"/>
              <a:t>Автор:</a:t>
            </a:r>
          </a:p>
          <a:p>
            <a:pPr algn="ctr" latinLnBrk="1"/>
            <a:r>
              <a:rPr lang="ru-RU" altLang="ko-KR" b="1"/>
              <a:t>Тарабрина Нелли Александровна, </a:t>
            </a:r>
          </a:p>
          <a:p>
            <a:pPr algn="ctr" latinLnBrk="1"/>
            <a:r>
              <a:rPr lang="ru-RU" altLang="ko-KR" b="1"/>
              <a:t>педагог - воспитатель  ГПД.</a:t>
            </a:r>
            <a:endParaRPr lang="en-US" altLang="ko-KR" b="1" i="1"/>
          </a:p>
        </p:txBody>
      </p:sp>
      <p:pic>
        <p:nvPicPr>
          <p:cNvPr id="13316" name="Picture 6" descr="Иван Андреевич Крылов - биография, творчество, краткое содержание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122490">
            <a:off x="3059113" y="2492375"/>
            <a:ext cx="4537075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/>
          </p:nvPr>
        </p:nvSpPr>
        <p:spPr>
          <a:xfrm>
            <a:off x="1763713" y="115888"/>
            <a:ext cx="7129462" cy="576262"/>
          </a:xfrm>
        </p:spPr>
        <p:txBody>
          <a:bodyPr/>
          <a:lstStyle/>
          <a:p>
            <a:pPr algn="ctr"/>
            <a:r>
              <a:rPr lang="ru-RU" i="1" smtClean="0">
                <a:solidFill>
                  <a:schemeClr val="folHlink"/>
                </a:solidFill>
                <a:latin typeface="Arial" charset="0"/>
                <a:ea typeface="맑은 고딕" pitchFamily="34" charset="-127"/>
                <a:cs typeface="Arial" charset="0"/>
              </a:rPr>
              <a:t>Любимые басни Крылова</a:t>
            </a:r>
          </a:p>
        </p:txBody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>
          <a:xfrm>
            <a:off x="1727200" y="4941888"/>
            <a:ext cx="7237413" cy="1800225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b="1" smtClean="0">
                <a:latin typeface="Arial" charset="0"/>
                <a:ea typeface="맑은 고딕" pitchFamily="34" charset="-127"/>
              </a:rPr>
              <a:t>      Из-под пера Крылова вышло более 236 басен, в них он обличал и человеческие пороки, и русскую действительность. Каждому       ребёнку известны такие его произведения: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b="1" smtClean="0">
                <a:latin typeface="Arial" charset="0"/>
                <a:ea typeface="맑은 고딕" pitchFamily="34" charset="-127"/>
              </a:rPr>
              <a:t>     «Волк и Ягнёнок»;  «Ворона и Лисица»;  «Стрекоза и Муравей»;     «Лебедь, Рак и Щука»;  «Мартышка и очки»;  «Квартет».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b="1" smtClean="0">
                <a:latin typeface="Arial" charset="0"/>
                <a:ea typeface="맑은 고딕" pitchFamily="34" charset="-127"/>
              </a:rPr>
              <a:t>          Многие выражения из его басен прочно вошли в разговорную русскую речь и стали крылатыми.</a:t>
            </a:r>
          </a:p>
        </p:txBody>
      </p:sp>
      <p:pic>
        <p:nvPicPr>
          <p:cNvPr id="19459" name="Picture 4" descr="Иван Крыл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836613"/>
            <a:ext cx="6840538" cy="388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5" descr="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188913"/>
            <a:ext cx="5473700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5" descr="0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9475" y="3644900"/>
            <a:ext cx="5553075" cy="306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/>
          </p:nvPr>
        </p:nvSpPr>
        <p:spPr>
          <a:xfrm>
            <a:off x="1619250" y="188913"/>
            <a:ext cx="7273925" cy="719137"/>
          </a:xfrm>
        </p:spPr>
        <p:txBody>
          <a:bodyPr/>
          <a:lstStyle/>
          <a:p>
            <a:pPr algn="ctr"/>
            <a:r>
              <a:rPr lang="ru-RU" i="1" smtClean="0">
                <a:solidFill>
                  <a:schemeClr val="folHlink"/>
                </a:solidFill>
                <a:latin typeface="Arial" charset="0"/>
                <a:ea typeface="맑은 고딕" pitchFamily="34" charset="-127"/>
                <a:cs typeface="Arial" charset="0"/>
              </a:rPr>
              <a:t>Лебедь, щука и рак</a:t>
            </a:r>
          </a:p>
        </p:txBody>
      </p:sp>
      <p:pic>
        <p:nvPicPr>
          <p:cNvPr id="24578" name="Picture 4" descr="003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92275" y="1125538"/>
            <a:ext cx="7272338" cy="5472112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/>
          </p:cNvSpPr>
          <p:nvPr>
            <p:ph type="title"/>
          </p:nvPr>
        </p:nvSpPr>
        <p:spPr>
          <a:xfrm>
            <a:off x="1619250" y="188913"/>
            <a:ext cx="7345363" cy="719137"/>
          </a:xfrm>
        </p:spPr>
        <p:txBody>
          <a:bodyPr/>
          <a:lstStyle/>
          <a:p>
            <a:pPr algn="ctr"/>
            <a:r>
              <a:rPr lang="ru-RU" i="1" smtClean="0">
                <a:solidFill>
                  <a:schemeClr val="folHlink"/>
                </a:solidFill>
                <a:latin typeface="Arial" charset="0"/>
                <a:ea typeface="맑은 고딕" pitchFamily="34" charset="-127"/>
                <a:cs typeface="Arial" charset="0"/>
              </a:rPr>
              <a:t>Чиж и голубь</a:t>
            </a:r>
          </a:p>
        </p:txBody>
      </p:sp>
      <p:pic>
        <p:nvPicPr>
          <p:cNvPr id="25602" name="Picture 4" descr="0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1052513"/>
            <a:ext cx="7345363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/>
          </p:cNvSpPr>
          <p:nvPr>
            <p:ph type="title"/>
          </p:nvPr>
        </p:nvSpPr>
        <p:spPr>
          <a:xfrm>
            <a:off x="1692275" y="115888"/>
            <a:ext cx="7343775" cy="792162"/>
          </a:xfrm>
        </p:spPr>
        <p:txBody>
          <a:bodyPr/>
          <a:lstStyle/>
          <a:p>
            <a:pPr algn="ctr"/>
            <a:r>
              <a:rPr lang="ru-RU" i="1" smtClean="0">
                <a:solidFill>
                  <a:schemeClr val="folHlink"/>
                </a:solidFill>
                <a:latin typeface="Arial" charset="0"/>
                <a:ea typeface="맑은 고딕" pitchFamily="34" charset="-127"/>
                <a:cs typeface="Arial" charset="0"/>
              </a:rPr>
              <a:t>Лев и лисица</a:t>
            </a:r>
          </a:p>
        </p:txBody>
      </p:sp>
      <p:pic>
        <p:nvPicPr>
          <p:cNvPr id="26626" name="Picture 4" descr="0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1052513"/>
            <a:ext cx="7345363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/>
          </p:nvPr>
        </p:nvSpPr>
        <p:spPr>
          <a:xfrm>
            <a:off x="1692275" y="260350"/>
            <a:ext cx="7272338" cy="809625"/>
          </a:xfrm>
        </p:spPr>
        <p:txBody>
          <a:bodyPr/>
          <a:lstStyle/>
          <a:p>
            <a:pPr algn="ctr"/>
            <a:r>
              <a:rPr lang="ru-RU" i="1" smtClean="0">
                <a:solidFill>
                  <a:schemeClr val="folHlink"/>
                </a:solidFill>
                <a:latin typeface="Arial" charset="0"/>
                <a:ea typeface="맑은 고딕" pitchFamily="34" charset="-127"/>
                <a:cs typeface="Arial" charset="0"/>
              </a:rPr>
              <a:t>Свинья под дубом</a:t>
            </a:r>
          </a:p>
        </p:txBody>
      </p:sp>
      <p:pic>
        <p:nvPicPr>
          <p:cNvPr id="27650" name="Picture 4" descr="0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1268413"/>
            <a:ext cx="7272338" cy="525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/>
          </p:cNvSpPr>
          <p:nvPr>
            <p:ph type="title"/>
          </p:nvPr>
        </p:nvSpPr>
        <p:spPr>
          <a:xfrm>
            <a:off x="1692275" y="188913"/>
            <a:ext cx="7343775" cy="719137"/>
          </a:xfrm>
        </p:spPr>
        <p:txBody>
          <a:bodyPr/>
          <a:lstStyle/>
          <a:p>
            <a:pPr algn="ctr"/>
            <a:r>
              <a:rPr lang="ru-RU" i="1" smtClean="0">
                <a:solidFill>
                  <a:schemeClr val="folHlink"/>
                </a:solidFill>
                <a:latin typeface="Arial" charset="0"/>
                <a:ea typeface="맑은 고딕" pitchFamily="34" charset="-127"/>
                <a:cs typeface="Arial" charset="0"/>
              </a:rPr>
              <a:t>Демьянова уха</a:t>
            </a:r>
          </a:p>
        </p:txBody>
      </p:sp>
      <p:pic>
        <p:nvPicPr>
          <p:cNvPr id="28674" name="Picture 4" descr="00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1125538"/>
            <a:ext cx="7272338" cy="539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5" descr="00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1196975"/>
            <a:ext cx="7272338" cy="525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/>
          </p:cNvSpPr>
          <p:nvPr>
            <p:ph type="title"/>
          </p:nvPr>
        </p:nvSpPr>
        <p:spPr>
          <a:xfrm>
            <a:off x="1692275" y="333375"/>
            <a:ext cx="7272338" cy="736600"/>
          </a:xfrm>
        </p:spPr>
        <p:txBody>
          <a:bodyPr/>
          <a:lstStyle/>
          <a:p>
            <a:pPr algn="ctr"/>
            <a:r>
              <a:rPr lang="ru-RU" i="1" smtClean="0">
                <a:solidFill>
                  <a:schemeClr val="folHlink"/>
                </a:solidFill>
                <a:latin typeface="Arial" charset="0"/>
                <a:ea typeface="맑은 고딕" pitchFamily="34" charset="-127"/>
                <a:cs typeface="Arial" charset="0"/>
              </a:rPr>
              <a:t>Басни –это его призвание</a:t>
            </a:r>
            <a:r>
              <a:rPr lang="ru-RU" b="0" smtClean="0">
                <a:latin typeface="Arial" charset="0"/>
                <a:ea typeface="맑은 고딕" pitchFamily="34" charset="-127"/>
                <a:cs typeface="Arial" charset="0"/>
              </a:rPr>
              <a:t> </a:t>
            </a:r>
          </a:p>
        </p:txBody>
      </p:sp>
      <p:sp>
        <p:nvSpPr>
          <p:cNvPr id="36866" name="Rectangle 3"/>
          <p:cNvSpPr>
            <a:spLocks noGrp="1"/>
          </p:cNvSpPr>
          <p:nvPr>
            <p:ph type="body" idx="1"/>
          </p:nvPr>
        </p:nvSpPr>
        <p:spPr>
          <a:xfrm>
            <a:off x="5003800" y="1125538"/>
            <a:ext cx="3960813" cy="561657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1000" b="1" smtClean="0">
                <a:latin typeface="Arial" charset="0"/>
                <a:ea typeface="맑은 고딕" pitchFamily="34" charset="-127"/>
              </a:rPr>
              <a:t>                 </a:t>
            </a:r>
            <a:endParaRPr lang="ru-RU" sz="2800" b="1" smtClean="0">
              <a:latin typeface="Arial" charset="0"/>
              <a:ea typeface="맑은 고딕" pitchFamily="34" charset="-127"/>
            </a:endParaRPr>
          </a:p>
          <a:p>
            <a:pPr>
              <a:buFont typeface="Arial" charset="0"/>
              <a:buNone/>
            </a:pPr>
            <a:r>
              <a:rPr lang="ru-RU" sz="2800" b="1" smtClean="0">
                <a:latin typeface="Arial" charset="0"/>
                <a:ea typeface="맑은 고딕" pitchFamily="34" charset="-127"/>
              </a:rPr>
              <a:t>    </a:t>
            </a:r>
            <a:r>
              <a:rPr lang="ru-RU" sz="2000" b="1" smtClean="0">
                <a:latin typeface="Arial" charset="0"/>
                <a:ea typeface="맑은 고딕" pitchFamily="34" charset="-127"/>
              </a:rPr>
              <a:t>В 1805 г. Иван Андреевич перевел на русский язык  две басни Лафонтена, а в  1809 г.  он  выпустил       свою первую книгу басен и  стал  знаменитым.  </a:t>
            </a:r>
          </a:p>
          <a:p>
            <a:pPr>
              <a:buFont typeface="Arial" charset="0"/>
              <a:buNone/>
            </a:pPr>
            <a:r>
              <a:rPr lang="ru-RU" sz="2000" b="1" smtClean="0">
                <a:latin typeface="Arial" charset="0"/>
                <a:ea typeface="맑은 고딕" pitchFamily="34" charset="-127"/>
              </a:rPr>
              <a:t>       Великий баснописец                  учит нас жить по                  совести, честно                        смотреть в глаза людям,   не лукавить, не хитрить,    учит нас жить достойно! </a:t>
            </a:r>
          </a:p>
        </p:txBody>
      </p:sp>
      <p:pic>
        <p:nvPicPr>
          <p:cNvPr id="36867" name="Picture 4" descr="Произведения И.А.Крылов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139853">
            <a:off x="1547813" y="1270000"/>
            <a:ext cx="3744912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/>
          </p:cNvSpPr>
          <p:nvPr>
            <p:ph type="title"/>
          </p:nvPr>
        </p:nvSpPr>
        <p:spPr>
          <a:xfrm>
            <a:off x="1692275" y="260350"/>
            <a:ext cx="7272338" cy="576263"/>
          </a:xfrm>
        </p:spPr>
        <p:txBody>
          <a:bodyPr/>
          <a:lstStyle/>
          <a:p>
            <a:pPr algn="ctr"/>
            <a:r>
              <a:rPr lang="ru-RU" i="1" smtClean="0">
                <a:solidFill>
                  <a:schemeClr val="folHlink"/>
                </a:solidFill>
                <a:latin typeface="Arial" charset="0"/>
                <a:ea typeface="맑은 고딕" pitchFamily="34" charset="-127"/>
                <a:cs typeface="Arial" charset="0"/>
              </a:rPr>
              <a:t>Путешествие по провинции</a:t>
            </a:r>
          </a:p>
        </p:txBody>
      </p:sp>
      <p:sp>
        <p:nvSpPr>
          <p:cNvPr id="37890" name="Rectangle 3"/>
          <p:cNvSpPr>
            <a:spLocks noGrp="1"/>
          </p:cNvSpPr>
          <p:nvPr>
            <p:ph type="body" idx="1"/>
          </p:nvPr>
        </p:nvSpPr>
        <p:spPr>
          <a:xfrm>
            <a:off x="5508625" y="981075"/>
            <a:ext cx="3527425" cy="5688013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800" b="1" smtClean="0">
                <a:latin typeface="Arial" charset="0"/>
                <a:ea typeface="맑은 고딕" pitchFamily="34" charset="-127"/>
              </a:rPr>
              <a:t>     </a:t>
            </a:r>
            <a:r>
              <a:rPr lang="ru-RU" sz="1600" b="1" smtClean="0">
                <a:latin typeface="Arial" charset="0"/>
                <a:ea typeface="맑은 고딕" pitchFamily="34" charset="-127"/>
              </a:rPr>
              <a:t>В 1791 – 1801г.  Крылов                       отошел от    журналистской                деятельности, скитался по               провинции:  побывал в                    Тамбове, Саратове, Нижнем          Новгороде, на Украине.  Он  не  переставал  сочинять, но его  произведения лишь        изредка появлялись в                    печати.</a:t>
            </a:r>
            <a:r>
              <a:rPr lang="ru-RU" sz="1600" b="1" smtClean="0">
                <a:ea typeface="맑은 고딕" pitchFamily="34" charset="-127"/>
              </a:rPr>
              <a:t> </a:t>
            </a:r>
            <a:endParaRPr lang="ru-RU" sz="1600" b="1" smtClean="0">
              <a:latin typeface="Arial" charset="0"/>
              <a:ea typeface="맑은 고딕" pitchFamily="34" charset="-127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b="1" smtClean="0">
                <a:latin typeface="Arial" charset="0"/>
                <a:ea typeface="맑은 고딕" pitchFamily="34" charset="-127"/>
              </a:rPr>
              <a:t>         Путешествуя, Крылов                   объездил всю Россию, что              вызывало  удивление                   у  друзей баснописца,                        которые  знали о его                       природной  медлительности.                                  Ивану Андреевичу                          нравилось   изучать нравы и быт разных  областей нашей необъятной  страны.                            Характер людей из                           маленьких провинциальных          городов и деревень, куда            часто заезжал Крылов,                описан во многих его баснях.</a:t>
            </a:r>
            <a:r>
              <a:rPr lang="ru-RU" sz="1600" b="1" smtClean="0">
                <a:ea typeface="맑은 고딕" pitchFamily="34" charset="-127"/>
              </a:rPr>
              <a:t> </a:t>
            </a:r>
          </a:p>
        </p:txBody>
      </p:sp>
      <p:pic>
        <p:nvPicPr>
          <p:cNvPr id="37891" name="Picture 5" descr="Интересные факты из жизни Крылова Ивана Андреевич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130039">
            <a:off x="1616075" y="1554163"/>
            <a:ext cx="4178300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3"/>
          <p:cNvSpPr>
            <a:spLocks noGrp="1"/>
          </p:cNvSpPr>
          <p:nvPr>
            <p:ph type="body" idx="4294967295"/>
          </p:nvPr>
        </p:nvSpPr>
        <p:spPr>
          <a:xfrm>
            <a:off x="2627313" y="549275"/>
            <a:ext cx="6337300" cy="59753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b="1" i="1" smtClean="0">
                <a:latin typeface="Arial" charset="0"/>
                <a:ea typeface="맑은 고딕" pitchFamily="34" charset="-127"/>
              </a:rPr>
              <a:t>   </a:t>
            </a:r>
            <a:r>
              <a:rPr lang="ru-RU" b="1" i="1" smtClean="0">
                <a:solidFill>
                  <a:schemeClr val="folHlink"/>
                </a:solidFill>
                <a:latin typeface="Arial" charset="0"/>
                <a:ea typeface="맑은 고딕" pitchFamily="34" charset="-127"/>
              </a:rPr>
              <a:t>Конечно, ни один француз  не осмелится кого бы то ни было поставить выше           Лафонтена, но мы, кажется, можем  предпочитать ему   Крылова. Оба они вечно     останутся любимцами своих единоземцев. </a:t>
            </a:r>
          </a:p>
          <a:p>
            <a:pPr algn="ctr">
              <a:buFont typeface="Arial" charset="0"/>
              <a:buNone/>
            </a:pPr>
            <a:r>
              <a:rPr lang="ru-RU" i="1" smtClean="0">
                <a:solidFill>
                  <a:schemeClr val="folHlink"/>
                </a:solidFill>
                <a:latin typeface="Arial" charset="0"/>
                <a:ea typeface="맑은 고딕" pitchFamily="34" charset="-127"/>
              </a:rPr>
              <a:t>                </a:t>
            </a:r>
            <a:r>
              <a:rPr lang="ru-RU" b="1" i="1" smtClean="0">
                <a:solidFill>
                  <a:schemeClr val="folHlink"/>
                </a:solidFill>
                <a:latin typeface="Arial" charset="0"/>
                <a:ea typeface="맑은 고딕" pitchFamily="34" charset="-127"/>
              </a:rPr>
              <a:t>Александр Пушкин</a:t>
            </a:r>
            <a:r>
              <a:rPr lang="ru-RU" smtClean="0">
                <a:solidFill>
                  <a:schemeClr val="folHlink"/>
                </a:solidFill>
                <a:ea typeface="맑은 고딕" pitchFamily="34" charset="-127"/>
              </a:rPr>
              <a:t>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/>
          </p:cNvSpPr>
          <p:nvPr>
            <p:ph type="title"/>
          </p:nvPr>
        </p:nvSpPr>
        <p:spPr>
          <a:xfrm>
            <a:off x="1619250" y="260350"/>
            <a:ext cx="7345363" cy="809625"/>
          </a:xfrm>
        </p:spPr>
        <p:txBody>
          <a:bodyPr/>
          <a:lstStyle/>
          <a:p>
            <a:pPr algn="ctr"/>
            <a:r>
              <a:rPr lang="ru-RU" i="1" smtClean="0">
                <a:solidFill>
                  <a:schemeClr val="folHlink"/>
                </a:solidFill>
                <a:latin typeface="Arial" charset="0"/>
                <a:ea typeface="맑은 고딕" pitchFamily="34" charset="-127"/>
                <a:cs typeface="Arial" charset="0"/>
              </a:rPr>
              <a:t>Переводы басен</a:t>
            </a:r>
          </a:p>
        </p:txBody>
      </p:sp>
      <p:sp>
        <p:nvSpPr>
          <p:cNvPr id="43010" name="Rectangle 3"/>
          <p:cNvSpPr>
            <a:spLocks noGrp="1"/>
          </p:cNvSpPr>
          <p:nvPr>
            <p:ph type="body" idx="1"/>
          </p:nvPr>
        </p:nvSpPr>
        <p:spPr>
          <a:xfrm>
            <a:off x="5003800" y="1196975"/>
            <a:ext cx="3960813" cy="5472113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200" smtClean="0">
                <a:latin typeface="Arial" charset="0"/>
                <a:ea typeface="맑은 고딕" pitchFamily="34" charset="-127"/>
              </a:rPr>
              <a:t>           </a:t>
            </a:r>
            <a:r>
              <a:rPr lang="ru-RU" sz="1800" b="1" smtClean="0">
                <a:latin typeface="Arial" charset="0"/>
                <a:ea typeface="맑은 고딕" pitchFamily="34" charset="-127"/>
              </a:rPr>
              <a:t>В 1825 году в Париже граф               Григорий Орлов                         опубликовал Басни И. А.           Крылова в двух томах на           русском,  французском и                   итальянском языках, эта               книга стала первым                                          зарубежным изданием басен.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800" b="1" smtClean="0">
                <a:latin typeface="Arial" charset="0"/>
                <a:ea typeface="맑은 고딕" pitchFamily="34" charset="-127"/>
              </a:rPr>
              <a:t>        Первым переводчиком          Крылова на                                            азербайджанский язык был  Аббас-Кули-Ага  Бакиханов. В 30-е годы XIX      века, ещё   при жизни самого  Крылова,   он перевел басню  «Осел и     Соловей». Уместно будет              отметить, что, например, на   армянский язык первый        перевод был сделан в 1849     году, а на грузинский — в             1860.   Свыше 60-ти басен              Крылова в 80-х годах XIX века перевел Гасаналиага хан                       Карадагский.</a:t>
            </a:r>
          </a:p>
        </p:txBody>
      </p:sp>
      <p:pic>
        <p:nvPicPr>
          <p:cNvPr id="43012" name="Picture 4" descr="портрет крылова ивана андреевича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222334">
            <a:off x="1479550" y="1843088"/>
            <a:ext cx="3814763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/>
          </p:cNvSpPr>
          <p:nvPr>
            <p:ph type="title"/>
          </p:nvPr>
        </p:nvSpPr>
        <p:spPr>
          <a:xfrm>
            <a:off x="1619250" y="260350"/>
            <a:ext cx="7345363" cy="809625"/>
          </a:xfrm>
        </p:spPr>
        <p:txBody>
          <a:bodyPr/>
          <a:lstStyle/>
          <a:p>
            <a:pPr algn="ctr"/>
            <a:r>
              <a:rPr lang="ru-RU" i="1" smtClean="0">
                <a:solidFill>
                  <a:schemeClr val="folHlink"/>
                </a:solidFill>
                <a:latin typeface="Arial" charset="0"/>
                <a:ea typeface="맑은 고딕" pitchFamily="34" charset="-127"/>
                <a:cs typeface="Arial" charset="0"/>
              </a:rPr>
              <a:t>Цитаты И.А. Крылова</a:t>
            </a:r>
          </a:p>
        </p:txBody>
      </p:sp>
      <p:sp>
        <p:nvSpPr>
          <p:cNvPr id="47106" name="Rectangle 3"/>
          <p:cNvSpPr>
            <a:spLocks noGrp="1"/>
          </p:cNvSpPr>
          <p:nvPr>
            <p:ph type="body" idx="1"/>
          </p:nvPr>
        </p:nvSpPr>
        <p:spPr>
          <a:xfrm>
            <a:off x="5867400" y="1268413"/>
            <a:ext cx="3097213" cy="5400675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400" b="1" smtClean="0">
                <a:latin typeface="Arial" charset="0"/>
                <a:ea typeface="맑은 고딕" pitchFamily="34" charset="-127"/>
              </a:rPr>
              <a:t>Невежда также в ослепленье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400" b="1" smtClean="0">
                <a:latin typeface="Arial" charset="0"/>
                <a:ea typeface="맑은 고딕" pitchFamily="34" charset="-127"/>
              </a:rPr>
              <a:t>Бранит науки и ученье,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400" b="1" smtClean="0">
                <a:latin typeface="Arial" charset="0"/>
                <a:ea typeface="맑은 고딕" pitchFamily="34" charset="-127"/>
              </a:rPr>
              <a:t>И все учёные труды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400" b="1" smtClean="0">
                <a:latin typeface="Arial" charset="0"/>
                <a:ea typeface="맑은 고딕" pitchFamily="34" charset="-127"/>
              </a:rPr>
              <a:t>Не чувствуя, что он вкушает их плоды.</a:t>
            </a:r>
          </a:p>
          <a:p>
            <a:pPr>
              <a:lnSpc>
                <a:spcPct val="80000"/>
              </a:lnSpc>
            </a:pPr>
            <a:endParaRPr lang="ru-RU" sz="1400" b="1" smtClean="0">
              <a:latin typeface="Arial" charset="0"/>
              <a:ea typeface="맑은 고딕" pitchFamily="34" charset="-127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400" b="1" smtClean="0">
                <a:latin typeface="Arial" charset="0"/>
                <a:ea typeface="맑은 고딕" pitchFamily="34" charset="-127"/>
              </a:rPr>
              <a:t>Невежды судят точно так: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400" b="1" smtClean="0">
                <a:latin typeface="Arial" charset="0"/>
                <a:ea typeface="맑은 고딕" pitchFamily="34" charset="-127"/>
              </a:rPr>
              <a:t>В чём толку не поймут, то всё у них  пустяк.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400" b="1" smtClean="0">
              <a:latin typeface="Arial" charset="0"/>
              <a:ea typeface="맑은 고딕" pitchFamily="34" charset="-127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400" b="1" smtClean="0">
                <a:latin typeface="Arial" charset="0"/>
                <a:ea typeface="맑은 고딕" pitchFamily="34" charset="-127"/>
              </a:rPr>
              <a:t>Быть сильным хорошо,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400" b="1" smtClean="0">
                <a:latin typeface="Arial" charset="0"/>
                <a:ea typeface="맑은 고딕" pitchFamily="34" charset="-127"/>
              </a:rPr>
              <a:t>Быть умным лучше вдвое.</a:t>
            </a:r>
          </a:p>
          <a:p>
            <a:pPr>
              <a:lnSpc>
                <a:spcPct val="80000"/>
              </a:lnSpc>
            </a:pPr>
            <a:endParaRPr lang="ru-RU" sz="1400" b="1" smtClean="0">
              <a:latin typeface="Arial" charset="0"/>
              <a:ea typeface="맑은 고딕" pitchFamily="34" charset="-127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400" b="1" smtClean="0">
                <a:latin typeface="Arial" charset="0"/>
                <a:ea typeface="맑은 고딕" pitchFamily="34" charset="-127"/>
              </a:rPr>
              <a:t>И счастье многие находят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400" b="1" smtClean="0">
                <a:latin typeface="Arial" charset="0"/>
                <a:ea typeface="맑은 고딕" pitchFamily="34" charset="-127"/>
              </a:rPr>
              <a:t>Лишь тем, что хорошо на заднихлапках ходят.</a:t>
            </a:r>
          </a:p>
          <a:p>
            <a:pPr>
              <a:lnSpc>
                <a:spcPct val="80000"/>
              </a:lnSpc>
            </a:pPr>
            <a:endParaRPr lang="ru-RU" sz="1400" b="1" smtClean="0">
              <a:latin typeface="Arial" charset="0"/>
              <a:ea typeface="맑은 고딕" pitchFamily="34" charset="-127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400" b="1" smtClean="0">
                <a:latin typeface="Arial" charset="0"/>
                <a:ea typeface="맑은 고딕" pitchFamily="34" charset="-127"/>
              </a:rPr>
              <a:t>Не презирай совета ничьего,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400" b="1" smtClean="0">
                <a:latin typeface="Arial" charset="0"/>
                <a:ea typeface="맑은 고딕" pitchFamily="34" charset="-127"/>
              </a:rPr>
              <a:t>Но прежде рассмотри его.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400" b="1" smtClean="0">
              <a:latin typeface="Arial" charset="0"/>
              <a:ea typeface="맑은 고딕" pitchFamily="34" charset="-127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400" b="1" smtClean="0">
                <a:latin typeface="Arial" charset="0"/>
                <a:ea typeface="맑은 고딕" pitchFamily="34" charset="-127"/>
              </a:rPr>
              <a:t>У сильного всегда бессильный виноват.</a:t>
            </a:r>
          </a:p>
        </p:txBody>
      </p:sp>
      <p:pic>
        <p:nvPicPr>
          <p:cNvPr id="47109" name="Picture 5" descr="Иван Крыл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297708">
            <a:off x="1762125" y="1316038"/>
            <a:ext cx="3886200" cy="43926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/>
          </p:cNvSpPr>
          <p:nvPr>
            <p:ph type="title"/>
          </p:nvPr>
        </p:nvSpPr>
        <p:spPr>
          <a:xfrm>
            <a:off x="1403350" y="404813"/>
            <a:ext cx="7740650" cy="503237"/>
          </a:xfrm>
        </p:spPr>
        <p:txBody>
          <a:bodyPr/>
          <a:lstStyle/>
          <a:p>
            <a:pPr algn="ctr"/>
            <a:r>
              <a:rPr lang="ru-RU" sz="2800" i="1" smtClean="0">
                <a:solidFill>
                  <a:schemeClr val="folHlink"/>
                </a:solidFill>
                <a:latin typeface="Arial" charset="0"/>
                <a:ea typeface="맑은 고딕" pitchFamily="34" charset="-127"/>
                <a:cs typeface="Arial" charset="0"/>
              </a:rPr>
              <a:t>Интересные факты биографии Крылова</a:t>
            </a:r>
          </a:p>
        </p:txBody>
      </p:sp>
      <p:sp>
        <p:nvSpPr>
          <p:cNvPr id="46082" name="Rectangle 3"/>
          <p:cNvSpPr>
            <a:spLocks noGrp="1"/>
          </p:cNvSpPr>
          <p:nvPr>
            <p:ph type="body" idx="1"/>
          </p:nvPr>
        </p:nvSpPr>
        <p:spPr>
          <a:xfrm>
            <a:off x="1547813" y="908050"/>
            <a:ext cx="7272337" cy="5761038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endParaRPr lang="ru-RU" sz="1200" smtClean="0">
              <a:latin typeface="Arial" charset="0"/>
              <a:ea typeface="맑은 고딕" pitchFamily="34" charset="-127"/>
            </a:endParaRPr>
          </a:p>
          <a:p>
            <a:pPr>
              <a:lnSpc>
                <a:spcPct val="80000"/>
              </a:lnSpc>
            </a:pPr>
            <a:r>
              <a:rPr lang="ru-RU" sz="1600" b="1" smtClean="0">
                <a:latin typeface="Arial" charset="0"/>
                <a:ea typeface="맑은 고딕" pitchFamily="34" charset="-127"/>
              </a:rPr>
              <a:t>    Басни занимали особое место в творчестве Крылова. В целом         насчитывается более 230 басен. Все они были изданы еще при    жизни поэта и включены в 9 сборников.</a:t>
            </a:r>
          </a:p>
          <a:p>
            <a:pPr>
              <a:lnSpc>
                <a:spcPct val="80000"/>
              </a:lnSpc>
            </a:pPr>
            <a:r>
              <a:rPr lang="ru-RU" sz="1600" b="1" smtClean="0">
                <a:latin typeface="Arial" charset="0"/>
                <a:ea typeface="맑은 고딕" pitchFamily="34" charset="-127"/>
              </a:rPr>
              <a:t>   Иван Андреевич начальное образование получил дома,                  французскому языку выучился благодаря соседям – очень                  состоятельному семейству. Зато он был большим любителем         чтения.</a:t>
            </a:r>
          </a:p>
          <a:p>
            <a:pPr>
              <a:lnSpc>
                <a:spcPct val="80000"/>
              </a:lnSpc>
            </a:pPr>
            <a:r>
              <a:rPr lang="ru-RU" sz="1600" b="1" smtClean="0">
                <a:latin typeface="Arial" charset="0"/>
                <a:ea typeface="맑은 고딕" pitchFamily="34" charset="-127"/>
              </a:rPr>
              <a:t>    В юности Крылов с особенным рвением посещал места               большого скопления простого народа – торговые площади,          ярмарки, где устраивались кулачные бои, было шумно, пёстро и празднично. Нередко он и сам участвовал в боях «стенка на          стенку».</a:t>
            </a:r>
          </a:p>
          <a:p>
            <a:pPr>
              <a:lnSpc>
                <a:spcPct val="80000"/>
              </a:lnSpc>
            </a:pPr>
            <a:r>
              <a:rPr lang="ru-RU" sz="1600" b="1" smtClean="0">
                <a:latin typeface="Arial" charset="0"/>
                <a:ea typeface="맑은 고딕" pitchFamily="34" charset="-127"/>
              </a:rPr>
              <a:t>    В 1789 году Крылов начал издание своего первого                       ежемесячного сатирического журнала «Почта духов».                                Императрица советовала Ивану Андреевичу бросить все дела и   отправиться в путешествие за границу, и даже выделила                         определенную сумму из казны на уплату всех расходов.                         Но   Крылов отказался.</a:t>
            </a:r>
          </a:p>
          <a:p>
            <a:pPr>
              <a:lnSpc>
                <a:spcPct val="80000"/>
              </a:lnSpc>
            </a:pPr>
            <a:r>
              <a:rPr lang="ru-RU" sz="1600" b="1" smtClean="0">
                <a:latin typeface="Arial" charset="0"/>
                <a:ea typeface="맑은 고딕" pitchFamily="34" charset="-127"/>
              </a:rPr>
              <a:t>   Российский император Николай I в свое время согласился на          образование факультета русского языка и словесности при                    Российской Академии с одним условием – её первым и                           почётным академиком должен был стать Крылов.</a:t>
            </a:r>
          </a:p>
          <a:p>
            <a:pPr>
              <a:lnSpc>
                <a:spcPct val="80000"/>
              </a:lnSpc>
            </a:pPr>
            <a:r>
              <a:rPr lang="ru-RU" sz="1600" b="1" smtClean="0">
                <a:latin typeface="Arial" charset="0"/>
                <a:ea typeface="맑은 고딕" pitchFamily="34" charset="-127"/>
              </a:rPr>
              <a:t>    В 1825 году в столице Франции, при содействии графа Орлова  вышел первый зарубежный сборник басен Крылова на                                     французском и итальянском языках.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/>
          </p:cNvSpPr>
          <p:nvPr>
            <p:ph type="title"/>
          </p:nvPr>
        </p:nvSpPr>
        <p:spPr>
          <a:xfrm>
            <a:off x="1619250" y="333375"/>
            <a:ext cx="7416800" cy="736600"/>
          </a:xfrm>
        </p:spPr>
        <p:txBody>
          <a:bodyPr/>
          <a:lstStyle/>
          <a:p>
            <a:pPr algn="ctr"/>
            <a:r>
              <a:rPr lang="ru-RU" sz="3600" i="1" smtClean="0">
                <a:solidFill>
                  <a:schemeClr val="folHlink"/>
                </a:solidFill>
                <a:latin typeface="Arial" charset="0"/>
                <a:ea typeface="맑은 고딕" pitchFamily="34" charset="-127"/>
                <a:cs typeface="Arial" charset="0"/>
              </a:rPr>
              <a:t>Информационные источники:</a:t>
            </a:r>
          </a:p>
        </p:txBody>
      </p:sp>
      <p:sp>
        <p:nvSpPr>
          <p:cNvPr id="48130" name="Rectangle 3"/>
          <p:cNvSpPr>
            <a:spLocks noGrp="1"/>
          </p:cNvSpPr>
          <p:nvPr>
            <p:ph type="body" idx="1"/>
          </p:nvPr>
        </p:nvSpPr>
        <p:spPr>
          <a:xfrm>
            <a:off x="2051050" y="1341438"/>
            <a:ext cx="6635750" cy="4784725"/>
          </a:xfrm>
        </p:spPr>
        <p:txBody>
          <a:bodyPr/>
          <a:lstStyle/>
          <a:p>
            <a:pPr marL="457200" indent="-457200">
              <a:buFont typeface="Arial" charset="0"/>
              <a:buAutoNum type="arabicPeriod"/>
            </a:pPr>
            <a:r>
              <a:rPr lang="ru-RU" sz="2400" b="1" smtClean="0">
                <a:latin typeface="Arial" charset="0"/>
                <a:ea typeface="맑은 고딕" pitchFamily="34" charset="-127"/>
                <a:hlinkClick r:id="rId2"/>
              </a:rPr>
              <a:t>https://ru</a:t>
            </a:r>
            <a:r>
              <a:rPr lang="ru-RU" sz="2400" b="1" smtClean="0">
                <a:latin typeface="Arial" charset="0"/>
                <a:ea typeface="맑은 고딕" pitchFamily="34" charset="-127"/>
              </a:rPr>
              <a:t>.</a:t>
            </a:r>
          </a:p>
          <a:p>
            <a:pPr marL="457200" indent="-457200">
              <a:buFont typeface="Arial" charset="0"/>
              <a:buNone/>
            </a:pPr>
            <a:r>
              <a:rPr lang="ru-RU" sz="2400" b="1" smtClean="0">
                <a:latin typeface="Arial" charset="0"/>
                <a:ea typeface="맑은 고딕" pitchFamily="34" charset="-127"/>
              </a:rPr>
              <a:t>2.</a:t>
            </a:r>
            <a:r>
              <a:rPr lang="ru-RU" sz="2400" smtClean="0">
                <a:latin typeface="Arial" charset="0"/>
                <a:ea typeface="맑은 고딕" pitchFamily="34" charset="-127"/>
              </a:rPr>
              <a:t> </a:t>
            </a:r>
            <a:r>
              <a:rPr lang="ru-RU" sz="2400" b="1" smtClean="0">
                <a:latin typeface="Arial" charset="0"/>
                <a:ea typeface="맑은 고딕" pitchFamily="34" charset="-127"/>
              </a:rPr>
              <a:t>http://pristor.ru.</a:t>
            </a:r>
          </a:p>
          <a:p>
            <a:pPr marL="457200" indent="-457200">
              <a:buFont typeface="Arial" charset="0"/>
              <a:buNone/>
            </a:pPr>
            <a:r>
              <a:rPr lang="ru-RU" sz="2400" b="1" smtClean="0">
                <a:latin typeface="Arial" charset="0"/>
                <a:ea typeface="맑은 고딕" pitchFamily="34" charset="-127"/>
              </a:rPr>
              <a:t>3.</a:t>
            </a:r>
            <a:r>
              <a:rPr lang="ru-RU" sz="2400" smtClean="0">
                <a:latin typeface="Arial" charset="0"/>
                <a:ea typeface="맑은 고딕" pitchFamily="34" charset="-127"/>
              </a:rPr>
              <a:t> </a:t>
            </a:r>
            <a:r>
              <a:rPr lang="ru-RU" sz="2400" b="1" smtClean="0">
                <a:latin typeface="Arial" charset="0"/>
                <a:ea typeface="맑은 고딕" pitchFamily="34" charset="-127"/>
              </a:rPr>
              <a:t>http://stories-of-success.ru.</a:t>
            </a:r>
            <a:endParaRPr lang="ru-RU" sz="2400" smtClean="0">
              <a:latin typeface="Arial" charset="0"/>
              <a:ea typeface="맑은 고딕" pitchFamily="34" charset="-127"/>
            </a:endParaRPr>
          </a:p>
          <a:p>
            <a:pPr marL="457200" indent="-457200">
              <a:buFont typeface="Arial" charset="0"/>
              <a:buNone/>
            </a:pPr>
            <a:r>
              <a:rPr lang="ru-RU" sz="2400" b="1" smtClean="0">
                <a:latin typeface="Arial" charset="0"/>
                <a:ea typeface="맑은 고딕" pitchFamily="34" charset="-127"/>
              </a:rPr>
              <a:t>4. http://fb.ru.</a:t>
            </a:r>
            <a:r>
              <a:rPr lang="ru-RU" sz="2400" smtClean="0">
                <a:ea typeface="맑은 고딕" pitchFamily="34" charset="-127"/>
              </a:rPr>
              <a:t> </a:t>
            </a:r>
            <a:endParaRPr lang="ru-RU" sz="2400" smtClean="0">
              <a:latin typeface="Arial" charset="0"/>
              <a:ea typeface="맑은 고딕" pitchFamily="34" charset="-127"/>
            </a:endParaRPr>
          </a:p>
          <a:p>
            <a:pPr marL="457200" indent="-457200">
              <a:buFont typeface="Arial" charset="0"/>
              <a:buNone/>
            </a:pPr>
            <a:r>
              <a:rPr lang="ru-RU" sz="2400" b="1" smtClean="0">
                <a:latin typeface="Arial" charset="0"/>
                <a:ea typeface="맑은 고딕" pitchFamily="34" charset="-127"/>
              </a:rPr>
              <a:t>5.</a:t>
            </a:r>
            <a:r>
              <a:rPr lang="ru-RU" sz="2400" smtClean="0">
                <a:latin typeface="Arial" charset="0"/>
                <a:ea typeface="맑은 고딕" pitchFamily="34" charset="-127"/>
              </a:rPr>
              <a:t> </a:t>
            </a:r>
            <a:r>
              <a:rPr lang="ru-RU" sz="2400" b="1" smtClean="0">
                <a:latin typeface="Arial" charset="0"/>
                <a:ea typeface="맑은 고딕" pitchFamily="34" charset="-127"/>
              </a:rPr>
              <a:t>http://infoogle.ru.</a:t>
            </a:r>
            <a:r>
              <a:rPr lang="ru-RU" sz="2400" b="1" smtClean="0">
                <a:ea typeface="맑은 고딕" pitchFamily="34" charset="-127"/>
              </a:rPr>
              <a:t> </a:t>
            </a:r>
            <a:endParaRPr lang="ru-RU" sz="2400" b="1" smtClean="0">
              <a:latin typeface="Arial" charset="0"/>
              <a:ea typeface="맑은 고딕" pitchFamily="34" charset="-127"/>
            </a:endParaRPr>
          </a:p>
          <a:p>
            <a:pPr marL="457200" indent="-457200">
              <a:buFont typeface="Arial" charset="0"/>
              <a:buNone/>
            </a:pPr>
            <a:r>
              <a:rPr lang="ru-RU" sz="2400" b="1" smtClean="0">
                <a:latin typeface="Arial" charset="0"/>
                <a:ea typeface="맑은 고딕" pitchFamily="34" charset="-127"/>
              </a:rPr>
              <a:t>6. </a:t>
            </a:r>
            <a:r>
              <a:rPr lang="ru-RU" sz="2400" b="1" smtClean="0">
                <a:latin typeface="Arial" charset="0"/>
                <a:ea typeface="맑은 고딕" pitchFamily="34" charset="-127"/>
                <a:hlinkClick r:id="rId3"/>
              </a:rPr>
              <a:t>http://interesting-information.ru.</a:t>
            </a:r>
          </a:p>
          <a:p>
            <a:pPr marL="457200" indent="-457200">
              <a:buFont typeface="Arial" charset="0"/>
              <a:buNone/>
            </a:pPr>
            <a:endParaRPr lang="ru-RU" sz="2400" b="1" smtClean="0">
              <a:latin typeface="Arial" charset="0"/>
              <a:ea typeface="맑은 고딕" pitchFamily="34" charset="-127"/>
              <a:hlinkClick r:id="rId3"/>
            </a:endParaRPr>
          </a:p>
          <a:p>
            <a:pPr marL="457200" indent="-457200">
              <a:buFont typeface="Arial" charset="0"/>
              <a:buNone/>
            </a:pPr>
            <a:endParaRPr lang="ru-RU" sz="2400" smtClean="0">
              <a:ea typeface="맑은 고딕" pitchFamily="34" charset="-127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title"/>
          </p:nvPr>
        </p:nvSpPr>
        <p:spPr>
          <a:xfrm>
            <a:off x="1835150" y="260350"/>
            <a:ext cx="7127875" cy="504825"/>
          </a:xfrm>
        </p:spPr>
        <p:txBody>
          <a:bodyPr/>
          <a:lstStyle/>
          <a:p>
            <a:pPr algn="ctr"/>
            <a:r>
              <a:rPr lang="ru-RU" i="1" smtClean="0">
                <a:solidFill>
                  <a:schemeClr val="folHlink"/>
                </a:solidFill>
                <a:latin typeface="Arial" charset="0"/>
                <a:ea typeface="맑은 고딕" pitchFamily="34" charset="-127"/>
                <a:cs typeface="Arial" charset="0"/>
              </a:rPr>
              <a:t>Известнейший баснописец</a:t>
            </a:r>
          </a:p>
        </p:txBody>
      </p:sp>
      <p:sp>
        <p:nvSpPr>
          <p:cNvPr id="15362" name="Rectangle 3"/>
          <p:cNvSpPr>
            <a:spLocks noChangeArrowheads="1"/>
          </p:cNvSpPr>
          <p:nvPr/>
        </p:nvSpPr>
        <p:spPr bwMode="auto">
          <a:xfrm>
            <a:off x="5580063" y="722313"/>
            <a:ext cx="3455987" cy="598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altLang="ko-KR"/>
              <a:t>  </a:t>
            </a:r>
            <a:r>
              <a:rPr lang="ru-RU" altLang="ko-KR" sz="1600" b="1"/>
              <a:t>Иван Андреевич Крылов </a:t>
            </a:r>
            <a:br>
              <a:rPr lang="ru-RU" altLang="ko-KR" sz="1600" b="1"/>
            </a:br>
            <a:r>
              <a:rPr lang="ru-RU" altLang="ko-KR" sz="1600" b="1"/>
              <a:t>    (1769 — 1844) -</a:t>
            </a:r>
          </a:p>
          <a:p>
            <a:pPr algn="ctr"/>
            <a:r>
              <a:rPr lang="ru-RU" altLang="ko-KR" sz="1600" b="1"/>
              <a:t>русский писатель, поэт, публицист, переводчик, баснописец, академик Петербургской Академии Наук (1841), издатель сатирических журналов. Он вошел в историю русской литературы как великий баснописец. </a:t>
            </a:r>
          </a:p>
          <a:p>
            <a:pPr algn="ctr"/>
            <a:r>
              <a:rPr lang="ru-RU" altLang="ko-KR" sz="1600" b="1"/>
              <a:t>Пушкин называл его </a:t>
            </a:r>
            <a:r>
              <a:rPr lang="ru-RU" altLang="ko-KR" sz="1600" b="1" i="1"/>
              <a:t>«истинно народным».</a:t>
            </a:r>
            <a:r>
              <a:rPr lang="ru-RU" altLang="ko-KR" sz="1600" b="1"/>
              <a:t> И это действительно было так, ведь каждый литературный персонаж Ивана Андреевича Крылова до сих пор учит доброму, светлому и вечному.</a:t>
            </a:r>
            <a:endParaRPr lang="ru-RU" altLang="ko-KR" sz="1600"/>
          </a:p>
          <a:p>
            <a:pPr algn="ctr"/>
            <a:r>
              <a:rPr lang="ru-RU" altLang="ko-KR" sz="1600" b="1"/>
              <a:t>Произведения Крылова переведены на многие языки мира и творчеством  его гордится вся страна.</a:t>
            </a:r>
            <a:endParaRPr lang="ru-RU" altLang="ko-KR" sz="1600"/>
          </a:p>
          <a:p>
            <a:pPr algn="ctr"/>
            <a:r>
              <a:rPr lang="ru-RU" altLang="ko-KR" sz="1600" b="1"/>
              <a:t>  Н. В. Гоголь назвал басни И. А. Крылова "...книгой мудрости самого народа".  </a:t>
            </a:r>
          </a:p>
        </p:txBody>
      </p:sp>
      <p:pic>
        <p:nvPicPr>
          <p:cNvPr id="15363" name="Picture 5" descr="Интересные факты о Крылове (1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173726">
            <a:off x="1619250" y="1333500"/>
            <a:ext cx="4030663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/>
          </p:nvPr>
        </p:nvSpPr>
        <p:spPr>
          <a:xfrm>
            <a:off x="5724525" y="188913"/>
            <a:ext cx="3311525" cy="1944687"/>
          </a:xfrm>
        </p:spPr>
        <p:txBody>
          <a:bodyPr/>
          <a:lstStyle/>
          <a:p>
            <a:pPr algn="ctr"/>
            <a:r>
              <a:rPr lang="ru-RU" i="1" smtClean="0">
                <a:solidFill>
                  <a:schemeClr val="folHlink"/>
                </a:solidFill>
                <a:latin typeface="Arial" charset="0"/>
                <a:ea typeface="맑은 고딕" pitchFamily="34" charset="-127"/>
                <a:cs typeface="Arial" charset="0"/>
              </a:rPr>
              <a:t>Детство и </a:t>
            </a:r>
            <a:br>
              <a:rPr lang="ru-RU" i="1" smtClean="0">
                <a:solidFill>
                  <a:schemeClr val="folHlink"/>
                </a:solidFill>
                <a:latin typeface="Arial" charset="0"/>
                <a:ea typeface="맑은 고딕" pitchFamily="34" charset="-127"/>
                <a:cs typeface="Arial" charset="0"/>
              </a:rPr>
            </a:br>
            <a:r>
              <a:rPr lang="ru-RU" i="1" smtClean="0">
                <a:solidFill>
                  <a:schemeClr val="folHlink"/>
                </a:solidFill>
                <a:latin typeface="Arial" charset="0"/>
                <a:ea typeface="맑은 고딕" pitchFamily="34" charset="-127"/>
                <a:cs typeface="Arial" charset="0"/>
              </a:rPr>
              <a:t>юность</a:t>
            </a:r>
          </a:p>
        </p:txBody>
      </p:sp>
      <p:sp>
        <p:nvSpPr>
          <p:cNvPr id="16386" name="Rectangle 3"/>
          <p:cNvSpPr>
            <a:spLocks noGrp="1"/>
          </p:cNvSpPr>
          <p:nvPr>
            <p:ph type="body" idx="1"/>
          </p:nvPr>
        </p:nvSpPr>
        <p:spPr>
          <a:xfrm>
            <a:off x="1258888" y="3429000"/>
            <a:ext cx="7705725" cy="3240088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800" smtClean="0">
                <a:latin typeface="Arial" charset="0"/>
                <a:ea typeface="맑은 고딕" pitchFamily="34" charset="-127"/>
              </a:rPr>
              <a:t>         </a:t>
            </a:r>
            <a:r>
              <a:rPr lang="ru-RU" sz="1800" b="1" smtClean="0">
                <a:latin typeface="Arial" charset="0"/>
                <a:ea typeface="맑은 고딕" pitchFamily="34" charset="-127"/>
              </a:rPr>
              <a:t>Иван Андреевич Крылов родился 2 [13]  февраля 1769 года в Москве в  семье военного, которая не  отличалась высокими доходами.  Когда Ивану исполнилось 6 лет,   его отца Андрея Прохоровича  переводят по службе в Тверь, где  семья в                    бедности продолжает  свое существование, а вскоре  теряет    кормильца.</a:t>
            </a:r>
            <a:endParaRPr lang="ru-RU" sz="1800" b="1" smtClean="0">
              <a:latin typeface="Arial" charset="0"/>
              <a:ea typeface="맑은 고딕" pitchFamily="34" charset="-127"/>
              <a:hlinkClick r:id="rId2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800" b="1" smtClean="0">
                <a:latin typeface="Arial" charset="0"/>
                <a:ea typeface="맑은 고딕" pitchFamily="34" charset="-127"/>
              </a:rPr>
              <a:t>        В связи с переездом и малым  уровнем доходов Иван                   Андреевич  не смог окончить   начатое в Москве образование.      Однако это не  помешало ему получить немалые знания и       стать одним из наиболее просвещенных людей своего             времени. Это стало возможным благодаря сильному                               стремлению  юноши к чтению, языкам и  наукам,  которые      будущий публицист и поэт освоил путем самообразования.</a:t>
            </a:r>
          </a:p>
        </p:txBody>
      </p:sp>
      <p:pic>
        <p:nvPicPr>
          <p:cNvPr id="16387" name="Picture 4" descr="годы жизни крылов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140787">
            <a:off x="2119313" y="188913"/>
            <a:ext cx="3960812" cy="319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/>
          </p:nvPr>
        </p:nvSpPr>
        <p:spPr>
          <a:xfrm>
            <a:off x="1619250" y="115888"/>
            <a:ext cx="7416800" cy="576262"/>
          </a:xfrm>
        </p:spPr>
        <p:txBody>
          <a:bodyPr/>
          <a:lstStyle/>
          <a:p>
            <a:pPr algn="ctr"/>
            <a:r>
              <a:rPr lang="ru-RU" i="1" smtClean="0">
                <a:solidFill>
                  <a:schemeClr val="folHlink"/>
                </a:solidFill>
                <a:latin typeface="Arial" charset="0"/>
                <a:ea typeface="맑은 고딕" pitchFamily="34" charset="-127"/>
                <a:cs typeface="Arial" charset="0"/>
              </a:rPr>
              <a:t>Жизнь в крепости</a:t>
            </a:r>
          </a:p>
        </p:txBody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>
          <a:xfrm>
            <a:off x="1547813" y="4292600"/>
            <a:ext cx="7488237" cy="2565400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200" smtClean="0">
                <a:latin typeface="Arial" charset="0"/>
                <a:ea typeface="맑은 고딕" pitchFamily="34" charset="-127"/>
              </a:rPr>
              <a:t>              </a:t>
            </a:r>
            <a:r>
              <a:rPr lang="ru-RU" sz="1600" b="1" smtClean="0">
                <a:latin typeface="Arial" charset="0"/>
                <a:ea typeface="맑은 고딕" pitchFamily="34" charset="-127"/>
              </a:rPr>
              <a:t>Во время Пугачевского бунта четырехлетний Ванюша жил с                  матушкой в осажденном Оренбурге, а отец в это время защищал          Яицкий   городок и тревожился о семье. Пугачев пообещал                            уничтожить  капитана и его семью. В эти годы жизни Крылова, совсем еще  малыша, был и огонь пожаров, и тревожные набаты. Когда                  крестьянская война пошла на убыль, отважная Мария Алексеевна  отправилась с сынишкой в Яик, к любимому мужу.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b="1" smtClean="0">
                <a:latin typeface="Arial" charset="0"/>
                <a:ea typeface="맑은 고딕" pitchFamily="34" charset="-127"/>
              </a:rPr>
              <a:t>        Годы жизни  Крылова в Яицкой крепости проходили в катании       зимой на салазках, наблюдении за тем, как взрослые казаки                            занимаются подводным ловом осетров и стерлядей. По вечерам            отец, у  которого был сундучок с книгами, читал своей семье                                     занимательные романы и поучительные истории. </a:t>
            </a:r>
            <a:endParaRPr lang="ru-RU" sz="1600" b="1" smtClean="0">
              <a:ea typeface="맑은 고딕" pitchFamily="34" charset="-127"/>
            </a:endParaRPr>
          </a:p>
        </p:txBody>
      </p:sp>
      <p:pic>
        <p:nvPicPr>
          <p:cNvPr id="17411" name="Picture 4" descr="иван крылов годы жизн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836613"/>
            <a:ext cx="7129462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/>
          </p:nvPr>
        </p:nvSpPr>
        <p:spPr>
          <a:xfrm>
            <a:off x="1619250" y="188913"/>
            <a:ext cx="7345363" cy="431800"/>
          </a:xfrm>
        </p:spPr>
        <p:txBody>
          <a:bodyPr/>
          <a:lstStyle/>
          <a:p>
            <a:pPr algn="ctr"/>
            <a:r>
              <a:rPr lang="ru-RU" i="1" smtClean="0">
                <a:solidFill>
                  <a:schemeClr val="folHlink"/>
                </a:solidFill>
                <a:latin typeface="Arial" charset="0"/>
                <a:ea typeface="맑은 고딕" pitchFamily="34" charset="-127"/>
                <a:cs typeface="Arial" charset="0"/>
              </a:rPr>
              <a:t>Впечатления детства</a:t>
            </a:r>
          </a:p>
        </p:txBody>
      </p:sp>
      <p:sp>
        <p:nvSpPr>
          <p:cNvPr id="18434" name="Rectangle 3"/>
          <p:cNvSpPr>
            <a:spLocks noGrp="1"/>
          </p:cNvSpPr>
          <p:nvPr>
            <p:ph type="body" idx="1"/>
          </p:nvPr>
        </p:nvSpPr>
        <p:spPr>
          <a:xfrm>
            <a:off x="1619250" y="4221163"/>
            <a:ext cx="7416800" cy="2636837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smtClean="0">
                <a:latin typeface="Arial" charset="0"/>
                <a:ea typeface="맑은 고딕" pitchFamily="34" charset="-127"/>
              </a:rPr>
              <a:t>        </a:t>
            </a:r>
            <a:r>
              <a:rPr lang="ru-RU" sz="1600" b="1" smtClean="0">
                <a:latin typeface="Arial" charset="0"/>
                <a:ea typeface="맑은 고딕" pitchFamily="34" charset="-127"/>
              </a:rPr>
              <a:t>На одиннадцатом году жизни мальчик лишился  отца, и семья      осталась без средств к существованию.  Мать Крылова вынуждена была устроить сына на   работу, подканцеляристом в суд, а в 12 лет мальчик был переведён на должность канцеляриста в   тверской    магистрат.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b="1" smtClean="0">
                <a:latin typeface="Arial" charset="0"/>
                <a:ea typeface="맑은 고딕" pitchFamily="34" charset="-127"/>
              </a:rPr>
              <a:t>        Свободного времени у юного Крылова оставалось по-прежнему  много, и он любил проводить его на улицах и площадях города,     среди простого народа.   Его чуткое ухо улавливало остроты и       шутки, он проявлял интерес к простонародным рассказам,              прислушивался к говору обычных людей. Именно эти впечатления детства, простые русские  лукавинки, прибаутки, услышанные в     народе,   навсегда запали в душу будущего литератора.</a:t>
            </a:r>
          </a:p>
        </p:txBody>
      </p:sp>
      <p:pic>
        <p:nvPicPr>
          <p:cNvPr id="18435" name="Picture 4" descr="Иван Крылов в молодост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765175"/>
            <a:ext cx="5257800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/>
          </p:cNvSpPr>
          <p:nvPr>
            <p:ph type="title"/>
          </p:nvPr>
        </p:nvSpPr>
        <p:spPr>
          <a:xfrm>
            <a:off x="1619250" y="260350"/>
            <a:ext cx="7345363" cy="809625"/>
          </a:xfrm>
        </p:spPr>
        <p:txBody>
          <a:bodyPr/>
          <a:lstStyle/>
          <a:p>
            <a:pPr algn="ctr"/>
            <a:r>
              <a:rPr lang="ru-RU" i="1" smtClean="0">
                <a:solidFill>
                  <a:schemeClr val="folHlink"/>
                </a:solidFill>
                <a:latin typeface="Arial" charset="0"/>
                <a:ea typeface="맑은 고딕" pitchFamily="34" charset="-127"/>
                <a:cs typeface="Arial" charset="0"/>
              </a:rPr>
              <a:t>Первый дебют поэта</a:t>
            </a:r>
          </a:p>
        </p:txBody>
      </p:sp>
      <p:sp>
        <p:nvSpPr>
          <p:cNvPr id="34818" name="Rectangle 3"/>
          <p:cNvSpPr>
            <a:spLocks noGrp="1"/>
          </p:cNvSpPr>
          <p:nvPr>
            <p:ph type="body" idx="1"/>
          </p:nvPr>
        </p:nvSpPr>
        <p:spPr>
          <a:xfrm>
            <a:off x="5148263" y="1125538"/>
            <a:ext cx="3887787" cy="5543550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smtClean="0">
                <a:latin typeface="Arial" charset="0"/>
                <a:ea typeface="맑은 고딕" pitchFamily="34" charset="-127"/>
              </a:rPr>
              <a:t>       </a:t>
            </a:r>
            <a:r>
              <a:rPr lang="ru-RU" sz="2000" b="1" smtClean="0">
                <a:latin typeface="Arial" charset="0"/>
                <a:ea typeface="맑은 고딕" pitchFamily="34" charset="-127"/>
              </a:rPr>
              <a:t>Молодой Крылов очень много читал, чтобы           получить должное              самообразование.                     Известно, что в юные           годы он самостоятельно  научился играть на                    разных инструментах.             В 15 лет юноша сам               написал маленькую                 комическую оперу под          названием «Кофейница». Это можно назвать                  первым литературным      дебютом поэта.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smtClean="0">
                <a:latin typeface="Arial" charset="0"/>
                <a:ea typeface="맑은 고딕" pitchFamily="34" charset="-127"/>
              </a:rPr>
              <a:t>      Иван Крылов хорошо          был знаком с бытом и            нравами обычных                     людей, поэтому такой           опыт в будущем стал             очень полезным.</a:t>
            </a:r>
            <a:r>
              <a:rPr lang="ru-RU" sz="2000" b="1" smtClean="0">
                <a:ea typeface="맑은 고딕" pitchFamily="34" charset="-127"/>
              </a:rPr>
              <a:t> </a:t>
            </a:r>
          </a:p>
        </p:txBody>
      </p:sp>
      <p:pic>
        <p:nvPicPr>
          <p:cNvPr id="34819" name="Picture 4" descr="%D0%98%D0%B2%D0%B0%D0%BD-%D0%90%D0%BD%D0%B4%D1%80%D0%B5%D0%B5%D0%B2%D0%B8%D1%87-%D0%9A%D1%80%D1%8B%D0%BB%D0%BE%D0%B2-%D0%B1%D0%B8%D0%BE%D0%B3%D1%80%D0%B0%D1%84%D0%B8%D1%8F-%D1%82%D0%B2%D0%BE%D1%80%D1%87%D0%B5%D1%81%D1%82%D0%B2%D0%BE-%D0%BA%D1%80%D0%B0%D1%82%D0%BA%D0%BE%D0%B5-%D1%81%D0%BE%D0%B4%D0%B5%D1%80%D0%B6%D0%B0%D0%BD%D0%B8%D0%B5-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192697">
            <a:off x="1401763" y="1470025"/>
            <a:ext cx="3889375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/>
          </p:cNvSpPr>
          <p:nvPr>
            <p:ph type="title"/>
          </p:nvPr>
        </p:nvSpPr>
        <p:spPr>
          <a:xfrm>
            <a:off x="1547813" y="188913"/>
            <a:ext cx="7200900" cy="719137"/>
          </a:xfrm>
        </p:spPr>
        <p:txBody>
          <a:bodyPr/>
          <a:lstStyle/>
          <a:p>
            <a:pPr algn="ctr"/>
            <a:r>
              <a:rPr lang="ru-RU" i="1" smtClean="0">
                <a:solidFill>
                  <a:schemeClr val="folHlink"/>
                </a:solidFill>
                <a:latin typeface="Arial" charset="0"/>
                <a:ea typeface="맑은 고딕" pitchFamily="34" charset="-127"/>
                <a:cs typeface="Arial" charset="0"/>
              </a:rPr>
              <a:t>Проба в драматургии</a:t>
            </a:r>
          </a:p>
        </p:txBody>
      </p:sp>
      <p:sp>
        <p:nvSpPr>
          <p:cNvPr id="35842" name="Rectangle 3"/>
          <p:cNvSpPr>
            <a:spLocks noGrp="1"/>
          </p:cNvSpPr>
          <p:nvPr>
            <p:ph type="body" idx="1"/>
          </p:nvPr>
        </p:nvSpPr>
        <p:spPr>
          <a:xfrm>
            <a:off x="5219700" y="981075"/>
            <a:ext cx="3816350" cy="5616575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800" smtClean="0">
                <a:latin typeface="Arial" charset="0"/>
                <a:ea typeface="맑은 고딕" pitchFamily="34" charset="-127"/>
              </a:rPr>
              <a:t>                 </a:t>
            </a:r>
            <a:r>
              <a:rPr lang="ru-RU" sz="1800" b="1" smtClean="0">
                <a:latin typeface="Arial" charset="0"/>
                <a:ea typeface="맑은 고딕" pitchFamily="34" charset="-127"/>
              </a:rPr>
              <a:t>Юный чиновник решил                  попробовать себя в                            драматургии. Затем в 1789            году происходит первая                       публикация автора – его                    сатирические послания,                    которые обличали                                      злоупотребления тогдашних чиновников. И Крылов  знал об этом не понаслышке.              В 23 года  Крылов вышел в  отставку и купил                                типографию, где начал             издавать сатирический          журнал «Зритель».                        Иван Андреевич продолжил заниматься   политической  сатирой, но  не очень долго – его  творчество  не                   оценила  Екатерина II.                   Крылов уехал из                       Петербурга и жил                                 некоторое время в Москве и Риге.</a:t>
            </a:r>
            <a:endParaRPr lang="ru-RU" sz="1800" b="1" smtClean="0">
              <a:ea typeface="맑은 고딕" pitchFamily="34" charset="-127"/>
            </a:endParaRPr>
          </a:p>
        </p:txBody>
      </p:sp>
      <p:pic>
        <p:nvPicPr>
          <p:cNvPr id="35843" name="Picture 4" descr="34568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187808">
            <a:off x="1711325" y="1336675"/>
            <a:ext cx="3722688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3"/>
          <p:cNvSpPr>
            <a:spLocks noGrp="1"/>
          </p:cNvSpPr>
          <p:nvPr>
            <p:ph type="body" idx="1"/>
          </p:nvPr>
        </p:nvSpPr>
        <p:spPr>
          <a:xfrm>
            <a:off x="1476375" y="4437063"/>
            <a:ext cx="7667625" cy="2305050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b="1" smtClean="0">
                <a:latin typeface="Arial" charset="0"/>
                <a:ea typeface="맑은 고딕" pitchFamily="34" charset="-127"/>
              </a:rPr>
              <a:t>       В 1789 году Иван Крылов вместе с Рахманиным начинает издавать             журнал «Почта духов». Он стремится возродить ту сильную сатиру,  которую раньше демонстрировали новиковские журналы. Но                  издание не пользуется успехом и в том же году прекращает свой             выход. Но это не останавливает Крылова. Через 3 года он создаёт с  группой единомышленников другой журнал, назвав его «Зритель».   Ещё через год появляется журнал «Санкт-Петербургский Меркурий». В этих изданиях печатались некоторые прозаические произведения Крылова, наиболее яркие из которых повесть «Каиб» и довольно            смелая для своего времени статья «Похвальная речь моему                      дедушке», обличающая помещичье самодурство.</a:t>
            </a:r>
            <a:r>
              <a:rPr lang="ru-RU" sz="1600" b="1" smtClean="0">
                <a:ea typeface="맑은 고딕" pitchFamily="34" charset="-127"/>
              </a:rPr>
              <a:t> </a:t>
            </a:r>
          </a:p>
        </p:txBody>
      </p:sp>
      <p:pic>
        <p:nvPicPr>
          <p:cNvPr id="33794" name="Picture 5" descr="8879-4789-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115888"/>
            <a:ext cx="6696075" cy="424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773</TotalTime>
  <Words>1223</Words>
  <Application>Microsoft Office PowerPoint</Application>
  <PresentationFormat>Экран (4:3)</PresentationFormat>
  <Paragraphs>84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Arial</vt:lpstr>
      <vt:lpstr>맑은 고딕</vt:lpstr>
      <vt:lpstr>Calibri</vt:lpstr>
      <vt:lpstr>Office Theme</vt:lpstr>
      <vt:lpstr>Office Theme</vt:lpstr>
      <vt:lpstr>Слайд 1</vt:lpstr>
      <vt:lpstr>Слайд 2</vt:lpstr>
      <vt:lpstr>Известнейший баснописец</vt:lpstr>
      <vt:lpstr>Детство и  юность</vt:lpstr>
      <vt:lpstr>Жизнь в крепости</vt:lpstr>
      <vt:lpstr>Впечатления детства</vt:lpstr>
      <vt:lpstr>Первый дебют поэта</vt:lpstr>
      <vt:lpstr>Проба в драматургии</vt:lpstr>
      <vt:lpstr>Слайд 9</vt:lpstr>
      <vt:lpstr>Любимые басни Крылова</vt:lpstr>
      <vt:lpstr>Слайд 11</vt:lpstr>
      <vt:lpstr>Лебедь, щука и рак</vt:lpstr>
      <vt:lpstr>Чиж и голубь</vt:lpstr>
      <vt:lpstr>Лев и лисица</vt:lpstr>
      <vt:lpstr>Свинья под дубом</vt:lpstr>
      <vt:lpstr>Демьянова уха</vt:lpstr>
      <vt:lpstr>Слайд 17</vt:lpstr>
      <vt:lpstr>Басни –это его призвание </vt:lpstr>
      <vt:lpstr>Путешествие по провинции</vt:lpstr>
      <vt:lpstr>Переводы басен</vt:lpstr>
      <vt:lpstr>Цитаты И.А. Крылова</vt:lpstr>
      <vt:lpstr>Интересные факты биографии Крылова</vt:lpstr>
      <vt:lpstr>Информационные источники: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Registered User</dc:creator>
  <cp:lastModifiedBy>win7</cp:lastModifiedBy>
  <cp:revision>77</cp:revision>
  <dcterms:created xsi:type="dcterms:W3CDTF">2014-04-01T16:35:38Z</dcterms:created>
  <dcterms:modified xsi:type="dcterms:W3CDTF">2018-04-11T18:54:50Z</dcterms:modified>
</cp:coreProperties>
</file>