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9"/>
  </p:notesMasterIdLst>
  <p:sldIdLst>
    <p:sldId id="273" r:id="rId2"/>
    <p:sldId id="259" r:id="rId3"/>
    <p:sldId id="266" r:id="rId4"/>
    <p:sldId id="267" r:id="rId5"/>
    <p:sldId id="268" r:id="rId6"/>
    <p:sldId id="269" r:id="rId7"/>
    <p:sldId id="26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1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4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E60BF-8CD5-413A-8EFA-92A6DAC47F4A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37A1A-A520-4E9B-840B-22B66E1EA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37A1A-A520-4E9B-840B-22B66E1EA12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DEC49-5851-40BD-9A9D-8E6EC640DDAD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7BFB2-A3C2-4A84-AD88-001A4F41D0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EBF17-9F74-458A-8252-5AF382E26806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5C9C9-3688-4DFB-8B8A-A713B7BE2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CE73-BFD3-409E-A922-73634C459FEE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59EED-8C54-4058-936E-69B735B4B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BEB3E-D10A-449E-9294-BD8D35CA1D7D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8D36B-CD0C-4737-858F-7F06AD13C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FF67A-7B8B-460D-BFF5-67F47E0DC98A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98A86-7124-423F-8F1A-14F9BBC18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C9FD4-FB87-415B-A75D-EC64959C4B05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C582F-1186-4CCD-ACEA-B6FADC157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4B34B-760D-42AD-93A4-C033BB35747B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D3EE0-3B32-459D-8826-57ABB328F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F73-DBB7-4F6D-A449-A7610959D3D2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26164-0233-4C56-AB26-843D1ED15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2F562-FF4F-4E24-B5C5-106DAA71EF65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1D301-C6EF-4F91-8F1D-7BBDEE359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B8063-0792-4556-9119-EB88ED37D515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815A7-ECA2-46D2-A9EB-C15330825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72261-05AC-4C13-AA5F-CE0A025FB4BE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A715B-8E26-4127-AF3A-FC59860A2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40B2E9-DF2F-424B-9277-4944479A0D9A}" type="datetimeFigureOut">
              <a:rPr lang="ru-RU"/>
              <a:pPr>
                <a:defRPr/>
              </a:pPr>
              <a:t>26.03.2014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925517-D390-4A78-96A6-03D167937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74" r:id="rId2"/>
    <p:sldLayoutId id="2147483781" r:id="rId3"/>
    <p:sldLayoutId id="2147483775" r:id="rId4"/>
    <p:sldLayoutId id="2147483782" r:id="rId5"/>
    <p:sldLayoutId id="2147483776" r:id="rId6"/>
    <p:sldLayoutId id="2147483777" r:id="rId7"/>
    <p:sldLayoutId id="2147483783" r:id="rId8"/>
    <p:sldLayoutId id="2147483784" r:id="rId9"/>
    <p:sldLayoutId id="2147483778" r:id="rId10"/>
    <p:sldLayoutId id="21474837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://ru.wikipedia.org/wiki/%D0%9A%D0%BE%D1%80%D0%B5%D0%BD%D1%8C" TargetMode="External"/><Relationship Id="rId7" Type="http://schemas.openxmlformats.org/officeDocument/2006/relationships/hyperlink" Target="http://ru.wikipedia.org/wiki/%D0%A7%D0%B5%D1%80%D0%B5%D1%88%D0%BE%D0%BA" TargetMode="External"/><Relationship Id="rId2" Type="http://schemas.openxmlformats.org/officeDocument/2006/relationships/hyperlink" Target="http://ru.wikipedia.org/wiki/%D0%A1%D1%82%D0%B5%D0%B1%D0%B5%D0%BB%D1%8C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E%D0%B2%D0%B0%D0%BB" TargetMode="External"/><Relationship Id="rId5" Type="http://schemas.openxmlformats.org/officeDocument/2006/relationships/hyperlink" Target="http://ru.wikipedia.org/wiki/%D0%A0%D0%BE%D0%B7%D0%B5%D1%82%D0%BA%D0%B0_(%D1%80%D0%B0%D1%81%D0%BF%D0%BE%D0%BB%D0%BE%D0%B6%D0%B5%D0%BD%D0%B8%D0%B5_%D0%BB%D0%B8%D1%81%D1%82%D1%8C%D0%B5%D0%B2)" TargetMode="External"/><Relationship Id="rId4" Type="http://schemas.openxmlformats.org/officeDocument/2006/relationships/hyperlink" Target="http://ru.wikipedia.org/wiki/%D0%9B%D0%B8%D1%81%D1%82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1%80%D0%B5%D1%88%D0%B5%D0%BA_(%D0%BF%D0%BB%D0%BE%D0%B4)" TargetMode="External"/><Relationship Id="rId3" Type="http://schemas.openxmlformats.org/officeDocument/2006/relationships/hyperlink" Target="http://ru.wikipedia.org/wiki/%D0%9F%D0%B0%D0%B7%D1%83%D1%85%D0%B0_%D0%BB%D0%B8%D1%81%D1%82%D0%B0" TargetMode="External"/><Relationship Id="rId7" Type="http://schemas.openxmlformats.org/officeDocument/2006/relationships/hyperlink" Target="http://ru.wikipedia.org/wiki/%D0%9F%D0%BB%D0%BE%D0%B4" TargetMode="External"/><Relationship Id="rId2" Type="http://schemas.openxmlformats.org/officeDocument/2006/relationships/hyperlink" Target="http://ru.wikipedia.org/wiki/%D0%A6%D0%B2%D0%B5%D1%82%D0%BE%D0%B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1%D1%80%D0%B5%D0%B4%D0%BD%D1%8F%D1%8F_%D0%A0%D0%BE%D1%81%D1%81%D0%B8%D1%8F" TargetMode="External"/><Relationship Id="rId5" Type="http://schemas.openxmlformats.org/officeDocument/2006/relationships/hyperlink" Target="http://ru.wikipedia.org/wiki/%D0%9D%D0%B0%D1%81%D0%B5%D0%BA%D0%BE%D0%BC%D1%8B%D0%B5" TargetMode="External"/><Relationship Id="rId4" Type="http://schemas.openxmlformats.org/officeDocument/2006/relationships/hyperlink" Target="http://ru.wikipedia.org/wiki/%D0%9E%D0%BF%D1%8B%D0%BB%D0%B5%D0%BD%D0%B8%D0%B5" TargetMode="External"/><Relationship Id="rId9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5%D0%B2%D1%80%D0%BE%D0%BF%D0%B0" TargetMode="External"/><Relationship Id="rId13" Type="http://schemas.openxmlformats.org/officeDocument/2006/relationships/hyperlink" Target="http://ru.wikipedia.org/wiki/%D0%9A%D0%BE%D0%BB%D1%8B%D0%B2%D0%B0%D0%BD%D1%81%D0%BA%D0%BE%D0%B5_%D0%BE%D0%B7%D0%B5%D1%80%D0%BE" TargetMode="External"/><Relationship Id="rId3" Type="http://schemas.openxmlformats.org/officeDocument/2006/relationships/hyperlink" Target="http://ru.wikipedia.org/wiki/%D0%90%D0%B7%D0%B8%D1%8F" TargetMode="External"/><Relationship Id="rId7" Type="http://schemas.openxmlformats.org/officeDocument/2006/relationships/hyperlink" Target="http://ru.wikipedia.org/wiki/%D0%9A%D0%B8%D1%82%D0%B0%D0%B9%D1%81%D0%BA%D0%B0%D1%8F_%D0%9D%D0%B0%D1%80%D0%BE%D0%B4%D0%BD%D0%B0%D1%8F_%D0%A0%D0%B5%D1%81%D0%BF%D1%83%D0%B1%D0%BB%D0%B8%D0%BA%D0%B0" TargetMode="External"/><Relationship Id="rId12" Type="http://schemas.openxmlformats.org/officeDocument/2006/relationships/hyperlink" Target="http://ru.wikipedia.org/wiki/%D0%90%D0%BB%D1%82%D0%B0%D0%B9%D1%81%D0%BA%D0%B8%D0%B9_%D0%BA%D1%80%D0%B0%D0%B9" TargetMode="External"/><Relationship Id="rId17" Type="http://schemas.openxmlformats.org/officeDocument/2006/relationships/hyperlink" Target="http://ru.wikipedia.org/wiki/%D0%90%D0%BA%D0%B2%D0%B0%D1%80%D0%B8%D1%83%D0%BC" TargetMode="External"/><Relationship Id="rId2" Type="http://schemas.openxmlformats.org/officeDocument/2006/relationships/hyperlink" Target="http://ru.wikipedia.org/wiki/%D0%90%D1%84%D1%80%D0%B8%D0%BA%D0%B0" TargetMode="External"/><Relationship Id="rId16" Type="http://schemas.openxmlformats.org/officeDocument/2006/relationships/hyperlink" Target="http://ru.wikipedia.org/wiki/%D0%93%D1%80%D1%83%D0%BD%D1%82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A%D0%B0%D0%B7%D0%B0%D1%85%D1%81%D1%82%D0%B0%D0%BD" TargetMode="External"/><Relationship Id="rId11" Type="http://schemas.openxmlformats.org/officeDocument/2006/relationships/hyperlink" Target="http://ru.wikipedia.org/wiki/%D0%94%D0%B0%D0%BB%D1%8C%D0%BD%D0%B8%D0%B9_%D0%92%D0%BE%D1%81%D1%82%D0%BE%D0%BA_%D0%A0%D0%BE%D1%81%D1%81%D0%B8%D0%B8" TargetMode="External"/><Relationship Id="rId5" Type="http://schemas.openxmlformats.org/officeDocument/2006/relationships/hyperlink" Target="http://ru.wikipedia.org/wiki/%D0%93%D1%80%D1%83%D0%B7%D0%B8%D1%8F" TargetMode="External"/><Relationship Id="rId15" Type="http://schemas.openxmlformats.org/officeDocument/2006/relationships/hyperlink" Target="http://ru.wikipedia.org/wiki/%D0%98%D0%BB" TargetMode="External"/><Relationship Id="rId10" Type="http://schemas.openxmlformats.org/officeDocument/2006/relationships/hyperlink" Target="http://ru.wikipedia.org/wiki/%D0%97%D0%B0%D0%BF%D0%B0%D0%B4%D0%BD%D0%B0%D1%8F_%D0%A1%D0%B8%D0%B1%D0%B8%D1%80%D1%8C" TargetMode="External"/><Relationship Id="rId4" Type="http://schemas.openxmlformats.org/officeDocument/2006/relationships/hyperlink" Target="http://ru.wikipedia.org/wiki/%D0%A2%D1%83%D1%80%D1%86%D0%B8%D1%8F" TargetMode="External"/><Relationship Id="rId9" Type="http://schemas.openxmlformats.org/officeDocument/2006/relationships/hyperlink" Target="http://ru.wikipedia.org/wiki/%D0%95%D0%B2%D1%80%D0%BE%D0%BF%D0%B5%D0%B9%D1%81%D0%BA%D0%B0%D1%8F_%D1%87%D0%B0%D1%81%D1%82%D1%8C_%D0%A0%D0%BE%D1%81%D1%81%D0%B8%D0%B8" TargetMode="External"/><Relationship Id="rId14" Type="http://schemas.openxmlformats.org/officeDocument/2006/relationships/hyperlink" Target="http://ru.wikipedia.org/wiki/%D0%9F%D1%80%D0%BE%D0%BC%D1%8B%D1%81%D0%B5%D0%BB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5%D1%81%D0%BF%D1%83%D0%B1%D0%BB%D0%B8%D0%BA%D0%B0_%D0%90%D0%BB%D1%82%D0%B0%D0%B9" TargetMode="External"/><Relationship Id="rId3" Type="http://schemas.openxmlformats.org/officeDocument/2006/relationships/hyperlink" Target="http://ru.wikipedia.org/wiki/%D0%9C%D1%83%D0%BA%D0%B0" TargetMode="External"/><Relationship Id="rId7" Type="http://schemas.openxmlformats.org/officeDocument/2006/relationships/hyperlink" Target="http://ru.wikipedia.org/wiki/%D0%90%D0%BB%D1%82%D0%B0%D0%B9%D1%81%D0%BA%D0%B8%D0%B9_%D0%BA%D1%80%D0%B0%D0%B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1%D0%B2%D0%B8%D0%BD%D1%8C%D0%B8" TargetMode="External"/><Relationship Id="rId11" Type="http://schemas.openxmlformats.org/officeDocument/2006/relationships/image" Target="../media/image4.jpeg"/><Relationship Id="rId5" Type="http://schemas.openxmlformats.org/officeDocument/2006/relationships/hyperlink" Target="http://ru.wikipedia.org/wiki/%D7%E8%EB%E8%EC" TargetMode="External"/><Relationship Id="rId10" Type="http://schemas.openxmlformats.org/officeDocument/2006/relationships/hyperlink" Target="http://ru.wikipedia.org/wiki/%D0%9A%D1%83%D0%BB%D0%BE%D0%BD_(%D1%83%D0%BA%D1%80%D0%B0%D1%88%D0%B5%D0%BD%D0%B8%D0%B5)" TargetMode="External"/><Relationship Id="rId4" Type="http://schemas.openxmlformats.org/officeDocument/2006/relationships/hyperlink" Target="http://ru.wikipedia.org/wiki/%D0%9A%D1%80%D1%83%D0%BF%D0%B0" TargetMode="External"/><Relationship Id="rId9" Type="http://schemas.openxmlformats.org/officeDocument/2006/relationships/hyperlink" Target="http://ru.wikipedia.org/wiki/%D0%91%D1%80%D0%B5%D0%BB%D0%BE%D0%BA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ru.wikipedia.org/wiki/%D7%E8%EB%E8%EC" TargetMode="External"/><Relationship Id="rId7" Type="http://schemas.openxmlformats.org/officeDocument/2006/relationships/hyperlink" Target="http://ru.wikipedia.org/wiki/%D0%A3%D0%BA%D1%80%D0%B0%D0%B8%D0%BD%D0%B0" TargetMode="External"/><Relationship Id="rId2" Type="http://schemas.openxmlformats.org/officeDocument/2006/relationships/hyperlink" Target="http://ru.wikipedia.org/wiki/%D0%91%D0%B5%D0%BB%D0%BE%D1%80%D1%83%D1%81%D1%81%D0%B8%D1%8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F%D0%BE%D0%BB%D1%8C%D1%88%D0%B0" TargetMode="External"/><Relationship Id="rId5" Type="http://schemas.openxmlformats.org/officeDocument/2006/relationships/hyperlink" Target="http://ru.wikipedia.org/wiki/%D0%9B%D0%B0%D1%82%D0%B2%D0%B8%D1%8F" TargetMode="External"/><Relationship Id="rId4" Type="http://schemas.openxmlformats.org/officeDocument/2006/relationships/hyperlink" Target="http://ru.wikipedia.org/wiki/%D0%9B%D0%B8%D1%82%D0%B2%D0%B0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5"/>
          <p:cNvSpPr>
            <a:spLocks noGrp="1"/>
          </p:cNvSpPr>
          <p:nvPr>
            <p:ph type="title"/>
          </p:nvPr>
        </p:nvSpPr>
        <p:spPr>
          <a:xfrm>
            <a:off x="571500" y="500063"/>
            <a:ext cx="7610475" cy="2000250"/>
          </a:xfrm>
        </p:spPr>
        <p:txBody>
          <a:bodyPr/>
          <a:lstStyle/>
          <a:p>
            <a:pPr algn="ctr" eaLnBrk="1" hangingPunct="1"/>
            <a:r>
              <a:rPr lang="ru-RU" sz="4400" dirty="0" smtClean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4000" dirty="0" smtClean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«Чилим или Водяной орех.»</a:t>
            </a:r>
            <a:endParaRPr lang="ru-RU" sz="4000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00625" y="2786063"/>
            <a:ext cx="3948113" cy="3143250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Зеулина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Дарья,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ученица 3 «А» класса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475" y="188913"/>
            <a:ext cx="2232025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Школа № 53</a:t>
            </a:r>
            <a:endParaRPr lang="ru-RU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Прямоугольник 6"/>
          <p:cNvSpPr>
            <a:spLocks noChangeArrowheads="1"/>
          </p:cNvSpPr>
          <p:nvPr/>
        </p:nvSpPr>
        <p:spPr bwMode="auto">
          <a:xfrm>
            <a:off x="3571875" y="6000750"/>
            <a:ext cx="50617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Люберецкий район,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Октябрьский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Чили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00306"/>
            <a:ext cx="3929090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3"/>
          <p:cNvSpPr>
            <a:spLocks noGrp="1"/>
          </p:cNvSpPr>
          <p:nvPr>
            <p:ph type="title"/>
          </p:nvPr>
        </p:nvSpPr>
        <p:spPr>
          <a:xfrm>
            <a:off x="500063" y="0"/>
            <a:ext cx="7467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    Ботаническое описание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sz="half" idx="1"/>
          </p:nvPr>
        </p:nvSpPr>
        <p:spPr>
          <a:xfrm>
            <a:off x="611188" y="1052513"/>
            <a:ext cx="4643437" cy="557212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 smtClean="0"/>
              <a:t> </a:t>
            </a:r>
            <a:r>
              <a:rPr lang="ru-RU" sz="1800" dirty="0" smtClean="0">
                <a:hlinkClick r:id="rId2" tooltip="Стебель"/>
              </a:rPr>
              <a:t>Стебель</a:t>
            </a:r>
            <a:r>
              <a:rPr lang="ru-RU" sz="1800" dirty="0" smtClean="0"/>
              <a:t> чилима находится под водой, развивается весной из плода и достигает поверхности воды. Имеет 3,6—5 м в длину. </a:t>
            </a:r>
            <a:r>
              <a:rPr lang="ru-RU" sz="1800" dirty="0" smtClean="0">
                <a:hlinkClick r:id="rId3" tooltip="Корень"/>
              </a:rPr>
              <a:t>Корни</a:t>
            </a:r>
            <a:r>
              <a:rPr lang="ru-RU" sz="1800" dirty="0" smtClean="0"/>
              <a:t> зеленоватые, расположены на погружённом в воду стебле и имеют вид подводных листьев.</a:t>
            </a:r>
          </a:p>
          <a:p>
            <a:r>
              <a:rPr lang="ru-RU" sz="1800" dirty="0" smtClean="0"/>
              <a:t>Растение имеет два типа </a:t>
            </a:r>
            <a:r>
              <a:rPr lang="ru-RU" sz="1800" dirty="0" smtClean="0">
                <a:hlinkClick r:id="rId4" tooltip="Лист"/>
              </a:rPr>
              <a:t>листьев</a:t>
            </a:r>
            <a:r>
              <a:rPr lang="ru-RU" sz="1800" dirty="0" smtClean="0"/>
              <a:t>: первый тип подводные расположены вдоль стебля выше корней, находятся в толще воды; второй — плавающие на поверхности. Плавающие листья находятся на конце стебля, образуют </a:t>
            </a:r>
            <a:r>
              <a:rPr lang="ru-RU" sz="1800" dirty="0" smtClean="0">
                <a:hlinkClick r:id="rId5" tooltip="Розетка (расположение листьев)"/>
              </a:rPr>
              <a:t>розетку</a:t>
            </a:r>
            <a:r>
              <a:rPr lang="ru-RU" sz="1800" dirty="0" smtClean="0"/>
              <a:t>. Листовые пластинки </a:t>
            </a:r>
            <a:r>
              <a:rPr lang="ru-RU" sz="1800" dirty="0" smtClean="0">
                <a:hlinkClick r:id="rId6" tooltip="Овал"/>
              </a:rPr>
              <a:t>овальной</a:t>
            </a:r>
            <a:r>
              <a:rPr lang="ru-RU" sz="1800" dirty="0" smtClean="0"/>
              <a:t> формы кожистые, располагаются на вздутых ко времени созревания плодов </a:t>
            </a:r>
            <a:r>
              <a:rPr lang="ru-RU" sz="1800" dirty="0" smtClean="0">
                <a:hlinkClick r:id="rId7" tooltip="Черешок"/>
              </a:rPr>
              <a:t>черешках</a:t>
            </a:r>
            <a:r>
              <a:rPr lang="ru-RU" sz="1800" dirty="0" smtClean="0"/>
              <a:t> , обеспечивающих им дополнительную плавучесть.</a:t>
            </a:r>
          </a:p>
        </p:txBody>
      </p:sp>
      <p:pic>
        <p:nvPicPr>
          <p:cNvPr id="7" name="Содержимое 6" descr="220px-Illustration_Trapa_natans1.jpg"/>
          <p:cNvPicPr>
            <a:picLocks noGrp="1" noChangeAspect="1"/>
          </p:cNvPicPr>
          <p:nvPr>
            <p:ph sz="half" idx="2"/>
          </p:nvPr>
        </p:nvPicPr>
        <p:blipFill>
          <a:blip r:embed="rId8"/>
          <a:stretch>
            <a:fillRect/>
          </a:stretch>
        </p:blipFill>
        <p:spPr>
          <a:xfrm>
            <a:off x="5857884" y="1643050"/>
            <a:ext cx="3000396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388" y="620713"/>
            <a:ext cx="4321175" cy="6237287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>
                <a:hlinkClick r:id="rId2" tooltip="Цветок"/>
              </a:rPr>
              <a:t>Цветки</a:t>
            </a:r>
            <a:r>
              <a:rPr lang="ru-RU" sz="2800" dirty="0" smtClean="0"/>
              <a:t> белые, находятся в </a:t>
            </a:r>
            <a:r>
              <a:rPr lang="ru-RU" sz="2800" dirty="0" smtClean="0">
                <a:hlinkClick r:id="rId3" tooltip="Пазуха листа"/>
              </a:rPr>
              <a:t>пазухах листьев</a:t>
            </a:r>
            <a:r>
              <a:rPr lang="ru-RU" sz="2800" dirty="0" smtClean="0"/>
              <a:t>, </a:t>
            </a:r>
          </a:p>
          <a:p>
            <a:r>
              <a:rPr lang="ru-RU" sz="2800" dirty="0" smtClean="0">
                <a:hlinkClick r:id="rId4" tooltip="Опыление"/>
              </a:rPr>
              <a:t>опыляются</a:t>
            </a:r>
            <a:r>
              <a:rPr lang="ru-RU" sz="2800" dirty="0" smtClean="0"/>
              <a:t> </a:t>
            </a:r>
            <a:r>
              <a:rPr lang="ru-RU" sz="2800" u="sng" dirty="0" smtClean="0">
                <a:hlinkClick r:id="rId5" tooltip="Насекомые"/>
              </a:rPr>
              <a:t>насекомыми</a:t>
            </a:r>
            <a:r>
              <a:rPr lang="ru-RU" sz="2800" dirty="0" smtClean="0"/>
              <a:t>. В </a:t>
            </a:r>
            <a:r>
              <a:rPr lang="ru-RU" sz="2800" dirty="0" smtClean="0">
                <a:hlinkClick r:id="rId6" tooltip="Средняя Россия"/>
              </a:rPr>
              <a:t>Средней России</a:t>
            </a:r>
            <a:r>
              <a:rPr lang="ru-RU" sz="2800" dirty="0" smtClean="0"/>
              <a:t> цветёт в мае — июне.</a:t>
            </a:r>
          </a:p>
          <a:p>
            <a:r>
              <a:rPr lang="ru-RU" sz="2800" dirty="0" smtClean="0">
                <a:hlinkClick r:id="rId7" tooltip="Плод"/>
              </a:rPr>
              <a:t>Плод</a:t>
            </a:r>
            <a:r>
              <a:rPr lang="ru-RU" sz="2800" dirty="0" smtClean="0"/>
              <a:t> — чёрно бурый </a:t>
            </a:r>
            <a:r>
              <a:rPr lang="ru-RU" sz="2800" dirty="0" smtClean="0">
                <a:hlinkClick r:id="rId8" tooltip="Орешек (плод)"/>
              </a:rPr>
              <a:t>орешек</a:t>
            </a:r>
            <a:r>
              <a:rPr lang="ru-RU" sz="2800" dirty="0" smtClean="0"/>
              <a:t>, с двумя—четырьмя острыми рожками. В Средней России плоды созревают в августе — сентябре. Семя может оставаться жизнеспособным в течение 12 лет, хотя чаще всего прорастает в первые два </a:t>
            </a:r>
            <a:r>
              <a:rPr lang="ru-RU" sz="2800" dirty="0" err="1" smtClean="0"/>
              <a:t>года.Растение</a:t>
            </a:r>
            <a:r>
              <a:rPr lang="ru-RU" sz="2800" dirty="0" smtClean="0"/>
              <a:t> размножается плодами, отделяющимися от стебля и разносящимися течением в другие места.</a:t>
            </a:r>
            <a:endParaRPr lang="ru-RU" sz="2800" dirty="0"/>
          </a:p>
        </p:txBody>
      </p:sp>
      <p:sp>
        <p:nvSpPr>
          <p:cNvPr id="18435" name="Прямоугольник 7"/>
          <p:cNvSpPr>
            <a:spLocks noChangeArrowheads="1"/>
          </p:cNvSpPr>
          <p:nvPr/>
        </p:nvSpPr>
        <p:spPr bwMode="auto">
          <a:xfrm>
            <a:off x="4572000" y="3284538"/>
            <a:ext cx="38877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Модель оболочки аэростата из гофрированного металла ( Дом музей Циолковского</a:t>
            </a:r>
          </a:p>
        </p:txBody>
      </p:sp>
      <p:pic>
        <p:nvPicPr>
          <p:cNvPr id="8" name="Содержимое 7" descr="240px-Trapa_natans_nut.jpg"/>
          <p:cNvPicPr>
            <a:picLocks noGrp="1" noChangeAspect="1"/>
          </p:cNvPicPr>
          <p:nvPr>
            <p:ph sz="half" idx="2"/>
          </p:nvPr>
        </p:nvPicPr>
        <p:blipFill>
          <a:blip r:embed="rId9"/>
          <a:stretch>
            <a:fillRect/>
          </a:stretch>
        </p:blipFill>
        <p:spPr>
          <a:xfrm>
            <a:off x="4572000" y="928670"/>
            <a:ext cx="4143404" cy="40775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0350"/>
            <a:ext cx="8043890" cy="6383359"/>
          </a:xfrm>
        </p:spPr>
        <p:txBody>
          <a:bodyPr>
            <a:normAutofit fontScale="77500" lnSpcReduction="20000"/>
          </a:bodyPr>
          <a:lstStyle/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600" dirty="0" smtClean="0"/>
              <a:t>Распространение и среда       обитания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dirty="0" smtClean="0"/>
              <a:t>Чилим имеет обширную географию, включающий почти всю </a:t>
            </a:r>
            <a:r>
              <a:rPr lang="ru-RU" dirty="0" err="1" smtClean="0">
                <a:hlinkClick r:id="rId2" tooltip="Африка"/>
              </a:rPr>
              <a:t>Африку</a:t>
            </a:r>
            <a:r>
              <a:rPr lang="ru-RU" dirty="0" err="1" smtClean="0"/>
              <a:t>,многие</a:t>
            </a:r>
            <a:r>
              <a:rPr lang="ru-RU" dirty="0" smtClean="0"/>
              <a:t> районы </a:t>
            </a:r>
            <a:r>
              <a:rPr lang="ru-RU" dirty="0" smtClean="0">
                <a:hlinkClick r:id="rId3" tooltip="Азия"/>
              </a:rPr>
              <a:t>Азии</a:t>
            </a:r>
            <a:r>
              <a:rPr lang="ru-RU" dirty="0" smtClean="0"/>
              <a:t> (</a:t>
            </a:r>
            <a:r>
              <a:rPr lang="ru-RU" dirty="0" err="1" smtClean="0">
                <a:hlinkClick r:id="rId4" tooltip="Турция"/>
              </a:rPr>
              <a:t>Турция</a:t>
            </a:r>
            <a:r>
              <a:rPr lang="ru-RU" dirty="0" err="1" smtClean="0"/>
              <a:t>,</a:t>
            </a:r>
            <a:r>
              <a:rPr lang="ru-RU" dirty="0" err="1" smtClean="0">
                <a:hlinkClick r:id="rId5" tooltip="Грузия"/>
              </a:rPr>
              <a:t>Грузия</a:t>
            </a:r>
            <a:r>
              <a:rPr lang="ru-RU" dirty="0" smtClean="0"/>
              <a:t>, </a:t>
            </a:r>
            <a:r>
              <a:rPr lang="ru-RU" dirty="0" smtClean="0">
                <a:hlinkClick r:id="rId6" tooltip="Казахстан"/>
              </a:rPr>
              <a:t>Казахстан</a:t>
            </a:r>
            <a:r>
              <a:rPr lang="ru-RU" dirty="0" smtClean="0"/>
              <a:t>, </a:t>
            </a:r>
            <a:r>
              <a:rPr lang="ru-RU" dirty="0" smtClean="0">
                <a:hlinkClick r:id="rId7" tooltip="Китайская Народная Республика"/>
              </a:rPr>
              <a:t>Китай</a:t>
            </a:r>
            <a:r>
              <a:rPr lang="ru-RU" dirty="0" smtClean="0"/>
              <a:t>) и </a:t>
            </a:r>
            <a:r>
              <a:rPr lang="ru-RU" dirty="0" smtClean="0">
                <a:hlinkClick r:id="rId8" tooltip="Европа"/>
              </a:rPr>
              <a:t>Европы</a:t>
            </a:r>
            <a:r>
              <a:rPr lang="ru-RU" dirty="0" smtClean="0"/>
              <a:t> .</a:t>
            </a:r>
          </a:p>
          <a:p>
            <a:r>
              <a:rPr lang="ru-RU" dirty="0" smtClean="0"/>
              <a:t>В России встречается в </a:t>
            </a:r>
            <a:r>
              <a:rPr lang="ru-RU" dirty="0" smtClean="0">
                <a:hlinkClick r:id="rId9" tooltip="Европейская часть России"/>
              </a:rPr>
              <a:t>европейской части</a:t>
            </a:r>
            <a:r>
              <a:rPr lang="ru-RU" dirty="0" smtClean="0"/>
              <a:t>, на юге </a:t>
            </a:r>
            <a:r>
              <a:rPr lang="ru-RU" dirty="0" smtClean="0">
                <a:hlinkClick r:id="rId10" tooltip="Западная Сибирь"/>
              </a:rPr>
              <a:t>Западной Сибири</a:t>
            </a:r>
            <a:r>
              <a:rPr lang="ru-RU" dirty="0" smtClean="0"/>
              <a:t>, на </a:t>
            </a:r>
            <a:r>
              <a:rPr lang="ru-RU" dirty="0" smtClean="0">
                <a:hlinkClick r:id="rId11" tooltip="Дальний Восток России"/>
              </a:rPr>
              <a:t>Дальнем Востоке</a:t>
            </a:r>
            <a:r>
              <a:rPr lang="ru-RU" dirty="0" smtClean="0"/>
              <a:t>. В </a:t>
            </a:r>
            <a:r>
              <a:rPr lang="ru-RU" dirty="0" smtClean="0">
                <a:hlinkClick r:id="rId12" tooltip="Алтайский край"/>
              </a:rPr>
              <a:t>Алтайском крае</a:t>
            </a:r>
            <a:r>
              <a:rPr lang="ru-RU" dirty="0" smtClean="0"/>
              <a:t> встречается в нескольких озёрах (например, в </a:t>
            </a:r>
            <a:r>
              <a:rPr lang="ru-RU" dirty="0" err="1" smtClean="0">
                <a:hlinkClick r:id="rId13" tooltip="Колыванское озеро"/>
              </a:rPr>
              <a:t>Колыванском</a:t>
            </a:r>
            <a:r>
              <a:rPr lang="ru-RU" dirty="0" smtClean="0">
                <a:hlinkClick r:id="rId13" tooltip="Колыванское озеро"/>
              </a:rPr>
              <a:t> озере</a:t>
            </a:r>
            <a:r>
              <a:rPr lang="ru-RU" dirty="0" smtClean="0"/>
              <a:t>). Площадь распространения меняется в зависимости от годичных температурных колебаний. Везде сравнительно редок. Из-за </a:t>
            </a:r>
            <a:r>
              <a:rPr lang="ru-RU" dirty="0" smtClean="0">
                <a:hlinkClick r:id="rId14" tooltip="Промысел"/>
              </a:rPr>
              <a:t>промыслового</a:t>
            </a:r>
            <a:r>
              <a:rPr lang="ru-RU" dirty="0" smtClean="0"/>
              <a:t> сбора плодов возможно полное исчезновение.</a:t>
            </a:r>
          </a:p>
          <a:p>
            <a:r>
              <a:rPr lang="ru-RU" dirty="0" smtClean="0"/>
              <a:t>Предпочитает </a:t>
            </a:r>
            <a:r>
              <a:rPr lang="ru-RU" dirty="0" smtClean="0">
                <a:hlinkClick r:id="rId15" tooltip="Ил"/>
              </a:rPr>
              <a:t>илистые</a:t>
            </a:r>
            <a:r>
              <a:rPr lang="ru-RU" dirty="0" smtClean="0"/>
              <a:t> </a:t>
            </a:r>
            <a:r>
              <a:rPr lang="ru-RU" dirty="0" smtClean="0">
                <a:hlinkClick r:id="rId16" tooltip="Грунт"/>
              </a:rPr>
              <a:t>грунты</a:t>
            </a:r>
            <a:r>
              <a:rPr lang="ru-RU" dirty="0" smtClean="0"/>
              <a:t> медленно текущих или стоячих водоёмов. Часто образует сплошные заросли. Чувствителен к составу воды, освещённости и температуре. Живёт только в дикой природе. Любительские попытки содержать и выращивать чилим в </a:t>
            </a:r>
            <a:r>
              <a:rPr lang="ru-RU" dirty="0" smtClean="0">
                <a:hlinkClick r:id="rId17" tooltip="Аквариум"/>
              </a:rPr>
              <a:t>аквариуме</a:t>
            </a:r>
            <a:r>
              <a:rPr lang="ru-RU" dirty="0" smtClean="0"/>
              <a:t>, как правило, заканчиваются неудачей.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sz="half" idx="1"/>
          </p:nvPr>
        </p:nvSpPr>
        <p:spPr>
          <a:xfrm>
            <a:off x="0" y="357166"/>
            <a:ext cx="5572132" cy="6500834"/>
          </a:xfrm>
        </p:spPr>
        <p:txBody>
          <a:bodyPr/>
          <a:lstStyle/>
          <a:p>
            <a:r>
              <a:rPr lang="ru-RU" sz="3600" dirty="0" smtClean="0"/>
              <a:t>Значение и применение</a:t>
            </a:r>
          </a:p>
          <a:p>
            <a:r>
              <a:rPr lang="ru-RU" sz="2000" dirty="0" smtClean="0"/>
              <a:t>Плоды чилима можно использовать в пищу. Под твёрдой оболочкой находится белое съедобное ядро. Их едят сырыми, отваренными в солёной воде и запечёнными в золе. Из размолотых плодов получали </a:t>
            </a:r>
            <a:r>
              <a:rPr lang="ru-RU" sz="2000" dirty="0" smtClean="0">
                <a:hlinkClick r:id="rId3" tooltip="Мука"/>
              </a:rPr>
              <a:t>муку</a:t>
            </a:r>
            <a:r>
              <a:rPr lang="ru-RU" sz="2000" dirty="0" smtClean="0"/>
              <a:t> и </a:t>
            </a:r>
            <a:r>
              <a:rPr lang="ru-RU" sz="2000" dirty="0" smtClean="0">
                <a:hlinkClick r:id="rId4" tooltip="Крупа"/>
              </a:rPr>
              <a:t>крупу</a:t>
            </a:r>
            <a:r>
              <a:rPr lang="ru-RU" sz="2000" baseline="30000" dirty="0" smtClean="0">
                <a:hlinkClick r:id="rId5"/>
              </a:rPr>
              <a:t>[2]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Растение в давние времена широко употреблялось в пищу, но сейчас его использование сократилось или забыто вообще. </a:t>
            </a:r>
          </a:p>
          <a:p>
            <a:r>
              <a:rPr lang="ru-RU" sz="2000" dirty="0" smtClean="0"/>
              <a:t>Плоды чилима охотно поедают дикие и домашние животные</a:t>
            </a:r>
          </a:p>
          <a:p>
            <a:r>
              <a:rPr lang="ru-RU" sz="2000" dirty="0" smtClean="0"/>
              <a:t>(особенно </a:t>
            </a:r>
            <a:r>
              <a:rPr lang="ru-RU" sz="2000" dirty="0" smtClean="0">
                <a:hlinkClick r:id="rId6" tooltip="Свиньи"/>
              </a:rPr>
              <a:t>свиньи</a:t>
            </a:r>
            <a:r>
              <a:rPr lang="ru-RU" sz="2000" dirty="0" smtClean="0"/>
              <a:t>).</a:t>
            </a:r>
          </a:p>
          <a:p>
            <a:r>
              <a:rPr lang="ru-RU" sz="2000" dirty="0" smtClean="0"/>
              <a:t>В </a:t>
            </a:r>
            <a:r>
              <a:rPr lang="ru-RU" sz="2000" dirty="0" smtClean="0">
                <a:hlinkClick r:id="rId7" tooltip="Алтайский край"/>
              </a:rPr>
              <a:t>Алтайском крае</a:t>
            </a:r>
            <a:r>
              <a:rPr lang="ru-RU" sz="2000" dirty="0" smtClean="0"/>
              <a:t> и в </a:t>
            </a:r>
            <a:r>
              <a:rPr lang="ru-RU" sz="2000" dirty="0" smtClean="0">
                <a:hlinkClick r:id="rId8" tooltip="Республика Алтай"/>
              </a:rPr>
              <a:t>Республике Алтай</a:t>
            </a:r>
            <a:r>
              <a:rPr lang="ru-RU" sz="2000" dirty="0" smtClean="0"/>
              <a:t> из плодов чилима делают сувениры — </a:t>
            </a:r>
            <a:r>
              <a:rPr lang="ru-RU" sz="2000" dirty="0" smtClean="0">
                <a:hlinkClick r:id="rId9" tooltip="Брелок"/>
              </a:rPr>
              <a:t>брелоки</a:t>
            </a:r>
            <a:r>
              <a:rPr lang="ru-RU" sz="2000" dirty="0" smtClean="0"/>
              <a:t> и </a:t>
            </a:r>
            <a:r>
              <a:rPr lang="ru-RU" sz="2000" dirty="0" smtClean="0">
                <a:hlinkClick r:id="rId10" tooltip="Кулон (украшение)"/>
              </a:rPr>
              <a:t>кулоны</a:t>
            </a:r>
            <a:r>
              <a:rPr lang="ru-RU" sz="2000" dirty="0" smtClean="0"/>
              <a:t>.</a:t>
            </a:r>
          </a:p>
          <a:p>
            <a:endParaRPr lang="ru-RU" sz="1800" dirty="0"/>
          </a:p>
        </p:txBody>
      </p:sp>
      <p:pic>
        <p:nvPicPr>
          <p:cNvPr id="6" name="Содержимое 5" descr="220px-Kotewka_orzech_wodny.JPG"/>
          <p:cNvPicPr>
            <a:picLocks noGrp="1" noChangeAspect="1"/>
          </p:cNvPicPr>
          <p:nvPr>
            <p:ph sz="half" idx="2"/>
          </p:nvPr>
        </p:nvPicPr>
        <p:blipFill>
          <a:blip r:embed="rId11"/>
          <a:stretch>
            <a:fillRect/>
          </a:stretch>
        </p:blipFill>
        <p:spPr>
          <a:xfrm>
            <a:off x="5429256" y="1857364"/>
            <a:ext cx="3361562" cy="36433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57166"/>
            <a:ext cx="4357686" cy="5310203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Чилим был включён в красную книгу РСФСР, но был исключен из Красной книги России (2008). Тем не менее, охраняется во многих регионах страны на местном уровне. Чилим охраняется также в </a:t>
            </a:r>
            <a:r>
              <a:rPr lang="ru-RU" sz="2400" dirty="0" smtClean="0">
                <a:hlinkClick r:id="rId2" tooltip="Белоруссия"/>
              </a:rPr>
              <a:t>Белоруссии</a:t>
            </a:r>
            <a:r>
              <a:rPr lang="ru-RU" sz="2400" baseline="30000" dirty="0" smtClean="0">
                <a:hlinkClick r:id="rId3"/>
              </a:rPr>
              <a:t>[4]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4" tooltip="Литва"/>
              </a:rPr>
              <a:t>Литве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5" tooltip="Латвия"/>
              </a:rPr>
              <a:t>Латвии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6" tooltip="Польша"/>
              </a:rPr>
              <a:t>Польше</a:t>
            </a:r>
            <a:r>
              <a:rPr lang="ru-RU" sz="2400" dirty="0" smtClean="0"/>
              <a:t>, на </a:t>
            </a:r>
            <a:r>
              <a:rPr lang="ru-RU" sz="2400" dirty="0" smtClean="0">
                <a:hlinkClick r:id="rId7" tooltip="Украина"/>
              </a:rPr>
              <a:t>Украине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5" name="Содержимое 4" descr="20687.jpg"/>
          <p:cNvPicPr>
            <a:picLocks noGrp="1" noChangeAspect="1"/>
          </p:cNvPicPr>
          <p:nvPr>
            <p:ph sz="half" idx="2"/>
          </p:nvPr>
        </p:nvPicPr>
        <p:blipFill>
          <a:blip r:embed="rId8"/>
          <a:stretch>
            <a:fillRect/>
          </a:stretch>
        </p:blipFill>
        <p:spPr>
          <a:xfrm>
            <a:off x="4643438" y="1357298"/>
            <a:ext cx="4157666" cy="450059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2"/>
          <p:cNvSpPr>
            <a:spLocks noGrp="1"/>
          </p:cNvSpPr>
          <p:nvPr>
            <p:ph idx="1"/>
          </p:nvPr>
        </p:nvSpPr>
        <p:spPr>
          <a:xfrm>
            <a:off x="928688" y="5214938"/>
            <a:ext cx="7467600" cy="13573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1025" name="Picture 1" descr="C:\Users\Сергей\Desktop\picture_preview_46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642918"/>
            <a:ext cx="6810396" cy="4572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огатства,отданные людям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Богатства,отданные людям</Template>
  <TotalTime>994</TotalTime>
  <Words>132</Words>
  <Application>Microsoft Office PowerPoint</Application>
  <PresentationFormat>Экран (4:3)</PresentationFormat>
  <Paragraphs>28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Богатства,отданные людям</vt:lpstr>
      <vt:lpstr>Тема: «Чилим или Водяной орех.»</vt:lpstr>
      <vt:lpstr>    Ботаническое описание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Vera</dc:creator>
  <cp:lastModifiedBy>Сергей</cp:lastModifiedBy>
  <cp:revision>93</cp:revision>
  <dcterms:created xsi:type="dcterms:W3CDTF">2012-09-28T16:35:10Z</dcterms:created>
  <dcterms:modified xsi:type="dcterms:W3CDTF">2014-03-26T10:31:02Z</dcterms:modified>
</cp:coreProperties>
</file>