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Деятельность- способ существования людей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Классификация деятельности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7560840" cy="3375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По характеру отношений к окружающему миру:</a:t>
            </a:r>
          </a:p>
          <a:p>
            <a:pPr marL="609600" indent="-609600">
              <a:lnSpc>
                <a:spcPct val="70000"/>
              </a:lnSpc>
              <a:buFontTx/>
              <a:buAutoNum type="arabicPeriod"/>
            </a:pPr>
            <a:r>
              <a:rPr lang="ru-RU" altLang="en-US" sz="28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Практическая</a:t>
            </a:r>
          </a:p>
          <a:p>
            <a:pPr marL="609600" indent="-609600">
              <a:lnSpc>
                <a:spcPct val="70000"/>
              </a:lnSpc>
              <a:buFontTx/>
              <a:buAutoNum type="arabicPeriod"/>
            </a:pPr>
            <a:r>
              <a:rPr lang="ru-RU" altLang="en-US" sz="28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Духовная</a:t>
            </a:r>
            <a:r>
              <a:rPr lang="ru-RU" altLang="en-US" sz="2800" dirty="0" smtClean="0"/>
              <a:t> </a:t>
            </a:r>
          </a:p>
          <a:p>
            <a:pPr marL="609600" indent="-609600"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По общественным сферам: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altLang="en-US" sz="28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Экономическая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altLang="en-US" sz="28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Духовная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altLang="en-US" sz="28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Социальная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altLang="en-US" sz="28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Политическая</a:t>
            </a:r>
            <a:endParaRPr lang="ru-RU" altLang="en-US" sz="2800" b="1" dirty="0">
              <a:solidFill>
                <a:srgbClr val="004442"/>
              </a:solidFill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az-Cyrl-AZ" sz="4000" kern="10" dirty="0" smtClean="0">
                <a:ln w="9525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6666"/>
                </a:solidFill>
                <a:latin typeface="Candara" panose="020E0502030303020204" pitchFamily="34" charset="0"/>
              </a:rPr>
              <a:t>Характеристика деятельности </a:t>
            </a:r>
            <a:r>
              <a:rPr lang="en-US" sz="4400" kern="10" dirty="0" smtClean="0">
                <a:ln w="9525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6666"/>
                </a:solidFill>
                <a:latin typeface="Candara" panose="020E0502030303020204" pitchFamily="34" charset="0"/>
              </a:rPr>
              <a:t/>
            </a:r>
            <a:br>
              <a:rPr lang="en-US" sz="4400" kern="10" dirty="0" smtClean="0">
                <a:ln w="9525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6666"/>
                </a:solidFill>
                <a:latin typeface="Candara" panose="020E0502030303020204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2776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4442"/>
                </a:solidFill>
                <a:latin typeface="Candara" pitchFamily="34" charset="0"/>
              </a:rPr>
              <a:t>Деятельность </a:t>
            </a:r>
            <a:endParaRPr lang="ru-RU" sz="2800" b="1" dirty="0">
              <a:solidFill>
                <a:srgbClr val="004442"/>
              </a:solidFill>
              <a:latin typeface="Candar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340769"/>
            <a:ext cx="28620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Candara" pitchFamily="34" charset="0"/>
              </a:rPr>
              <a:t>форма взаимодействия с окружающим миром</a:t>
            </a:r>
            <a:endParaRPr lang="ru-RU" sz="28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grpSp>
        <p:nvGrpSpPr>
          <p:cNvPr id="6" name="Group 36">
            <a:extLst>
              <a:ext uri="{FF2B5EF4-FFF2-40B4-BE49-F238E27FC236}">
                <a16:creationId xmlns:a16="http://schemas.microsoft.com/office/drawing/2014/main" xmlns:lc="http://schemas.openxmlformats.org/drawingml/2006/lockedCanvas" xmlns="" id="{874FF79F-434C-4AC3-ADE0-FD8C2784B517}"/>
              </a:ext>
            </a:extLst>
          </p:cNvPr>
          <p:cNvGrpSpPr>
            <a:grpSpLocks/>
          </p:cNvGrpSpPr>
          <p:nvPr/>
        </p:nvGrpSpPr>
        <p:grpSpPr bwMode="auto">
          <a:xfrm>
            <a:off x="899593" y="2878932"/>
            <a:ext cx="1656184" cy="1100137"/>
            <a:chOff x="295" y="2069"/>
            <a:chExt cx="722" cy="693"/>
          </a:xfrm>
        </p:grpSpPr>
        <p:pic>
          <p:nvPicPr>
            <p:cNvPr id="7" name="Picture 32" descr="492312-8c2e23c57ac15ab8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4B82B585-E35A-4868-B863-3C55F19B9874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:lc="http://schemas.openxmlformats.org/drawingml/2006/locked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2069"/>
              <a:ext cx="411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33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350D4DB6-EC4F-433B-AAD3-EB6CF45D3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2583"/>
              <a:ext cx="722" cy="17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60000"/>
                </a:lnSpc>
              </a:pPr>
              <a:r>
                <a:rPr lang="ru-RU" altLang="en-US" sz="2000" b="1" dirty="0">
                  <a:latin typeface="Candara" panose="020E0502030303020204" pitchFamily="34" charset="0"/>
                </a:rPr>
                <a:t>ребёнок</a:t>
              </a:r>
            </a:p>
          </p:txBody>
        </p:sp>
      </p:grpSp>
      <p:grpSp>
        <p:nvGrpSpPr>
          <p:cNvPr id="9" name="Group 37">
            <a:extLst>
              <a:ext uri="{FF2B5EF4-FFF2-40B4-BE49-F238E27FC236}">
                <a16:creationId xmlns:a16="http://schemas.microsoft.com/office/drawing/2014/main" xmlns:lc="http://schemas.openxmlformats.org/drawingml/2006/lockedCanvas" xmlns="" id="{556FD32C-35F6-41A0-8A60-95A10602ECB8}"/>
              </a:ext>
            </a:extLst>
          </p:cNvPr>
          <p:cNvGrpSpPr>
            <a:grpSpLocks/>
          </p:cNvGrpSpPr>
          <p:nvPr/>
        </p:nvGrpSpPr>
        <p:grpSpPr bwMode="auto">
          <a:xfrm>
            <a:off x="3915569" y="3068960"/>
            <a:ext cx="1312862" cy="1017269"/>
            <a:chOff x="1701" y="1979"/>
            <a:chExt cx="827" cy="828"/>
          </a:xfrm>
        </p:grpSpPr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4E41DDB3-C906-437E-A454-66B80A0A15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:lc="http://schemas.openxmlformats.org/drawingml/2006/lockedCanvas" xmlns="" val="0"/>
                </a:ext>
              </a:extLst>
            </a:blip>
            <a:srcRect b="20526"/>
            <a:stretch>
              <a:fillRect/>
            </a:stretch>
          </p:blipFill>
          <p:spPr bwMode="auto">
            <a:xfrm>
              <a:off x="1882" y="1979"/>
              <a:ext cx="529" cy="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34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467EAD32-EC01-4C96-A6B8-5EEEFAEDA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628"/>
              <a:ext cx="827" cy="17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60000"/>
                </a:lnSpc>
              </a:pPr>
              <a:r>
                <a:rPr lang="ru-RU" altLang="en-US" sz="2000" b="1">
                  <a:latin typeface="Candara" panose="020E0502030303020204" pitchFamily="34" charset="0"/>
                </a:rPr>
                <a:t>школьник</a:t>
              </a:r>
            </a:p>
          </p:txBody>
        </p:sp>
      </p:grpSp>
      <p:grpSp>
        <p:nvGrpSpPr>
          <p:cNvPr id="12" name="Group 38">
            <a:extLst>
              <a:ext uri="{FF2B5EF4-FFF2-40B4-BE49-F238E27FC236}">
                <a16:creationId xmlns:a16="http://schemas.microsoft.com/office/drawing/2014/main" xmlns:lc="http://schemas.openxmlformats.org/drawingml/2006/lockedCanvas" xmlns="" id="{B00F7F40-F884-4A7A-ABC9-3C6D84E42AC2}"/>
              </a:ext>
            </a:extLst>
          </p:cNvPr>
          <p:cNvGrpSpPr>
            <a:grpSpLocks/>
          </p:cNvGrpSpPr>
          <p:nvPr/>
        </p:nvGrpSpPr>
        <p:grpSpPr bwMode="auto">
          <a:xfrm>
            <a:off x="6660232" y="2996953"/>
            <a:ext cx="1512168" cy="1452081"/>
            <a:chOff x="4468" y="1979"/>
            <a:chExt cx="1066" cy="1139"/>
          </a:xfrm>
        </p:grpSpPr>
        <p:pic>
          <p:nvPicPr>
            <p:cNvPr id="13" name="Picture 29" descr="2010-11-14-boardmeeting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70D51411-AA9A-4737-BE80-C24F0E090E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:lc="http://schemas.openxmlformats.org/drawingml/2006/lockedCanvas" xmlns="" val="0"/>
                </a:ext>
              </a:extLst>
            </a:blip>
            <a:srcRect b="15959"/>
            <a:stretch>
              <a:fillRect/>
            </a:stretch>
          </p:blipFill>
          <p:spPr bwMode="auto">
            <a:xfrm>
              <a:off x="4468" y="1979"/>
              <a:ext cx="1066" cy="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35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42D9A72A-4F91-4A5F-B043-8F47E0779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9" y="2659"/>
              <a:ext cx="794" cy="45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ru-RU" altLang="en-US" sz="2000" b="1" dirty="0">
                  <a:latin typeface="Candara" panose="020E0502030303020204" pitchFamily="34" charset="0"/>
                </a:rPr>
                <a:t>взрослые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Сознание и деятельность стр. 54 самостоятельно разобрать и объяснить </a:t>
            </a:r>
            <a:br>
              <a:rPr lang="ru-RU" sz="2800" dirty="0" smtClean="0"/>
            </a:br>
            <a:r>
              <a:rPr lang="ru-RU" sz="2800" dirty="0" smtClean="0"/>
              <a:t>Что такое сознание и что такое деятельность </a:t>
            </a:r>
            <a:r>
              <a:rPr lang="ru-RU" sz="2800" smtClean="0"/>
              <a:t>их взаимосвязь?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Практическая работа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Студенты изучают экономическую литературу, касающуюся создания и использования материальных ресурсов  общества</a:t>
            </a:r>
          </a:p>
          <a:p>
            <a:r>
              <a:rPr lang="ru-RU" dirty="0" smtClean="0"/>
              <a:t>Субъектом данной деятельности являются</a:t>
            </a:r>
          </a:p>
          <a:p>
            <a:r>
              <a:rPr lang="ru-RU" dirty="0" smtClean="0"/>
              <a:t>1) материальные возможности общества</a:t>
            </a:r>
          </a:p>
          <a:p>
            <a:r>
              <a:rPr lang="ru-RU" dirty="0" smtClean="0"/>
              <a:t>2) изучающие литературу студенты</a:t>
            </a:r>
          </a:p>
          <a:p>
            <a:r>
              <a:rPr lang="ru-RU" dirty="0" smtClean="0"/>
              <a:t>3) пути использования ресурсов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dirty="0" smtClean="0"/>
              <a:t>Соотнесите понятия </a:t>
            </a:r>
            <a:br>
              <a:rPr lang="ru-RU" dirty="0" smtClean="0"/>
            </a:br>
            <a:r>
              <a:rPr lang="ru-RU" sz="2800" dirty="0" smtClean="0"/>
              <a:t>Создания необходимых благ людям</a:t>
            </a:r>
            <a:br>
              <a:rPr lang="ru-RU" sz="2800" dirty="0" smtClean="0"/>
            </a:br>
            <a:r>
              <a:rPr lang="ru-RU" sz="2800" dirty="0" smtClean="0"/>
              <a:t>Наличие воображаемой постановки</a:t>
            </a:r>
            <a:br>
              <a:rPr lang="ru-RU" sz="2800" dirty="0" smtClean="0"/>
            </a:br>
            <a:r>
              <a:rPr lang="ru-RU" sz="2800" dirty="0" smtClean="0"/>
              <a:t>Обязательное использование языка</a:t>
            </a:r>
            <a:br>
              <a:rPr lang="ru-RU" sz="2800" dirty="0" smtClean="0"/>
            </a:br>
            <a:r>
              <a:rPr lang="ru-RU" sz="2800" dirty="0" smtClean="0"/>
              <a:t>Необходимость спец. </a:t>
            </a:r>
            <a:r>
              <a:rPr lang="ru-RU" sz="2800" dirty="0" smtClean="0"/>
              <a:t>подготовки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 Игра</a:t>
            </a:r>
            <a:br>
              <a:rPr lang="ru-RU" sz="2800" dirty="0" smtClean="0"/>
            </a:br>
            <a:r>
              <a:rPr lang="ru-RU" sz="2800" dirty="0" smtClean="0"/>
              <a:t>2) Общение</a:t>
            </a:r>
            <a:br>
              <a:rPr lang="ru-RU" sz="2800" dirty="0" smtClean="0"/>
            </a:br>
            <a:r>
              <a:rPr lang="ru-RU" sz="2800" dirty="0" smtClean="0"/>
              <a:t>3) Труд </a:t>
            </a:r>
            <a:br>
              <a:rPr lang="ru-RU" sz="28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 fontScale="90000"/>
          </a:bodyPr>
          <a:lstStyle/>
          <a:p>
            <a:r>
              <a:rPr lang="ru-RU" altLang="en-US" i="1" dirty="0" smtClean="0">
                <a:solidFill>
                  <a:srgbClr val="0066FF"/>
                </a:solidFill>
                <a:latin typeface="Candara" panose="020E0502030303020204" pitchFamily="34" charset="0"/>
              </a:rPr>
              <a:t>Деятельность - </a:t>
            </a:r>
            <a:br>
              <a:rPr lang="ru-RU" altLang="en-US" i="1" dirty="0" smtClean="0">
                <a:solidFill>
                  <a:srgbClr val="0066FF"/>
                </a:solidFill>
                <a:latin typeface="Candara" panose="020E0502030303020204" pitchFamily="34" charset="0"/>
              </a:rPr>
            </a:br>
            <a:r>
              <a:rPr lang="ru-RU" altLang="en-US" i="1" dirty="0" smtClean="0">
                <a:solidFill>
                  <a:srgbClr val="0066FF"/>
                </a:solidFill>
                <a:latin typeface="Candara" panose="020E0502030303020204" pitchFamily="34" charset="0"/>
              </a:rPr>
              <a:t>                  единственный путь к знаниям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628801"/>
            <a:ext cx="424847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b="1" i="1" dirty="0" smtClean="0">
                <a:solidFill>
                  <a:srgbClr val="0066FF"/>
                </a:solidFill>
                <a:latin typeface="Candara" panose="020E0502030303020204" pitchFamily="34" charset="0"/>
              </a:rPr>
              <a:t>- </a:t>
            </a:r>
            <a:br>
              <a:rPr lang="ru-RU" altLang="en-US" b="1" i="1" dirty="0" smtClean="0">
                <a:solidFill>
                  <a:srgbClr val="0066FF"/>
                </a:solidFill>
                <a:latin typeface="Candara" panose="020E0502030303020204" pitchFamily="34" charset="0"/>
              </a:rPr>
            </a:br>
            <a:r>
              <a:rPr lang="ru-RU" altLang="en-US" b="1" i="1" dirty="0" smtClean="0">
                <a:solidFill>
                  <a:srgbClr val="0066FF"/>
                </a:solidFill>
                <a:latin typeface="Candara" panose="020E0502030303020204" pitchFamily="34" charset="0"/>
              </a:rPr>
              <a:t>           </a:t>
            </a:r>
            <a:r>
              <a:rPr lang="ru-RU" altLang="en-US" sz="2800" b="1" i="1" dirty="0" smtClean="0">
                <a:solidFill>
                  <a:srgbClr val="0066FF"/>
                </a:solidFill>
                <a:latin typeface="Candara" panose="020E0502030303020204" pitchFamily="34" charset="0"/>
              </a:rPr>
              <a:t>Бернард Шоу</a:t>
            </a:r>
            <a:endParaRPr lang="ru-RU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:lc="http://schemas.openxmlformats.org/drawingml/2006/lockedCanvas" xmlns="" id="{719324DB-9487-4CA2-B60D-5A81555A2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388843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Деятельность человека и поведение животных </a:t>
            </a:r>
            <a:r>
              <a:rPr lang="ru-RU" sz="44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/>
            </a:r>
            <a:br>
              <a:rPr lang="ru-RU" sz="44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1"/>
            <a:ext cx="187220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268761"/>
            <a:ext cx="32941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РАЗУМНАЯ</a:t>
            </a:r>
          </a:p>
          <a:p>
            <a:pPr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 ДЕЯТЕЛЬНОСТЬ</a:t>
            </a:r>
            <a:endParaRPr lang="ru-RU" altLang="en-US" sz="2800" b="1" dirty="0">
              <a:solidFill>
                <a:srgbClr val="500050"/>
              </a:solidFill>
              <a:latin typeface="Candara" panose="020E0502030303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764705"/>
            <a:ext cx="25922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ПРЕОБРАЗОВАНИЕ</a:t>
            </a:r>
            <a:r>
              <a:rPr lang="ru-RU" altLang="en-US" dirty="0" smtClean="0">
                <a:latin typeface="Verdana" panose="020B0604030504040204" pitchFamily="34" charset="0"/>
              </a:rPr>
              <a:t> </a:t>
            </a:r>
          </a:p>
          <a:p>
            <a:pPr algn="ctr"/>
            <a:r>
              <a:rPr lang="ru-RU" altLang="en-US" dirty="0" smtClean="0">
                <a:latin typeface="Verdana" panose="020B0604030504040204" pitchFamily="34" charset="0"/>
              </a:rPr>
              <a:t>(создание искусственной </a:t>
            </a:r>
          </a:p>
          <a:p>
            <a:pPr algn="ctr"/>
            <a:r>
              <a:rPr lang="ru-RU" altLang="en-US" dirty="0" smtClean="0">
                <a:latin typeface="Verdana" panose="020B0604030504040204" pitchFamily="34" charset="0"/>
              </a:rPr>
              <a:t>среды существования).</a:t>
            </a:r>
          </a:p>
          <a:p>
            <a:pPr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ЦЕЛЕПОЛАГАНИЕ</a:t>
            </a:r>
            <a:endParaRPr lang="ru-RU" altLang="en-US" sz="2800" b="1" dirty="0">
              <a:solidFill>
                <a:srgbClr val="500050"/>
              </a:solidFill>
              <a:latin typeface="Candara" panose="020E0502030303020204" pitchFamily="34" charset="0"/>
            </a:endParaRPr>
          </a:p>
        </p:txBody>
      </p:sp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05064"/>
            <a:ext cx="269979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31840" y="3982998"/>
            <a:ext cx="2032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2800" b="1" dirty="0" smtClean="0">
                <a:solidFill>
                  <a:srgbClr val="FFFF00"/>
                </a:solidFill>
                <a:latin typeface="Candara" panose="020E0502030303020204" pitchFamily="34" charset="0"/>
              </a:rPr>
              <a:t>ИНСТИНКТ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3717032"/>
            <a:ext cx="3888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2800" b="1" dirty="0" smtClean="0">
                <a:solidFill>
                  <a:srgbClr val="FFFF00"/>
                </a:solidFill>
                <a:latin typeface="Candara" panose="020E0502030303020204" pitchFamily="34" charset="0"/>
              </a:rPr>
              <a:t>ПРИСПОСОБЛЕНИЕ</a:t>
            </a:r>
            <a:r>
              <a:rPr lang="ru-RU" altLang="en-US" sz="2800" dirty="0" smtClean="0">
                <a:solidFill>
                  <a:srgbClr val="FFFF00"/>
                </a:solidFill>
                <a:latin typeface="Candara" panose="020E0502030303020204" pitchFamily="34" charset="0"/>
              </a:rPr>
              <a:t> </a:t>
            </a:r>
          </a:p>
          <a:p>
            <a:pPr algn="ctr"/>
            <a:r>
              <a:rPr lang="ru-RU" altLang="en-US" sz="2800" dirty="0" smtClean="0">
                <a:latin typeface="Candara" panose="020E0502030303020204" pitchFamily="34" charset="0"/>
              </a:rPr>
              <a:t>путём перестройки </a:t>
            </a:r>
          </a:p>
          <a:p>
            <a:pPr algn="ctr"/>
            <a:r>
              <a:rPr lang="ru-RU" altLang="en-US" sz="2800" dirty="0" smtClean="0">
                <a:latin typeface="Candara" panose="020E0502030303020204" pitchFamily="34" charset="0"/>
              </a:rPr>
              <a:t>собственного организма.</a:t>
            </a:r>
          </a:p>
          <a:p>
            <a:pPr algn="ctr"/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ЦЕЛЕСООБРАЗНОСТЬ</a:t>
            </a:r>
            <a:endParaRPr lang="ru-RU" altLang="en-US" sz="2800" b="1" dirty="0">
              <a:solidFill>
                <a:srgbClr val="500050"/>
              </a:solidFill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168352"/>
          </a:xfrm>
        </p:spPr>
        <p:txBody>
          <a:bodyPr>
            <a:normAutofit fontScale="90000"/>
          </a:bodyPr>
          <a:lstStyle/>
          <a:p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Что движет деятельностью ?</a:t>
            </a:r>
            <a:b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</a:br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Используя текст учебника  дайте определение  понятию «Потребность»</a:t>
            </a:r>
            <a:b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</a:br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Перечислите виды потребностей у человека</a:t>
            </a:r>
            <a:b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</a:br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 </a:t>
            </a:r>
            <a:b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</a:br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 </a:t>
            </a:r>
            <a:b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</a:br>
            <a:r>
              <a:rPr lang="ru-RU" sz="40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/>
            </a:r>
            <a:br>
              <a:rPr lang="ru-RU" sz="40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altLang="en-US" sz="3100" dirty="0" smtClean="0">
                <a:solidFill>
                  <a:schemeClr val="tx1"/>
                </a:solidFill>
              </a:rPr>
              <a:t>К каким группам потребностей относятся данные высказывания?</a:t>
            </a:r>
            <a:r>
              <a:rPr lang="ru-RU" altLang="en-US" sz="4400" dirty="0" smtClean="0">
                <a:solidFill>
                  <a:schemeClr val="tx1"/>
                </a:solidFill>
              </a:rPr>
              <a:t/>
            </a:r>
            <a:br>
              <a:rPr lang="ru-RU" altLang="en-US" sz="44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2400" i="1" dirty="0" smtClean="0">
                <a:solidFill>
                  <a:srgbClr val="500050"/>
                </a:solidFill>
              </a:rPr>
              <a:t>Аристотель:</a:t>
            </a:r>
            <a:r>
              <a:rPr lang="ru-RU" altLang="en-US" sz="2400" i="1" dirty="0" smtClean="0"/>
              <a:t> </a:t>
            </a:r>
            <a:r>
              <a:rPr lang="ru-RU" altLang="en-US" b="1" i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«Все люди от природы стремятся к знанию».</a:t>
            </a:r>
          </a:p>
          <a:p>
            <a:r>
              <a:rPr lang="ru-RU" altLang="en-US" sz="2400" i="1" dirty="0" smtClean="0">
                <a:solidFill>
                  <a:srgbClr val="500050"/>
                </a:solidFill>
              </a:rPr>
              <a:t>Г.Белль:</a:t>
            </a:r>
            <a:r>
              <a:rPr lang="ru-RU" altLang="en-US" sz="2400" i="1" dirty="0" smtClean="0"/>
              <a:t> «</a:t>
            </a:r>
            <a:r>
              <a:rPr lang="ru-RU" altLang="en-US" b="1" i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Сон прекрасен тем, что уравнивает человека и животное».  </a:t>
            </a:r>
          </a:p>
          <a:p>
            <a:r>
              <a:rPr lang="ru-RU" altLang="en-US" b="1" i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 </a:t>
            </a:r>
            <a:r>
              <a:rPr lang="ru-RU" altLang="en-US" b="1" i="1" dirty="0" smtClean="0">
                <a:solidFill>
                  <a:srgbClr val="CC0000"/>
                </a:solidFill>
                <a:latin typeface="Candara" panose="020E0502030303020204" pitchFamily="34" charset="0"/>
              </a:rPr>
              <a:t> </a:t>
            </a:r>
          </a:p>
          <a:p>
            <a:r>
              <a:rPr lang="ru-RU" altLang="en-US" sz="2400" i="1" dirty="0" smtClean="0">
                <a:solidFill>
                  <a:srgbClr val="500050"/>
                </a:solidFill>
              </a:rPr>
              <a:t>Ю.Нагибин:</a:t>
            </a:r>
            <a:r>
              <a:rPr lang="ru-RU" altLang="en-US" sz="2400" i="1" dirty="0" smtClean="0"/>
              <a:t> </a:t>
            </a:r>
            <a:r>
              <a:rPr lang="ru-RU" altLang="en-US" b="1" i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«Если определить его главную устремленность – он всегда кому-то помогал…Помогать было его призванием».                           </a:t>
            </a:r>
            <a:endParaRPr lang="ru-RU" altLang="en-US" b="1" i="1" dirty="0" smtClean="0">
              <a:solidFill>
                <a:srgbClr val="CC0000"/>
              </a:solidFill>
              <a:latin typeface="Candara" panose="020E050203030302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87208" cy="1556792"/>
          </a:xfrm>
        </p:spPr>
        <p:txBody>
          <a:bodyPr/>
          <a:lstStyle/>
          <a:p>
            <a:r>
              <a:rPr lang="ru-RU" kern="10" dirty="0" smtClean="0">
                <a:ln w="11430"/>
                <a:solidFill>
                  <a:srgbClr val="00444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ndara"/>
              </a:rPr>
              <a:t>Структура  деятельности </a:t>
            </a:r>
            <a:r>
              <a:rPr lang="ru-RU" dirty="0" smtClean="0">
                <a:ln w="11430"/>
                <a:solidFill>
                  <a:srgbClr val="00444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/>
            </a:r>
            <a:br>
              <a:rPr lang="ru-RU" dirty="0" smtClean="0">
                <a:ln w="11430"/>
                <a:solidFill>
                  <a:srgbClr val="00444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924944"/>
            <a:ext cx="4339952" cy="1092554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altLang="en-US" sz="24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Средства </a:t>
            </a:r>
          </a:p>
          <a:p>
            <a:pPr algn="ctr">
              <a:lnSpc>
                <a:spcPct val="80000"/>
              </a:lnSpc>
            </a:pPr>
            <a:r>
              <a:rPr lang="ru-RU" altLang="en-US" sz="24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достижения</a:t>
            </a:r>
          </a:p>
          <a:p>
            <a:pPr algn="ctr">
              <a:lnSpc>
                <a:spcPct val="80000"/>
              </a:lnSpc>
            </a:pPr>
            <a:r>
              <a:rPr lang="ru-RU" altLang="en-US" sz="2400" b="1" dirty="0" smtClean="0">
                <a:solidFill>
                  <a:srgbClr val="004442"/>
                </a:solidFill>
                <a:latin typeface="Candara" panose="020E0502030303020204" pitchFamily="34" charset="0"/>
              </a:rPr>
              <a:t>(</a:t>
            </a:r>
            <a:r>
              <a:rPr lang="ru-RU" altLang="en-US" sz="2400" b="1" dirty="0" smtClean="0">
                <a:solidFill>
                  <a:srgbClr val="004442"/>
                </a:solidFill>
              </a:rPr>
              <a:t>предметы труда, орудия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158417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924944"/>
            <a:ext cx="1907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24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Цель образ, результат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7" y="1340769"/>
            <a:ext cx="252028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876256" y="1628800"/>
            <a:ext cx="172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24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Результат</a:t>
            </a:r>
            <a:endParaRPr lang="ru-RU" altLang="en-US" sz="2400" b="1" dirty="0">
              <a:solidFill>
                <a:srgbClr val="500050"/>
              </a:solidFill>
              <a:latin typeface="Candara" panose="020E0502030303020204" pitchFamily="34" charset="0"/>
            </a:endParaRPr>
          </a:p>
        </p:txBody>
      </p:sp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77280"/>
            <a:ext cx="2808312" cy="393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09600"/>
            <a:ext cx="8003232" cy="1451248"/>
          </a:xfrm>
        </p:spPr>
        <p:txBody>
          <a:bodyPr/>
          <a:lstStyle/>
          <a:p>
            <a:r>
              <a:rPr lang="ru-RU" sz="3600" dirty="0" smtClean="0"/>
              <a:t>А почему человек  выдвигает ту или иную цель ?. Его побуждают к этому «</a:t>
            </a:r>
            <a:r>
              <a:rPr lang="ru-RU" sz="3600" dirty="0" smtClean="0">
                <a:solidFill>
                  <a:srgbClr val="FFFF00"/>
                </a:solidFill>
              </a:rPr>
              <a:t>Мотивы»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Цель- это, то ради чего действует человек ; Мотив- это то почему действует человек»</a:t>
            </a:r>
          </a:p>
          <a:p>
            <a:r>
              <a:rPr lang="ru-RU" sz="2800" dirty="0" smtClean="0"/>
              <a:t>                                 В.А. </a:t>
            </a:r>
            <a:r>
              <a:rPr lang="ru-RU" sz="2800" dirty="0" err="1" smtClean="0"/>
              <a:t>Крутецкий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Компоненты  деятельности </a:t>
            </a:r>
            <a:r>
              <a:rPr lang="ru-RU" sz="40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/>
            </a:r>
            <a:br>
              <a:rPr lang="ru-RU" sz="40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908720"/>
            <a:ext cx="5598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2800" b="1" dirty="0" smtClean="0">
                <a:solidFill>
                  <a:srgbClr val="500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Субъект - тот, кто осуществляет деятельность</a:t>
            </a:r>
            <a:r>
              <a:rPr lang="ru-RU" b="1" dirty="0" smtClean="0">
                <a:solidFill>
                  <a:srgbClr val="500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.</a:t>
            </a: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3"/>
            <a:ext cx="201622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5" y="2132856"/>
            <a:ext cx="144015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76872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lc="http://schemas.openxmlformats.org/drawingml/2006/lockedCanvas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4398495"/>
            <a:ext cx="6318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500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Объект -  то, на что направлена деятельность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kern="1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/>
              </a:rPr>
              <a:t>Что движет деятельностью ?</a:t>
            </a:r>
            <a:r>
              <a:rPr lang="ru-RU" sz="40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/>
            </a:r>
            <a:br>
              <a:rPr lang="ru-RU" sz="4000" dirty="0" smtClean="0">
                <a:ln w="11430"/>
                <a:solidFill>
                  <a:srgbClr val="00444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68761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2800" b="1" dirty="0" smtClean="0">
                <a:solidFill>
                  <a:srgbClr val="800000"/>
                </a:solidFill>
                <a:latin typeface="Candara" panose="020E0502030303020204" pitchFamily="34" charset="0"/>
              </a:rPr>
              <a:t>Мотив</a:t>
            </a:r>
            <a:r>
              <a:rPr lang="ru-RU" altLang="en-US" sz="2800" dirty="0" smtClean="0">
                <a:latin typeface="Candara" panose="020E0502030303020204" pitchFamily="34" charset="0"/>
              </a:rPr>
              <a:t> - </a:t>
            </a:r>
            <a:r>
              <a:rPr lang="ru-RU" altLang="en-US" sz="2800" b="1" i="1" dirty="0" smtClean="0">
                <a:solidFill>
                  <a:srgbClr val="000066"/>
                </a:solidFill>
                <a:latin typeface="Candara" panose="020E0502030303020204" pitchFamily="34" charset="0"/>
              </a:rPr>
              <a:t>побудительная причина, повод к какому-либо действию.</a:t>
            </a:r>
            <a:r>
              <a:rPr lang="ru-RU" altLang="en-US" sz="2800" dirty="0" smtClean="0"/>
              <a:t> </a:t>
            </a:r>
            <a:endParaRPr lang="ru-RU" altLang="en-US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551837"/>
            <a:ext cx="60304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2800" b="1" dirty="0" smtClean="0">
                <a:solidFill>
                  <a:srgbClr val="800000"/>
                </a:solidFill>
                <a:latin typeface="Candara" panose="020E0502030303020204" pitchFamily="34" charset="0"/>
              </a:rPr>
              <a:t>Потребность</a:t>
            </a:r>
            <a:r>
              <a:rPr lang="ru-RU" altLang="en-US" sz="2800" dirty="0" smtClean="0"/>
              <a:t> </a:t>
            </a:r>
            <a:r>
              <a:rPr lang="ru-RU" altLang="en-US" sz="2800" b="1" i="1" dirty="0" smtClean="0">
                <a:solidFill>
                  <a:srgbClr val="000066"/>
                </a:solidFill>
                <a:latin typeface="Candara" panose="020E0502030303020204" pitchFamily="34" charset="0"/>
              </a:rPr>
              <a:t>— это переживаемая и осознаваемая человеком нужда в том, что необходимо для поддержания его организма и развития личности. </a:t>
            </a:r>
          </a:p>
          <a:p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(</a:t>
            </a:r>
            <a:r>
              <a:rPr lang="ru-RU" altLang="en-US" sz="2800" b="1" i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Биологические потребности, социальные потребности,</a:t>
            </a:r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 </a:t>
            </a:r>
            <a:r>
              <a:rPr lang="ru-RU" altLang="en-US" sz="2800" b="1" i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идеальные потребности</a:t>
            </a:r>
            <a:r>
              <a:rPr lang="ru-RU" altLang="en-US" sz="2800" b="1" dirty="0" smtClean="0">
                <a:solidFill>
                  <a:srgbClr val="500050"/>
                </a:solidFill>
                <a:latin typeface="Candara" panose="020E0502030303020204" pitchFamily="34" charset="0"/>
              </a:rPr>
              <a:t> )</a:t>
            </a:r>
            <a:endParaRPr lang="ru-RU" altLang="en-US" sz="2800" b="1" dirty="0">
              <a:solidFill>
                <a:srgbClr val="500050"/>
              </a:solidFill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243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Деятельность- способ существования людей </vt:lpstr>
      <vt:lpstr>Деятельность -                    единственный путь к знаниям </vt:lpstr>
      <vt:lpstr>Деятельность человека и поведение животных  </vt:lpstr>
      <vt:lpstr>Что движет деятельностью ? Используя текст учебника  дайте определение  понятию «Потребность» Перечислите виды потребностей у человека      </vt:lpstr>
      <vt:lpstr>К каким группам потребностей относятся данные высказывания? </vt:lpstr>
      <vt:lpstr>Структура  деятельности  </vt:lpstr>
      <vt:lpstr>А почему человек  выдвигает ту или иную цель ?. Его побуждают к этому «Мотивы»</vt:lpstr>
      <vt:lpstr>Компоненты  деятельности  </vt:lpstr>
      <vt:lpstr>Что движет деятельностью ? </vt:lpstr>
      <vt:lpstr>Классификация деятельности</vt:lpstr>
      <vt:lpstr>Характеристика деятельности  </vt:lpstr>
      <vt:lpstr>Сознание и деятельность стр. 54 самостоятельно разобрать и объяснить  Что такое сознание и что такое деятельность их взаимосвязь? </vt:lpstr>
      <vt:lpstr>Практическая работа </vt:lpstr>
      <vt:lpstr>Соотнесите понятия  Создания необходимых благ людям Наличие воображаемой постановки Обязательное использование языка Необходимость спец. подготовки 1) Игра 2) Общение 3) Труд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Деятельность- способ существования людей </dc:title>
  <dc:creator>user</dc:creator>
  <cp:lastModifiedBy>user</cp:lastModifiedBy>
  <cp:revision>10</cp:revision>
  <dcterms:created xsi:type="dcterms:W3CDTF">2017-10-16T08:49:41Z</dcterms:created>
  <dcterms:modified xsi:type="dcterms:W3CDTF">2019-01-08T09:46:39Z</dcterms:modified>
</cp:coreProperties>
</file>