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65" r:id="rId3"/>
    <p:sldId id="263" r:id="rId4"/>
    <p:sldId id="264" r:id="rId5"/>
    <p:sldId id="266" r:id="rId6"/>
    <p:sldId id="267" r:id="rId7"/>
    <p:sldId id="268" r:id="rId8"/>
    <p:sldId id="269" r:id="rId9"/>
    <p:sldId id="270" r:id="rId10"/>
    <p:sldId id="271" r:id="rId11"/>
  </p:sldIdLst>
  <p:sldSz cx="9144000" cy="6858000" type="screen4x3"/>
  <p:notesSz cx="6888163" cy="10020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Default Section" id="{42C7C62C-6075-426B-B9CE-B65FA7FF71B9}">
          <p14:sldIdLst>
            <p14:sldId id="256"/>
            <p14:sldId id="265"/>
            <p14:sldId id="263"/>
            <p14:sldId id="264"/>
            <p14:sldId id="266"/>
            <p14:sldId id="267"/>
          </p14:sldIdLst>
        </p14:section>
        <p14:section name="Раздел без заголовка" id="{4649F5FB-584B-4CB9-AF62-5B63AF04C7D1}">
          <p14:sldIdLst>
            <p14:sldId id="268"/>
            <p14:sldId id="269"/>
            <p14:sldId id="270"/>
            <p14:sldId id="271"/>
          </p14:sldIdLst>
        </p14:section>
      </p14:sectionLst>
    </p:ex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A5896"/>
    <a:srgbClr val="F3F0ED"/>
    <a:srgbClr val="E1DAD2"/>
    <a:srgbClr val="FEFEFE"/>
    <a:srgbClr val="C1C9CD"/>
    <a:srgbClr val="7C96A3"/>
    <a:srgbClr val="FFFFFF"/>
    <a:srgbClr val="003374"/>
    <a:srgbClr val="385592"/>
    <a:srgbClr val="173A8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3469" autoAdjust="0"/>
    <p:restoredTop sz="94660"/>
  </p:normalViewPr>
  <p:slideViewPr>
    <p:cSldViewPr snapToGrid="0">
      <p:cViewPr varScale="1">
        <p:scale>
          <a:sx n="88" d="100"/>
          <a:sy n="88" d="100"/>
        </p:scale>
        <p:origin x="-1123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BE2DD1C9-4BB6-422A-8F34-C157EA500BD9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 userDrawn="1"/>
        </p:nvPicPr>
        <p:blipFill rotWithShape="1">
          <a:blip r:embed="rId1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5459" y="163208"/>
            <a:ext cx="7869890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717177" y="5325034"/>
            <a:ext cx="8059270" cy="100404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4400" b="1" dirty="0" smtClean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endParaRPr lang="ru-RU" sz="44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endParaRPr lang="ru-RU" sz="4400" b="1" dirty="0" smtClean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endParaRPr lang="ru-RU" sz="44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endParaRPr lang="ru-RU" sz="4400" b="1" dirty="0" smtClean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endParaRPr lang="ru-RU" sz="44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endParaRPr lang="ru-RU" sz="4400" b="1" dirty="0" smtClean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endParaRPr lang="ru-RU" sz="44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endParaRPr lang="ru-RU" sz="4400" b="1" dirty="0" smtClean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endParaRPr lang="ru-RU" sz="44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endParaRPr lang="ru-RU" sz="4400" b="1" dirty="0" smtClean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endParaRPr lang="ru-RU" sz="44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endParaRPr lang="ru-RU" sz="4400" b="1" dirty="0" smtClean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endParaRPr lang="ru-RU" sz="44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endParaRPr lang="ru-RU" sz="4400" b="1" dirty="0" smtClean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endParaRPr lang="ru-RU" sz="44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муниципального автономного дошкольного образовательного</a:t>
            </a: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учреждения г. Хабаровска</a:t>
            </a: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«Детский сад комбинированного вида №128</a:t>
            </a:r>
          </a:p>
          <a:p>
            <a:endParaRPr lang="ru-RU" sz="4400" b="1" dirty="0" smtClean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endParaRPr lang="ru-RU" sz="44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endParaRPr lang="ru-RU" sz="4400" b="1" dirty="0" smtClean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r>
              <a:rPr lang="ru-RU" sz="44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Экологический проект</a:t>
            </a:r>
            <a:r>
              <a:rPr lang="en-US" sz="44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 </a:t>
            </a:r>
            <a:r>
              <a:rPr lang="ru-RU" sz="44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на тему: «Дикие животные наших лесов»</a:t>
            </a:r>
          </a:p>
          <a:p>
            <a:r>
              <a:rPr lang="ru-RU" sz="18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                                                                                             </a:t>
            </a:r>
          </a:p>
          <a:p>
            <a:endParaRPr lang="ru-RU" sz="1800" b="1" dirty="0">
              <a:ln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endParaRPr lang="ru-RU" sz="1800" b="1" dirty="0" smtClean="0">
              <a:ln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endParaRPr lang="ru-RU" sz="1800" b="1" dirty="0">
              <a:ln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r>
              <a:rPr lang="ru-RU" sz="18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                                                                                               Выполнила: Захарченко Т.Ю.</a:t>
            </a:r>
            <a:endParaRPr lang="en-US" sz="1800" b="1" dirty="0">
              <a:ln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Спасибо за внимание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n w="22225">
                  <a:solidFill>
                    <a:srgbClr val="7030A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Берегите природу</a:t>
            </a:r>
            <a:endParaRPr lang="ru-RU" sz="4800" b="1" dirty="0">
              <a:ln w="22225">
                <a:solidFill>
                  <a:srgbClr val="7030A0"/>
                </a:solidFill>
                <a:prstDash val="solid"/>
              </a:ln>
              <a:solidFill>
                <a:srgbClr val="C00000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9300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013" y="242047"/>
            <a:ext cx="8713694" cy="3749850"/>
          </a:xfrm>
          <a:effectLst>
            <a:glow rad="63500">
              <a:schemeClr val="tx1"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/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/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/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Участники проекта: </a:t>
            </a:r>
            <a:r>
              <a:rPr lang="ru-RU" sz="2800" b="1" dirty="0" smtClean="0"/>
              <a:t>педагоги, родители, дети средней группы.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Вид проекта:</a:t>
            </a:r>
            <a:r>
              <a:rPr lang="ru-RU" sz="3100" dirty="0" smtClean="0"/>
              <a:t>  </a:t>
            </a:r>
            <a:r>
              <a:rPr lang="ru-RU" sz="3100" b="1" dirty="0"/>
              <a:t>ознакомительно – </a:t>
            </a:r>
            <a:r>
              <a:rPr lang="ru-RU" sz="3100" b="1" dirty="0" smtClean="0"/>
              <a:t>ориентированный</a:t>
            </a:r>
            <a:br>
              <a:rPr lang="ru-RU" sz="3100" b="1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b="1" dirty="0" smtClean="0">
                <a:solidFill>
                  <a:srgbClr val="FF0000"/>
                </a:solidFill>
              </a:rPr>
              <a:t>Проблема:</a:t>
            </a:r>
            <a:r>
              <a:rPr lang="ru-RU" sz="3100" b="1" dirty="0" smtClean="0"/>
              <a:t> </a:t>
            </a:r>
            <a:r>
              <a:rPr lang="ru-RU" sz="3100" b="1" dirty="0"/>
              <a:t>д</a:t>
            </a:r>
            <a:r>
              <a:rPr lang="ru-RU" sz="3100" b="1" dirty="0" smtClean="0"/>
              <a:t>ети </a:t>
            </a:r>
            <a:r>
              <a:rPr lang="ru-RU" sz="3100" b="1" dirty="0"/>
              <a:t>в недостаточной степени имеют представление об образе жизни, повадках, питании и жилищах диких животных наших лесов; о том, как они готовятся к зиме в лесу. Не все дети владеют обобщающим понятием «дикие животные</a:t>
            </a:r>
            <a:r>
              <a:rPr lang="ru-RU" sz="3100" b="1" dirty="0" smtClean="0"/>
              <a:t>».</a:t>
            </a:r>
            <a:br>
              <a:rPr lang="ru-RU" sz="3100" b="1" dirty="0" smtClean="0"/>
            </a:br>
            <a:r>
              <a:rPr lang="ru-RU" sz="3100" b="1" dirty="0"/>
              <a:t/>
            </a:r>
            <a:br>
              <a:rPr lang="ru-RU" sz="3100" b="1" dirty="0"/>
            </a:br>
            <a:r>
              <a:rPr lang="ru-RU" sz="3100" b="1" dirty="0" smtClean="0">
                <a:solidFill>
                  <a:srgbClr val="FF0000"/>
                </a:solidFill>
              </a:rPr>
              <a:t>Цель:</a:t>
            </a:r>
            <a:r>
              <a:rPr lang="ru-RU" sz="3100" b="1" dirty="0" smtClean="0"/>
              <a:t> формирование целостного представления о диких      животных, их характерных отличительных особенностях, закрепление понятия «дикие животные». Воспитание заботливого отношения к природе.</a:t>
            </a:r>
            <a:br>
              <a:rPr lang="ru-RU" sz="3100" b="1" dirty="0" smtClean="0"/>
            </a:br>
            <a:endParaRPr lang="en-US" sz="31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3465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458" y="163208"/>
            <a:ext cx="8301317" cy="69489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Задачи:</a:t>
            </a:r>
            <a:endParaRPr lang="en-US" sz="3200" b="1" dirty="0">
              <a:solidFill>
                <a:srgbClr val="FF0000"/>
              </a:solidFill>
            </a:endParaRPr>
          </a:p>
        </p:txBody>
      </p:sp>
      <p:grpSp>
        <p:nvGrpSpPr>
          <p:cNvPr id="37" name="Group 2"/>
          <p:cNvGrpSpPr>
            <a:grpSpLocks/>
          </p:cNvGrpSpPr>
          <p:nvPr/>
        </p:nvGrpSpPr>
        <p:grpSpPr bwMode="auto">
          <a:xfrm>
            <a:off x="245693" y="4014388"/>
            <a:ext cx="8700217" cy="697539"/>
            <a:chOff x="1111" y="1482"/>
            <a:chExt cx="3432" cy="357"/>
          </a:xfrm>
        </p:grpSpPr>
        <p:sp>
          <p:nvSpPr>
            <p:cNvPr id="38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Rectangle 4"/>
            <p:cNvSpPr>
              <a:spLocks noChangeArrowheads="1"/>
            </p:cNvSpPr>
            <p:nvPr/>
          </p:nvSpPr>
          <p:spPr bwMode="gray">
            <a:xfrm rot="3419336">
              <a:off x="1069" y="1579"/>
              <a:ext cx="302" cy="217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40" name="Text Box 5"/>
            <p:cNvSpPr txBox="1">
              <a:spLocks noChangeArrowheads="1"/>
            </p:cNvSpPr>
            <p:nvPr/>
          </p:nvSpPr>
          <p:spPr bwMode="gray">
            <a:xfrm>
              <a:off x="1449" y="1482"/>
              <a:ext cx="3094" cy="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lvl="0"/>
              <a:r>
                <a:rPr lang="ru-RU" b="1" dirty="0" smtClean="0"/>
                <a:t>Использовать </a:t>
              </a:r>
              <a:r>
                <a:rPr lang="ru-RU" b="1" dirty="0"/>
                <a:t>полученные знания о диких животных России в продуктивных видах деятельности (лепке, аппликации, рисовании</a:t>
              </a:r>
              <a:r>
                <a:rPr lang="ru-RU" b="1" dirty="0" smtClean="0"/>
                <a:t>).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41" name="Text Box 6"/>
            <p:cNvSpPr txBox="1">
              <a:spLocks noChangeArrowheads="1"/>
            </p:cNvSpPr>
            <p:nvPr/>
          </p:nvSpPr>
          <p:spPr bwMode="gray">
            <a:xfrm rot="21438174">
              <a:off x="1144" y="1545"/>
              <a:ext cx="433" cy="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2400" b="1" dirty="0" smtClean="0">
                  <a:solidFill>
                    <a:srgbClr val="FFFFFF"/>
                  </a:solidFill>
                </a:rPr>
                <a:t>4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2" name="Group 7"/>
          <p:cNvGrpSpPr>
            <a:grpSpLocks/>
          </p:cNvGrpSpPr>
          <p:nvPr/>
        </p:nvGrpSpPr>
        <p:grpSpPr bwMode="auto">
          <a:xfrm>
            <a:off x="288300" y="687229"/>
            <a:ext cx="8401624" cy="1080451"/>
            <a:chOff x="1322" y="1964"/>
            <a:chExt cx="4094" cy="416"/>
          </a:xfrm>
        </p:grpSpPr>
        <p:sp>
          <p:nvSpPr>
            <p:cNvPr id="43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Rectangle 9"/>
            <p:cNvSpPr>
              <a:spLocks noChangeArrowheads="1"/>
            </p:cNvSpPr>
            <p:nvPr/>
          </p:nvSpPr>
          <p:spPr bwMode="gray">
            <a:xfrm rot="3419336">
              <a:off x="1351" y="2041"/>
              <a:ext cx="183" cy="242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45" name="Text Box 10"/>
            <p:cNvSpPr txBox="1">
              <a:spLocks noChangeArrowheads="1"/>
            </p:cNvSpPr>
            <p:nvPr/>
          </p:nvSpPr>
          <p:spPr bwMode="gray">
            <a:xfrm>
              <a:off x="1736" y="2072"/>
              <a:ext cx="368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46" name="Text Box 11"/>
            <p:cNvSpPr txBox="1">
              <a:spLocks noChangeArrowheads="1"/>
            </p:cNvSpPr>
            <p:nvPr/>
          </p:nvSpPr>
          <p:spPr bwMode="gray">
            <a:xfrm>
              <a:off x="1361" y="1964"/>
              <a:ext cx="173" cy="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  </a:t>
              </a:r>
              <a:r>
                <a:rPr lang="en-US" sz="2400" b="1" dirty="0" smtClean="0">
                  <a:solidFill>
                    <a:srgbClr val="FFFFFF"/>
                  </a:solidFill>
                </a:rPr>
                <a:t>1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7" name="Group 12"/>
          <p:cNvGrpSpPr>
            <a:grpSpLocks/>
          </p:cNvGrpSpPr>
          <p:nvPr/>
        </p:nvGrpSpPr>
        <p:grpSpPr bwMode="auto">
          <a:xfrm>
            <a:off x="251629" y="1926648"/>
            <a:ext cx="8248782" cy="1380686"/>
            <a:chOff x="1201" y="2642"/>
            <a:chExt cx="3263" cy="348"/>
          </a:xfrm>
        </p:grpSpPr>
        <p:sp>
          <p:nvSpPr>
            <p:cNvPr id="48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Rectangle 14"/>
            <p:cNvSpPr>
              <a:spLocks noChangeArrowheads="1"/>
            </p:cNvSpPr>
            <p:nvPr/>
          </p:nvSpPr>
          <p:spPr bwMode="gray">
            <a:xfrm rot="3419336">
              <a:off x="1247" y="2608"/>
              <a:ext cx="149" cy="217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50" name="Text Box 15"/>
            <p:cNvSpPr txBox="1">
              <a:spLocks noChangeArrowheads="1"/>
            </p:cNvSpPr>
            <p:nvPr/>
          </p:nvSpPr>
          <p:spPr bwMode="gray">
            <a:xfrm>
              <a:off x="1676" y="2682"/>
              <a:ext cx="2788" cy="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51" name="Text Box 16"/>
            <p:cNvSpPr txBox="1">
              <a:spLocks noChangeArrowheads="1"/>
            </p:cNvSpPr>
            <p:nvPr/>
          </p:nvSpPr>
          <p:spPr bwMode="gray">
            <a:xfrm>
              <a:off x="1201" y="2654"/>
              <a:ext cx="268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  </a:t>
              </a:r>
              <a:r>
                <a:rPr lang="en-US" sz="2400" b="1" dirty="0" smtClean="0">
                  <a:solidFill>
                    <a:srgbClr val="FFFFFF"/>
                  </a:solidFill>
                </a:rPr>
                <a:t>2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52" name="Group 17"/>
          <p:cNvGrpSpPr>
            <a:grpSpLocks/>
          </p:cNvGrpSpPr>
          <p:nvPr/>
        </p:nvGrpSpPr>
        <p:grpSpPr bwMode="auto">
          <a:xfrm>
            <a:off x="197288" y="3259249"/>
            <a:ext cx="8621794" cy="574374"/>
            <a:chOff x="1267" y="3048"/>
            <a:chExt cx="3228" cy="1190"/>
          </a:xfrm>
        </p:grpSpPr>
        <p:sp>
          <p:nvSpPr>
            <p:cNvPr id="53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Rectangle 19"/>
            <p:cNvSpPr>
              <a:spLocks noChangeArrowheads="1"/>
            </p:cNvSpPr>
            <p:nvPr/>
          </p:nvSpPr>
          <p:spPr bwMode="gray">
            <a:xfrm rot="3419336">
              <a:off x="778" y="3537"/>
              <a:ext cx="1190" cy="211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55" name="Text Box 20"/>
            <p:cNvSpPr txBox="1">
              <a:spLocks noChangeArrowheads="1"/>
            </p:cNvSpPr>
            <p:nvPr/>
          </p:nvSpPr>
          <p:spPr bwMode="gray">
            <a:xfrm>
              <a:off x="1596" y="3272"/>
              <a:ext cx="2899" cy="7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lvl="0"/>
              <a:r>
                <a:rPr lang="ru-RU" b="1" dirty="0"/>
                <a:t>Воспитывать у детей бережное отношение к животным</a:t>
              </a:r>
              <a:r>
                <a:rPr lang="ru-RU" b="1" dirty="0" smtClean="0"/>
                <a:t>.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6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57" name="Group 22"/>
          <p:cNvGrpSpPr>
            <a:grpSpLocks/>
          </p:cNvGrpSpPr>
          <p:nvPr/>
        </p:nvGrpSpPr>
        <p:grpSpPr bwMode="auto">
          <a:xfrm>
            <a:off x="334686" y="4654097"/>
            <a:ext cx="8691326" cy="1072827"/>
            <a:chOff x="1267" y="3223"/>
            <a:chExt cx="3296" cy="421"/>
          </a:xfrm>
        </p:grpSpPr>
        <p:sp>
          <p:nvSpPr>
            <p:cNvPr id="58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Rectangle 24"/>
            <p:cNvSpPr>
              <a:spLocks noChangeArrowheads="1"/>
            </p:cNvSpPr>
            <p:nvPr/>
          </p:nvSpPr>
          <p:spPr bwMode="gray">
            <a:xfrm rot="3419336">
              <a:off x="1257" y="3334"/>
              <a:ext cx="218" cy="197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60" name="Text Box 25"/>
            <p:cNvSpPr txBox="1">
              <a:spLocks noChangeArrowheads="1"/>
            </p:cNvSpPr>
            <p:nvPr/>
          </p:nvSpPr>
          <p:spPr bwMode="gray">
            <a:xfrm>
              <a:off x="1548" y="3223"/>
              <a:ext cx="3015" cy="4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lvl="0"/>
              <a:r>
                <a:rPr lang="ru-RU" b="1" dirty="0" smtClean="0"/>
                <a:t>Заинтересовать </a:t>
              </a:r>
              <a:r>
                <a:rPr lang="ru-RU" b="1" dirty="0"/>
                <a:t>детей данной темой, поддерживать любознательность, эмоциональный отклик по средствам дидактических и подвижных игр, составлением </a:t>
              </a:r>
              <a:r>
                <a:rPr lang="ru-RU" b="1" dirty="0" err="1"/>
                <a:t>мнемотаблиц</a:t>
              </a:r>
              <a:r>
                <a:rPr lang="ru-RU" b="1" dirty="0"/>
                <a:t> о животных, чтением </a:t>
              </a:r>
              <a:r>
                <a:rPr lang="ru-RU" b="1" dirty="0" smtClean="0"/>
                <a:t>художествен. литературы.</a:t>
              </a:r>
              <a:endParaRPr lang="ru-RU" b="1" dirty="0"/>
            </a:p>
            <a:p>
              <a:pPr algn="l"/>
              <a:endParaRPr lang="en-US" sz="2400" b="1" dirty="0">
                <a:solidFill>
                  <a:srgbClr val="000000"/>
                </a:solidFill>
              </a:endParaRPr>
            </a:p>
          </p:txBody>
        </p:sp>
        <p:sp>
          <p:nvSpPr>
            <p:cNvPr id="61" name="Text Box 26"/>
            <p:cNvSpPr txBox="1">
              <a:spLocks noChangeArrowheads="1"/>
            </p:cNvSpPr>
            <p:nvPr/>
          </p:nvSpPr>
          <p:spPr bwMode="gray">
            <a:xfrm>
              <a:off x="1276" y="3309"/>
              <a:ext cx="155" cy="1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 </a:t>
              </a:r>
              <a:r>
                <a:rPr lang="en-US" sz="2400" b="1" dirty="0" smtClean="0">
                  <a:solidFill>
                    <a:srgbClr val="FFFFFF"/>
                  </a:solidFill>
                </a:rPr>
                <a:t>5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1232444" y="880162"/>
            <a:ext cx="75866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ea typeface="Times New Roman" panose="02020603050405020304" pitchFamily="18" charset="0"/>
              </a:rPr>
              <a:t>Дать представления о диких животных лесов России, их образе жизни, питании, жилищах, о том, как готовятся к зиме животные в лесу, как называют их детенышей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98822" y="1801887"/>
            <a:ext cx="73543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buSzPts val="1400"/>
            </a:pPr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Обогатить словарь за счет имен существительных (дупло, берлога, логово, нора); имен прилагательных (колючий, лохматый, неуклюжий, хитрый, злой, голодный); глаголов (прятаться, охотиться, притаиться, выглядывать и др.)</a:t>
            </a:r>
            <a:r>
              <a:rPr lang="ru-RU" sz="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связную речь через составление описательного рассказа о животных.</a:t>
            </a:r>
            <a:endParaRPr lang="ru-RU" sz="14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633" y="5671629"/>
            <a:ext cx="816935" cy="69500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42115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421157" y="32443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63" name="Text Box 11"/>
          <p:cNvSpPr txBox="1">
            <a:spLocks noChangeArrowheads="1"/>
          </p:cNvSpPr>
          <p:nvPr/>
        </p:nvSpPr>
        <p:spPr bwMode="gray">
          <a:xfrm>
            <a:off x="455761" y="5394204"/>
            <a:ext cx="4576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FF"/>
                </a:solidFill>
              </a:rPr>
              <a:t>  6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64" name="Text Box 25"/>
          <p:cNvSpPr txBox="1">
            <a:spLocks noChangeArrowheads="1"/>
          </p:cNvSpPr>
          <p:nvPr/>
        </p:nvSpPr>
        <p:spPr bwMode="gray">
          <a:xfrm>
            <a:off x="1137902" y="5834465"/>
            <a:ext cx="795034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000000"/>
                </a:solidFill>
              </a:rPr>
              <a:t>Привлечь родителей к совместной деятельности по реализации проекта.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2410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Этапы </a:t>
            </a:r>
            <a:r>
              <a:rPr lang="ru-RU" b="1" dirty="0">
                <a:solidFill>
                  <a:srgbClr val="FF0000"/>
                </a:solidFill>
              </a:rPr>
              <a:t>проекта: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Этап</a:t>
            </a:r>
            <a:r>
              <a:rPr lang="ru-RU" b="1" dirty="0">
                <a:solidFill>
                  <a:srgbClr val="C00000"/>
                </a:solidFill>
              </a:rPr>
              <a:t>: </a:t>
            </a:r>
            <a:r>
              <a:rPr lang="ru-RU" b="1" dirty="0" smtClean="0">
                <a:solidFill>
                  <a:srgbClr val="C00000"/>
                </a:solidFill>
              </a:rPr>
              <a:t>ПОДГОТОВИТЕЛЬНЫЙ</a:t>
            </a:r>
            <a:r>
              <a:rPr lang="ru-RU" sz="2400" b="1" dirty="0" smtClean="0">
                <a:solidFill>
                  <a:srgbClr val="C00000"/>
                </a:solidFill>
              </a:rPr>
              <a:t>  (1 неделя):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b="1" dirty="0"/>
              <a:t>Подбор художественной и методической литературы, иллюстрации по </a:t>
            </a:r>
            <a:r>
              <a:rPr lang="ru-RU" sz="3200" b="1" dirty="0" smtClean="0"/>
              <a:t>теме.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b="1" dirty="0"/>
              <a:t>Консультация для родителей по проекту «Дикие животные</a:t>
            </a:r>
            <a:r>
              <a:rPr lang="ru-RU" sz="3200" b="1" dirty="0" smtClean="0"/>
              <a:t>».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b="1" dirty="0"/>
              <a:t>Подбор родителями картинок, загадок и стихотворений о диких животных</a:t>
            </a:r>
            <a:r>
              <a:rPr lang="ru-RU" sz="3200" b="1" dirty="0" smtClean="0"/>
              <a:t>.</a:t>
            </a:r>
          </a:p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063285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459" y="163208"/>
            <a:ext cx="7869890" cy="83968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этап: СОДЕРЖАТЕЛЬНЫЙ</a:t>
            </a:r>
            <a:r>
              <a:rPr lang="ru-RU" sz="2800" b="1" dirty="0" smtClean="0">
                <a:solidFill>
                  <a:srgbClr val="FF0000"/>
                </a:solidFill>
              </a:rPr>
              <a:t>. (2-4 неделя)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458" y="1002890"/>
            <a:ext cx="8331393" cy="570271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ru-RU" b="1" dirty="0" smtClean="0"/>
              <a:t>НОД по познавательному развитию</a:t>
            </a:r>
            <a:r>
              <a:rPr lang="ru-RU" dirty="0" smtClean="0"/>
              <a:t>: «</a:t>
            </a:r>
            <a:r>
              <a:rPr lang="ru-RU" dirty="0"/>
              <a:t>Животные и их детеныши», «Такие </a:t>
            </a:r>
            <a:r>
              <a:rPr lang="ru-RU" dirty="0" smtClean="0"/>
              <a:t>разные животные».</a:t>
            </a:r>
          </a:p>
          <a:p>
            <a:pPr>
              <a:lnSpc>
                <a:spcPct val="100000"/>
              </a:lnSpc>
            </a:pPr>
            <a:r>
              <a:rPr lang="ru-RU" b="1" dirty="0" smtClean="0"/>
              <a:t>НОД по </a:t>
            </a:r>
            <a:r>
              <a:rPr lang="ru-RU" b="1" dirty="0" err="1" smtClean="0"/>
              <a:t>художесвенно</a:t>
            </a:r>
            <a:r>
              <a:rPr lang="ru-RU" b="1" dirty="0" smtClean="0"/>
              <a:t>-эстетическому развитию:</a:t>
            </a:r>
            <a:r>
              <a:rPr lang="ru-RU" dirty="0" smtClean="0"/>
              <a:t> аппликация: </a:t>
            </a:r>
            <a:r>
              <a:rPr lang="ru-RU" dirty="0"/>
              <a:t>«</a:t>
            </a:r>
            <a:r>
              <a:rPr lang="ru-RU" dirty="0" err="1"/>
              <a:t>Заюшкин</a:t>
            </a:r>
            <a:r>
              <a:rPr lang="ru-RU" dirty="0"/>
              <a:t> огород», «Раз холодною </a:t>
            </a:r>
            <a:r>
              <a:rPr lang="ru-RU" dirty="0" smtClean="0"/>
              <a:t>зимой», рисование </a:t>
            </a:r>
            <a:r>
              <a:rPr lang="ru-RU" dirty="0"/>
              <a:t>по трафаретам «В осеннем лесу</a:t>
            </a:r>
            <a:r>
              <a:rPr lang="ru-RU" dirty="0" smtClean="0"/>
              <a:t>», конструирование: </a:t>
            </a:r>
            <a:r>
              <a:rPr lang="ru-RU" dirty="0"/>
              <a:t>из бумаги: «Лягушка-квакушка», «Лисичка-сестричка</a:t>
            </a:r>
            <a:r>
              <a:rPr lang="ru-RU" dirty="0" smtClean="0"/>
              <a:t>», лепка: «Медвежонок</a:t>
            </a:r>
            <a:r>
              <a:rPr lang="ru-RU" dirty="0"/>
              <a:t>», «Вот ежик – ни головы , ни ножек</a:t>
            </a:r>
            <a:r>
              <a:rPr lang="ru-RU" dirty="0" smtClean="0"/>
              <a:t>».</a:t>
            </a:r>
          </a:p>
          <a:p>
            <a:pPr>
              <a:lnSpc>
                <a:spcPct val="100000"/>
              </a:lnSpc>
            </a:pPr>
            <a:r>
              <a:rPr lang="ru-RU" b="1" dirty="0" smtClean="0"/>
              <a:t>Чтение художественной литературы о животных </a:t>
            </a:r>
            <a:r>
              <a:rPr lang="ru-RU" dirty="0" smtClean="0"/>
              <a:t>(сказки, рассказы, стихи, загадки, </a:t>
            </a:r>
            <a:r>
              <a:rPr lang="ru-RU" dirty="0" err="1" smtClean="0"/>
              <a:t>потешки</a:t>
            </a:r>
            <a:r>
              <a:rPr lang="ru-RU" dirty="0" smtClean="0"/>
              <a:t>).</a:t>
            </a:r>
          </a:p>
          <a:p>
            <a:pPr>
              <a:lnSpc>
                <a:spcPct val="100000"/>
              </a:lnSpc>
            </a:pPr>
            <a:r>
              <a:rPr lang="ru-RU" b="1" dirty="0"/>
              <a:t>Дидактические </a:t>
            </a:r>
            <a:r>
              <a:rPr lang="ru-RU" b="1" dirty="0" smtClean="0"/>
              <a:t>игры: </a:t>
            </a:r>
            <a:r>
              <a:rPr lang="ru-RU" dirty="0"/>
              <a:t>«Назови ласково», «Кто как кричит</a:t>
            </a:r>
            <a:r>
              <a:rPr lang="ru-RU" dirty="0" smtClean="0"/>
              <a:t>?»,</a:t>
            </a:r>
            <a:r>
              <a:rPr lang="ru-RU" dirty="0"/>
              <a:t> «Кто чей?», «Чьи следы?», «Где чей хвост?», «Подбери тень к животному», «Кто где спрятался?», «Где чей детеныш</a:t>
            </a:r>
            <a:r>
              <a:rPr lang="ru-RU" dirty="0" smtClean="0"/>
              <a:t>?», «Где чей дом?».</a:t>
            </a:r>
          </a:p>
          <a:p>
            <a:pPr marL="0" indent="0">
              <a:lnSpc>
                <a:spcPct val="100000"/>
              </a:lnSpc>
              <a:buNone/>
            </a:pPr>
            <a:endParaRPr lang="ru-RU" dirty="0" smtClean="0"/>
          </a:p>
          <a:p>
            <a:pPr>
              <a:lnSpc>
                <a:spcPct val="100000"/>
              </a:lnSpc>
            </a:pPr>
            <a:endParaRPr lang="ru-RU" dirty="0" smtClean="0"/>
          </a:p>
          <a:p>
            <a:pPr>
              <a:lnSpc>
                <a:spcPct val="100000"/>
              </a:lnSpc>
            </a:pPr>
            <a:endParaRPr lang="ru-RU" dirty="0"/>
          </a:p>
          <a:p>
            <a:pPr>
              <a:lnSpc>
                <a:spcPct val="100000"/>
              </a:lnSpc>
            </a:pPr>
            <a:endParaRPr lang="ru-RU" dirty="0" smtClean="0"/>
          </a:p>
          <a:p>
            <a:pPr>
              <a:lnSpc>
                <a:spcPct val="100000"/>
              </a:lnSpc>
            </a:pPr>
            <a:endParaRPr lang="ru-RU" dirty="0"/>
          </a:p>
          <a:p>
            <a:pPr>
              <a:lnSpc>
                <a:spcPct val="100000"/>
              </a:lnSpc>
            </a:pPr>
            <a:endParaRPr lang="ru-RU" dirty="0" smtClean="0"/>
          </a:p>
          <a:p>
            <a:pPr>
              <a:lnSpc>
                <a:spcPct val="100000"/>
              </a:lnSpc>
            </a:pPr>
            <a:endParaRPr lang="ru-RU" dirty="0"/>
          </a:p>
          <a:p>
            <a:pPr>
              <a:lnSpc>
                <a:spcPct val="100000"/>
              </a:lnSpc>
            </a:pPr>
            <a:endParaRPr lang="ru-RU" dirty="0"/>
          </a:p>
          <a:p>
            <a:pPr>
              <a:lnSpc>
                <a:spcPct val="100000"/>
              </a:lnSpc>
            </a:pPr>
            <a:endParaRPr lang="ru-RU" dirty="0" smtClean="0"/>
          </a:p>
          <a:p>
            <a:pPr marL="0" indent="0">
              <a:lnSpc>
                <a:spcPct val="100000"/>
              </a:lnSpc>
              <a:buNone/>
            </a:pPr>
            <a:endParaRPr lang="ru-RU" dirty="0" smtClean="0"/>
          </a:p>
          <a:p>
            <a:pPr>
              <a:lnSpc>
                <a:spcPct val="100000"/>
              </a:lnSpc>
            </a:pPr>
            <a:endParaRPr lang="ru-RU" dirty="0" smtClean="0"/>
          </a:p>
          <a:p>
            <a:pPr>
              <a:lnSpc>
                <a:spcPct val="100000"/>
              </a:lnSpc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44667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459" y="163208"/>
            <a:ext cx="7869890" cy="44639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</a:t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>
                <a:solidFill>
                  <a:srgbClr val="002060"/>
                </a:solidFill>
              </a:rPr>
              <a:t>Дидактические игры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25" y="1516625"/>
            <a:ext cx="2837221" cy="37829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793" y="1013033"/>
            <a:ext cx="2837221" cy="37829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437" y="1453943"/>
            <a:ext cx="2827388" cy="376985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161791" y="4653255"/>
            <a:ext cx="283722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sz="2800" b="1" dirty="0" smtClean="0"/>
              <a:t>«Где </a:t>
            </a:r>
            <a:r>
              <a:rPr lang="ru-RU" sz="2800" b="1" dirty="0"/>
              <a:t>чей хвост?»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269" y="1013033"/>
            <a:ext cx="2837221" cy="378296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3763" y="5299586"/>
            <a:ext cx="2572735" cy="70110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1226" y="5453474"/>
            <a:ext cx="2780017" cy="70110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71459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4900" b="1" dirty="0" err="1" smtClean="0"/>
              <a:t>Мнемотаблицы</a:t>
            </a:r>
            <a:r>
              <a:rPr lang="ru-RU" sz="4900" b="1" dirty="0" smtClean="0"/>
              <a:t> о животных</a:t>
            </a:r>
            <a:endParaRPr lang="ru-RU" sz="49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08124" y="943897"/>
            <a:ext cx="3535311" cy="2957646"/>
          </a:xfrm>
          <a:prstGeom prst="rect">
            <a:avLst/>
          </a:prstGeom>
        </p:spPr>
      </p:pic>
      <p:sp>
        <p:nvSpPr>
          <p:cNvPr id="14" name="Подзаголовок 13"/>
          <p:cNvSpPr>
            <a:spLocks noGrp="1"/>
          </p:cNvSpPr>
          <p:nvPr>
            <p:ph sz="half" idx="1"/>
          </p:nvPr>
        </p:nvSpPr>
        <p:spPr>
          <a:xfrm>
            <a:off x="208124" y="4001728"/>
            <a:ext cx="2466251" cy="24089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Упражнения :</a:t>
            </a:r>
          </a:p>
          <a:p>
            <a:pPr marL="0" indent="0">
              <a:buNone/>
            </a:pPr>
            <a:r>
              <a:rPr lang="ru-RU" b="1" dirty="0" smtClean="0"/>
              <a:t>«</a:t>
            </a:r>
            <a:r>
              <a:rPr lang="ru-RU" b="1" dirty="0"/>
              <a:t>О</a:t>
            </a:r>
            <a:r>
              <a:rPr lang="ru-RU" b="1" dirty="0" smtClean="0"/>
              <a:t>предели животное», «Угадай, что за зверь на картинке» </a:t>
            </a:r>
          </a:p>
          <a:p>
            <a:endParaRPr lang="ru-RU" dirty="0"/>
          </a:p>
        </p:txBody>
      </p:sp>
      <p:sp>
        <p:nvSpPr>
          <p:cNvPr id="16" name="Объект 15"/>
          <p:cNvSpPr>
            <a:spLocks noGrp="1"/>
          </p:cNvSpPr>
          <p:nvPr>
            <p:ph sz="half" idx="2"/>
          </p:nvPr>
        </p:nvSpPr>
        <p:spPr>
          <a:xfrm>
            <a:off x="6184490" y="4745373"/>
            <a:ext cx="2576052" cy="178324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«Расскажи о животном»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366" y="1385417"/>
            <a:ext cx="4181986" cy="31364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874512" y="2422720"/>
            <a:ext cx="2861183" cy="43222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17569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4550" y="1828800"/>
            <a:ext cx="2971799" cy="39623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577" y="1828801"/>
            <a:ext cx="2971799" cy="3962399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45458" y="1120876"/>
            <a:ext cx="8370723" cy="166377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/>
              <a:t>Рассматривание </a:t>
            </a:r>
            <a:r>
              <a:rPr lang="ru-RU" sz="2800" b="1" dirty="0"/>
              <a:t>картин: </a:t>
            </a:r>
            <a:r>
              <a:rPr lang="ru-RU" sz="2800" dirty="0"/>
              <a:t>«Медведь ловит </a:t>
            </a:r>
            <a:r>
              <a:rPr lang="ru-RU" sz="2800" dirty="0" smtClean="0"/>
              <a:t>   рыбу</a:t>
            </a:r>
            <a:r>
              <a:rPr lang="ru-RU" sz="2800" dirty="0"/>
              <a:t>», «Лиса с лисятами», «Купание медвежат</a:t>
            </a:r>
            <a:r>
              <a:rPr lang="ru-RU" sz="2800" dirty="0" smtClean="0"/>
              <a:t>».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45459" y="1287254"/>
            <a:ext cx="8360890" cy="5349520"/>
          </a:xfrm>
        </p:spPr>
        <p:txBody>
          <a:bodyPr>
            <a:normAutofit fontScale="62500" lnSpcReduction="20000"/>
          </a:bodyPr>
          <a:lstStyle/>
          <a:p>
            <a:r>
              <a:rPr lang="ru-RU" sz="3600" b="1" dirty="0"/>
              <a:t>Подвижные игры: </a:t>
            </a:r>
            <a:r>
              <a:rPr lang="ru-RU" sz="3600" dirty="0"/>
              <a:t>«У медведя во бору», «Зайка беленький», «Волк и зайцы», «Хитрая лиса», «Медведь и пчелы</a:t>
            </a:r>
            <a:r>
              <a:rPr lang="ru-RU" sz="3600" dirty="0" smtClean="0"/>
              <a:t>»,</a:t>
            </a:r>
            <a:r>
              <a:rPr lang="ru-RU" sz="3600" dirty="0"/>
              <a:t> 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игра малой</a:t>
            </a:r>
          </a:p>
          <a:p>
            <a:pPr marL="0" indent="0">
              <a:buNone/>
            </a:pPr>
            <a:r>
              <a:rPr lang="ru-RU" sz="3600" dirty="0" smtClean="0"/>
              <a:t> </a:t>
            </a:r>
            <a:r>
              <a:rPr lang="ru-RU" sz="3600" dirty="0"/>
              <a:t>подвижности </a:t>
            </a:r>
          </a:p>
          <a:p>
            <a:pPr marL="0" indent="0">
              <a:buNone/>
            </a:pPr>
            <a:r>
              <a:rPr lang="ru-RU" sz="3600" dirty="0" smtClean="0"/>
              <a:t>«Куда спрятался</a:t>
            </a:r>
          </a:p>
          <a:p>
            <a:pPr marL="0" indent="0">
              <a:buNone/>
            </a:pPr>
            <a:r>
              <a:rPr lang="ru-RU" sz="3600" dirty="0" smtClean="0"/>
              <a:t>медвежонок</a:t>
            </a:r>
            <a:r>
              <a:rPr lang="ru-RU" sz="3600" dirty="0"/>
              <a:t>, 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лисенок…».</a:t>
            </a:r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i="1" dirty="0"/>
          </a:p>
          <a:p>
            <a:pPr marL="0" indent="0">
              <a:buNone/>
            </a:pPr>
            <a:endParaRPr lang="ru-RU" i="1" dirty="0" smtClean="0"/>
          </a:p>
          <a:p>
            <a:r>
              <a:rPr lang="ru-RU" sz="3400" b="1" dirty="0" smtClean="0"/>
              <a:t>Игры драматизации </a:t>
            </a:r>
            <a:r>
              <a:rPr lang="ru-RU" sz="3400" dirty="0" smtClean="0"/>
              <a:t>по сказкам «Теремок», «Колобок».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96180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459" y="163208"/>
            <a:ext cx="7869890" cy="643037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этап</a:t>
            </a:r>
            <a:r>
              <a:rPr lang="ru-RU" sz="3200" b="1" dirty="0" smtClean="0">
                <a:solidFill>
                  <a:srgbClr val="FF0000"/>
                </a:solidFill>
              </a:rPr>
              <a:t>: Итоговый (4 </a:t>
            </a:r>
            <a:r>
              <a:rPr lang="ru-RU" sz="3200" b="1" dirty="0">
                <a:solidFill>
                  <a:srgbClr val="FF0000"/>
                </a:solidFill>
              </a:rPr>
              <a:t>н</a:t>
            </a:r>
            <a:r>
              <a:rPr lang="ru-RU" sz="3200" b="1" dirty="0" smtClean="0">
                <a:solidFill>
                  <a:srgbClr val="FF0000"/>
                </a:solidFill>
              </a:rPr>
              <a:t>еделя)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459" y="1002890"/>
            <a:ext cx="8311728" cy="5174073"/>
          </a:xfrm>
        </p:spPr>
        <p:txBody>
          <a:bodyPr/>
          <a:lstStyle/>
          <a:p>
            <a:r>
              <a:rPr lang="ru-RU" b="1" dirty="0"/>
              <a:t>Интегрированное занятие </a:t>
            </a:r>
            <a:r>
              <a:rPr lang="ru-RU" dirty="0"/>
              <a:t>«В осеннем лесу</a:t>
            </a:r>
            <a:r>
              <a:rPr lang="ru-RU" dirty="0" smtClean="0"/>
              <a:t>»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b="1" dirty="0" smtClean="0"/>
              <a:t>Задачи:  </a:t>
            </a:r>
            <a:r>
              <a:rPr lang="ru-RU" sz="2400" dirty="0" smtClean="0"/>
              <a:t>Систематизировать </a:t>
            </a:r>
            <a:r>
              <a:rPr lang="ru-RU" sz="2400" dirty="0"/>
              <a:t>и обобщить знания детей о диких животных, о подготовке их к зиме и заботливому к ним </a:t>
            </a:r>
            <a:r>
              <a:rPr lang="ru-RU" sz="2400" dirty="0" smtClean="0"/>
              <a:t>отношению.</a:t>
            </a:r>
          </a:p>
          <a:p>
            <a:r>
              <a:rPr lang="ru-RU" b="1" dirty="0" smtClean="0"/>
              <a:t>Изготовление лепбука </a:t>
            </a:r>
            <a:r>
              <a:rPr lang="ru-RU" dirty="0" smtClean="0"/>
              <a:t>« Дикие животные наших лесов».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Картинки по запросу лэпбук о диких животных"/>
          <p:cNvPicPr/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5459" y="3411794"/>
            <a:ext cx="7800713" cy="31977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3782624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778</TotalTime>
  <Words>510</Words>
  <Application>Microsoft Office PowerPoint</Application>
  <PresentationFormat>Экран (4:3)</PresentationFormat>
  <Paragraphs>93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        Участники проекта: педагоги, родители, дети средней группы.  Вид проекта:  ознакомительно – ориентированный  Проблема: дети в недостаточной степени имеют представление об образе жизни, повадках, питании и жилищах диких животных наших лесов; о том, как они готовятся к зиме в лесу. Не все дети владеют обобщающим понятием «дикие животные».  Цель: формирование целостного представления о диких      животных, их характерных отличительных особенностях, закрепление понятия «дикие животные». Воспитание заботливого отношения к природе. </vt:lpstr>
      <vt:lpstr>Задачи:</vt:lpstr>
      <vt:lpstr> Этапы проекта:</vt:lpstr>
      <vt:lpstr>этап: СОДЕРЖАТЕЛЬНЫЙ. (2-4 неделя)</vt:lpstr>
      <vt:lpstr>                 Дидактические игры </vt:lpstr>
      <vt:lpstr> Мнемотаблицы о животных</vt:lpstr>
      <vt:lpstr>Рассматривание картин: «Медведь ловит    рыбу», «Лиса с лисятами», «Купание медвежат».  </vt:lpstr>
      <vt:lpstr>этап: Итоговый (4 неделя)</vt:lpstr>
      <vt:lpstr>Спасибо за внимание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Acer</cp:lastModifiedBy>
  <cp:revision>153</cp:revision>
  <cp:lastPrinted>2018-01-29T11:23:25Z</cp:lastPrinted>
  <dcterms:created xsi:type="dcterms:W3CDTF">2016-11-18T14:12:19Z</dcterms:created>
  <dcterms:modified xsi:type="dcterms:W3CDTF">2019-01-08T11:48:18Z</dcterms:modified>
</cp:coreProperties>
</file>