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  <p:sldMasterId id="2147483745" r:id="rId3"/>
  </p:sldMasterIdLst>
  <p:notesMasterIdLst>
    <p:notesMasterId r:id="rId27"/>
  </p:notesMasterIdLst>
  <p:sldIdLst>
    <p:sldId id="285" r:id="rId4"/>
    <p:sldId id="290" r:id="rId5"/>
    <p:sldId id="278" r:id="rId6"/>
    <p:sldId id="289" r:id="rId7"/>
    <p:sldId id="293" r:id="rId8"/>
    <p:sldId id="267" r:id="rId9"/>
    <p:sldId id="268" r:id="rId10"/>
    <p:sldId id="270" r:id="rId11"/>
    <p:sldId id="271" r:id="rId12"/>
    <p:sldId id="272" r:id="rId13"/>
    <p:sldId id="299" r:id="rId14"/>
    <p:sldId id="300" r:id="rId15"/>
    <p:sldId id="301" r:id="rId16"/>
    <p:sldId id="291" r:id="rId17"/>
    <p:sldId id="296" r:id="rId18"/>
    <p:sldId id="304" r:id="rId19"/>
    <p:sldId id="308" r:id="rId20"/>
    <p:sldId id="307" r:id="rId21"/>
    <p:sldId id="277" r:id="rId22"/>
    <p:sldId id="305" r:id="rId23"/>
    <p:sldId id="306" r:id="rId24"/>
    <p:sldId id="266" r:id="rId25"/>
    <p:sldId id="26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DA6F7-22E0-47B7-AB4B-94DA91F1213E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EE44C-3DA2-479B-B608-57E7F81727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7560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EE44C-3DA2-479B-B608-57E7F817271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485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0535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63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3447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583381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08.01.2019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3314700"/>
          </a:xfrm>
        </p:spPr>
        <p:txBody>
          <a:bodyPr/>
          <a:lstStyle>
            <a:lvl1pPr algn="ctr">
              <a:defRPr sz="4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01013" y="6245225"/>
            <a:ext cx="585787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7441D-F8AC-4CB3-ABA0-A36CCBA176D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quarter" idx="11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1970678"/>
      </p:ext>
    </p:extLst>
  </p:cSld>
  <p:clrMapOvr>
    <a:masterClrMapping/>
  </p:clrMapOvr>
  <p:transition spd="med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89915-72D8-472F-9B26-1248413543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7543473"/>
      </p:ext>
    </p:extLst>
  </p:cSld>
  <p:clrMapOvr>
    <a:masterClrMapping/>
  </p:clrMapOvr>
  <p:transition spd="med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5BE87-8C24-4581-88EC-C82A934F3A2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3555400"/>
      </p:ext>
    </p:extLst>
  </p:cSld>
  <p:clrMapOvr>
    <a:masterClrMapping/>
  </p:clrMapOvr>
  <p:transition spd="med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69E36-BE49-4712-9475-086BDA0A214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7925283"/>
      </p:ext>
    </p:extLst>
  </p:cSld>
  <p:clrMapOvr>
    <a:masterClrMapping/>
  </p:clrMapOvr>
  <p:transition spd="med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5471-2AA1-42BD-A0C2-19A5BAEE677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3168503"/>
      </p:ext>
    </p:extLst>
  </p:cSld>
  <p:clrMapOvr>
    <a:masterClrMapping/>
  </p:clrMapOvr>
  <p:transition spd="med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299BC-6821-4F17-B348-9E942C63F1E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899913"/>
      </p:ext>
    </p:extLst>
  </p:cSld>
  <p:clrMapOvr>
    <a:masterClrMapping/>
  </p:clrMapOvr>
  <p:transition spd="med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CFA68-B747-44D7-8BFA-3D427561691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3757195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DDE9EC"/>
                </a:solidFill>
              </a:rPr>
              <a:pPr/>
              <a:t>08.01.2019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6605257-181D-4F99-BF98-51927CD85A83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009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FCE-F89D-4839-99FA-A64E195A34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333896"/>
      </p:ext>
    </p:extLst>
  </p:cSld>
  <p:clrMapOvr>
    <a:masterClrMapping/>
  </p:clrMapOvr>
  <p:transition spd="med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BE1C4-4F91-40B3-A40E-0B835B8A35D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9333119"/>
      </p:ext>
    </p:extLst>
  </p:cSld>
  <p:clrMapOvr>
    <a:masterClrMapping/>
  </p:clrMapOvr>
  <p:transition spd="med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33E07-BB32-43C0-906E-A628A3E492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7309199"/>
      </p:ext>
    </p:extLst>
  </p:cSld>
  <p:clrMapOvr>
    <a:masterClrMapping/>
  </p:clrMapOvr>
  <p:transition spd="med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975"/>
            <a:ext cx="2057400" cy="6072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975"/>
            <a:ext cx="6019800" cy="6072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3DE7-0160-42D0-BD08-1C6DFBE708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746513"/>
      </p:ext>
    </p:extLst>
  </p:cSld>
  <p:clrMapOvr>
    <a:masterClrMapping/>
  </p:clrMapOvr>
  <p:transition spd="med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0553D-FFF9-4AFC-877F-2A2ED030D78D}" type="datetimeFigureOut">
              <a:rPr lang="ru-RU">
                <a:solidFill>
                  <a:srgbClr val="205FF6"/>
                </a:solidFill>
              </a:rPr>
              <a:pPr>
                <a:defRPr/>
              </a:pPr>
              <a:t>08.01.2019</a:t>
            </a:fld>
            <a:endParaRPr lang="ru-RU">
              <a:solidFill>
                <a:srgbClr val="205FF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E55E3-3463-4858-A118-A42AFCF5EB8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029353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83496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15836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45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1139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730676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BA9D-FD3D-4D26-87AB-825DCFBF5CF4}" type="datetimeFigureOut">
              <a:rPr lang="ru-RU" smtClean="0">
                <a:solidFill>
                  <a:srgbClr val="DDE9EC"/>
                </a:solidFill>
              </a:rPr>
              <a:pPr/>
              <a:t>08.01.2019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5257-181D-4F99-BF98-51927CD85A83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0274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425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E7EBA9D-FD3D-4D26-87AB-825DCFBF5CF4}" type="datetimeFigureOut">
              <a:rPr lang="ru-RU" smtClean="0">
                <a:solidFill>
                  <a:srgbClr val="464653"/>
                </a:solidFill>
              </a:rPr>
              <a:pPr/>
              <a:t>08.01.2019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6605257-181D-4F99-BF98-51927CD85A83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9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79725" y="64531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205FF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0763" y="6453188"/>
            <a:ext cx="539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67D5E0-0C94-486D-8092-6F59944B5C61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741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ransition spd="med">
    <p:dissolve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school-collection.edu.ru/" TargetMode="External"/><Relationship Id="rId13" Type="http://schemas.openxmlformats.org/officeDocument/2006/relationships/hyperlink" Target="http://www.rulex.ru/" TargetMode="External"/><Relationship Id="rId18" Type="http://schemas.openxmlformats.org/officeDocument/2006/relationships/hyperlink" Target="http://www.edu-all.ru/" TargetMode="External"/><Relationship Id="rId3" Type="http://schemas.openxmlformats.org/officeDocument/2006/relationships/hyperlink" Target="http://www.school.edu.ru/" TargetMode="External"/><Relationship Id="rId7" Type="http://schemas.openxmlformats.org/officeDocument/2006/relationships/hyperlink" Target="http://ndce.edu.ru/" TargetMode="External"/><Relationship Id="rId12" Type="http://schemas.openxmlformats.org/officeDocument/2006/relationships/hyperlink" Target="http://www.ict.edu.ru/" TargetMode="External"/><Relationship Id="rId17" Type="http://schemas.openxmlformats.org/officeDocument/2006/relationships/hyperlink" Target="http://www.megabook.ru/" TargetMode="External"/><Relationship Id="rId2" Type="http://schemas.openxmlformats.org/officeDocument/2006/relationships/hyperlink" Target="http://fcior.edu.ru/" TargetMode="External"/><Relationship Id="rId16" Type="http://schemas.openxmlformats.org/officeDocument/2006/relationships/hyperlink" Target="http://virlib.eunnet.net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catalog.iot.ru/" TargetMode="External"/><Relationship Id="rId11" Type="http://schemas.openxmlformats.org/officeDocument/2006/relationships/hyperlink" Target="http://media.edu.yar.ru/media/" TargetMode="External"/><Relationship Id="rId5" Type="http://schemas.openxmlformats.org/officeDocument/2006/relationships/hyperlink" Target="http://www.edu.ru/db/portal/sites/school-page.htm" TargetMode="External"/><Relationship Id="rId15" Type="http://schemas.openxmlformats.org/officeDocument/2006/relationships/hyperlink" Target="http://www.ecoculture.ru/ecolibrary/index.php" TargetMode="External"/><Relationship Id="rId10" Type="http://schemas.openxmlformats.org/officeDocument/2006/relationships/hyperlink" Target="http://podrostok.edu.yar.ru/consul/" TargetMode="External"/><Relationship Id="rId4" Type="http://schemas.openxmlformats.org/officeDocument/2006/relationships/hyperlink" Target="http://window.edu.ru/" TargetMode="External"/><Relationship Id="rId9" Type="http://schemas.openxmlformats.org/officeDocument/2006/relationships/hyperlink" Target="http://media.edu.yar.ru/" TargetMode="External"/><Relationship Id="rId14" Type="http://schemas.openxmlformats.org/officeDocument/2006/relationships/hyperlink" Target="http://www.cbook.ru/peoples/index/welcome.s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Марисолинская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82296" indent="0" algn="ctr">
              <a:buNone/>
            </a:pPr>
            <a:endParaRPr lang="ru-RU" dirty="0" smtClean="0"/>
          </a:p>
          <a:p>
            <a:pPr marL="82296" indent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ru-RU" sz="41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marL="82296" indent="0" algn="ctr">
              <a:buNone/>
            </a:pPr>
            <a:r>
              <a:rPr lang="ru-RU" sz="41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«Современные приёмы визуализации изучаемого материала на уроках истории»</a:t>
            </a:r>
          </a:p>
          <a:p>
            <a:pPr marL="82296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Учитель истории и обществознания</a:t>
            </a:r>
          </a:p>
          <a:p>
            <a:pPr marL="82296" indent="0" algn="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Максимова А.С.</a:t>
            </a:r>
          </a:p>
          <a:p>
            <a:pPr marL="82296" indent="0" algn="ctr">
              <a:buNone/>
            </a:pP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34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3. Предметная наглядность :</a:t>
            </a:r>
            <a:br>
              <a:rPr lang="ru-RU" sz="32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музейные экспонаты;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макеты;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модели.	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616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Значение наглядности</a:t>
            </a:r>
            <a:r>
              <a:rPr lang="ru-RU" sz="3600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992888" cy="5805264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выступают средством формирования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мировоззрения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стимулируют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развитие абстрактно-логического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мышления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сокращают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время на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обучение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выступают носителями новых исторических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знаний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иллюстрируют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теоретический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материал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они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помогают при актуализации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знаний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помогают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 закрепления и проверки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знаний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создают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проблемную ситуацию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формируют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эмоциональный компонент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575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effectLst/>
                <a:latin typeface="Times New Roman" pitchFamily="18" charset="0"/>
                <a:cs typeface="Times New Roman" pitchFamily="18" charset="0"/>
              </a:rPr>
              <a:t>Приёмы визуализации:</a:t>
            </a:r>
            <a:br>
              <a:rPr lang="ru-RU" sz="3200" b="1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Демонстрация видеофильма, презентации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«Звучание эпохи»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«Цвет эпохи»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Ассоциация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«Предмет эпохи» (работа с наглядностью)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Кроссенс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1912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rgbClr val="4F271C">
                    <a:satMod val="13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Варианты заданий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анализ источника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составление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визуальных источников (таблиц, схем, диаграмм, презентаций и др.)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составление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характеристики исторического деятеля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составление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рассказа на основе источника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121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Правила применения наглядности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80728"/>
            <a:ext cx="8100392" cy="5877272"/>
          </a:xfrm>
        </p:spPr>
        <p:txBody>
          <a:bodyPr>
            <a:normAutofit fontScale="550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3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Все</a:t>
            </a:r>
            <a:r>
              <a:rPr lang="ru-RU" sz="3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что можно, представляйте для восприятия органами чувств.</a:t>
            </a:r>
            <a:endParaRPr lang="ru-RU" sz="3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увлекайтесь чрезмерным количеством наглядных пособий.</a:t>
            </a:r>
            <a:endParaRPr lang="ru-RU" sz="3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Используя наглядность, активизируйте чувственный опыт учащихся, воспитывайте внимание, наблюдательность, культуру мышления, конструктивное творчество, интерес к учению.</a:t>
            </a:r>
            <a:endParaRPr lang="ru-RU" sz="3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Варьируйте наглядным образом, чтобы выявить существенные особенности изучаемого объекта (явления) и отделить от несущественных.</a:t>
            </a:r>
            <a:endParaRPr lang="ru-RU" sz="3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Следите, чтобы наблюдения учащихся были систематизированы и поставлены в отношение причины и следствия.</a:t>
            </a:r>
            <a:endParaRPr lang="ru-RU" sz="3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Используйте наглядность в качестве самостоятельного источника знаний.</a:t>
            </a:r>
            <a:endParaRPr lang="ru-RU" sz="3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Помните, что с возрастом предметная наглядность должна уступать место символической.</a:t>
            </a:r>
            <a:endParaRPr lang="ru-RU" sz="44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15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b="1" dirty="0">
                <a:solidFill>
                  <a:srgbClr val="F79646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Доступ к хранилищам ЭОР в сети Интернет:</a:t>
            </a:r>
            <a:br>
              <a:rPr lang="ru-RU" sz="3000" b="1" dirty="0">
                <a:solidFill>
                  <a:srgbClr val="F79646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82168" cy="5832648"/>
          </a:xfrm>
        </p:spPr>
        <p:txBody>
          <a:bodyPr>
            <a:normAutofit fontScale="92500" lnSpcReduction="20000"/>
          </a:bodyPr>
          <a:lstStyle/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2"/>
              </a:rPr>
              <a:t>http://fcior.edu.ru/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Федеральный центр информационно-образовательных ресурсов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3"/>
              </a:rPr>
              <a:t>http://www.school.edu.ru/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Российский общеобразовательный портал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4"/>
              </a:rPr>
              <a:t>http://window.edu.ru/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 – Единое окно доступа к образовательным ресурсам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5"/>
              </a:rPr>
              <a:t>http://www.edu.ru/db/portal/sites/school-page.htm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Федеральный портал Российское образование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6"/>
              </a:rPr>
              <a:t>http://catalog.iot.ru/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Образовательные ресурсы сети Интернет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7"/>
              </a:rPr>
              <a:t>http://ndce.edu.ru/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Каталог учебников, оборудования, электронных ресурсов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8"/>
              </a:rPr>
              <a:t>http://school-collection.edu.ru/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Единая коллекция цифровых образовательных ресурсов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9"/>
              </a:rPr>
              <a:t>http://media.edu.yar.ru/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Сайт «</a:t>
            </a:r>
            <a:r>
              <a:rPr lang="ru-RU" sz="1800" dirty="0" err="1">
                <a:solidFill>
                  <a:prstClr val="black"/>
                </a:solidFill>
                <a:latin typeface="Calibri"/>
              </a:rPr>
              <a:t>Медиацентр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 сети образовательных учреждений Ярославской области»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10"/>
              </a:rPr>
              <a:t>http://podrostok.edu.yar.ru/consul/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Интернет-сайт «Подросток и закон» – Юридическая онлайн консультация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11"/>
              </a:rPr>
              <a:t>http://media.edu.yar.ru/media/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ДИСТАНЦИОННЫЕ МАСТЕР-КЛАССЫ для школьников и педагогов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12"/>
              </a:rPr>
              <a:t>http://www.ict.edu.ru/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Информационно-коммуникационные технологии в образовании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13"/>
              </a:rPr>
              <a:t>http://www.rulex.ru/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Русский Биографический Словарь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14"/>
              </a:rPr>
              <a:t>http://www.cbook.ru/peoples/index/welcome.shtml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Народы и религии мира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15"/>
              </a:rPr>
              <a:t>http://www.ecoculture.ru/ecolibrary/index.php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Библиотека сайта «</a:t>
            </a:r>
            <a:r>
              <a:rPr lang="ru-RU" sz="1800" dirty="0" err="1">
                <a:solidFill>
                  <a:prstClr val="black"/>
                </a:solidFill>
                <a:latin typeface="Calibri"/>
              </a:rPr>
              <a:t>Экокультура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»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16"/>
              </a:rPr>
              <a:t>http://virlib.eunnet.net/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Виртуальная библиотека </a:t>
            </a:r>
            <a:r>
              <a:rPr lang="ru-RU" sz="1800" dirty="0" err="1">
                <a:solidFill>
                  <a:prstClr val="black"/>
                </a:solidFill>
                <a:latin typeface="Calibri"/>
              </a:rPr>
              <a:t>EUNnet</a:t>
            </a:r>
            <a:endParaRPr lang="ru-RU" sz="1800" dirty="0">
              <a:solidFill>
                <a:prstClr val="black"/>
              </a:solidFill>
              <a:latin typeface="Calibri"/>
            </a:endParaRP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17"/>
              </a:rPr>
              <a:t>http://www.megabook.ru/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</a:t>
            </a:r>
            <a:r>
              <a:rPr lang="ru-RU" sz="1800" dirty="0" err="1">
                <a:solidFill>
                  <a:prstClr val="black"/>
                </a:solidFill>
                <a:latin typeface="Calibri"/>
              </a:rPr>
              <a:t>Мегаэнциклопедия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 портала «Кирилл и Мефодий»</a:t>
            </a:r>
          </a:p>
          <a:p>
            <a:pPr marL="342900" lvl="0" indent="-342900" fontAlgn="base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prstClr val="black"/>
                </a:solidFill>
                <a:latin typeface="Calibri"/>
                <a:hlinkClick r:id="rId18"/>
              </a:rPr>
              <a:t>http://www.edu-all.ru/</a:t>
            </a:r>
            <a:r>
              <a:rPr lang="ru-RU" sz="1800" dirty="0">
                <a:solidFill>
                  <a:prstClr val="black"/>
                </a:solidFill>
                <a:latin typeface="Calibri"/>
              </a:rPr>
              <a:t> – Портал ВСЕОБУЧ — все об образовании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195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28" y="2500306"/>
            <a:ext cx="6856440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err="1" smtClean="0">
                <a:solidFill>
                  <a:schemeClr val="bg2">
                    <a:lumMod val="50000"/>
                  </a:schemeClr>
                </a:solidFill>
                <a:latin typeface="Century" pitchFamily="18" charset="0"/>
              </a:rPr>
              <a:t>Кроссенс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Century" pitchFamily="18" charset="0"/>
              </a:rPr>
              <a:t> – пересечение смыслов</a:t>
            </a:r>
            <a:b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Century" pitchFamily="18" charset="0"/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8e0/00026657-172ac155/hello_html_m20887e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00213"/>
            <a:ext cx="8637588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способа чтения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22" y="188640"/>
            <a:ext cx="8604448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9275"/>
            <a:ext cx="23050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49275"/>
            <a:ext cx="215900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549275"/>
            <a:ext cx="23050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36838"/>
            <a:ext cx="2317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636838"/>
            <a:ext cx="23495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5963" y="2636838"/>
            <a:ext cx="2305050" cy="158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6392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4292600"/>
            <a:ext cx="1504950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132138" y="4581525"/>
            <a:ext cx="2403475" cy="158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6394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581525"/>
            <a:ext cx="231298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4128836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ЭПИГРАФ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2296" indent="0" algn="just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«Страшная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опасность — безделье за партой; безделье шесть часов ежедневно, безделье месяцы и годы. Это развращает, морально калечит человека, и ни школьная бригада, ни школьный участок, ни мастерская — ничто не может возместить того, что упущено в самой главной сфере, где человек должен быть тружеником, — в сфере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мысли».</a:t>
            </a:r>
          </a:p>
          <a:p>
            <a:pPr marL="82296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Сухомлинский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В. А.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9909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58905" y="590550"/>
            <a:ext cx="8789805" cy="6267450"/>
            <a:chOff x="0" y="0"/>
            <a:chExt cx="20555" cy="196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-1918"/>
            <a:stretch>
              <a:fillRect/>
            </a:stretch>
          </p:blipFill>
          <p:spPr bwMode="auto">
            <a:xfrm>
              <a:off x="14118" y="13386"/>
              <a:ext cx="6437" cy="6218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56" cy="6437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1" y="6656"/>
              <a:ext cx="5998" cy="6145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1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18" y="6656"/>
              <a:ext cx="5998" cy="6072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819"/>
            <a:stretch>
              <a:fillRect/>
            </a:stretch>
          </p:blipFill>
          <p:spPr bwMode="auto">
            <a:xfrm>
              <a:off x="13752" y="292"/>
              <a:ext cx="6364" cy="5779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" y="13972"/>
              <a:ext cx="6218" cy="5632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95973023b8558a71336b8b34b230903a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8" y="292"/>
              <a:ext cx="5706" cy="5925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5108" t="8675" r="13170" b="19279"/>
            <a:stretch>
              <a:fillRect/>
            </a:stretch>
          </p:blipFill>
          <p:spPr bwMode="auto">
            <a:xfrm>
              <a:off x="0" y="6656"/>
              <a:ext cx="6583" cy="6365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1" y="13386"/>
              <a:ext cx="6511" cy="6145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E:\МОИ ДОКУМЕНТЫ\ШКОЛА 2\конкурс 2017\лит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8785225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АЛГОРИТМ СОСТАВЛЕНИЯ КРОССЕН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904656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buClr>
                <a:srgbClr val="3891A7"/>
              </a:buClr>
              <a:buNone/>
            </a:pPr>
            <a:r>
              <a:rPr lang="ru-RU" sz="3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1.Определить тематику, общую идею;</a:t>
            </a:r>
          </a:p>
          <a:p>
            <a:pPr marL="0" lvl="0" indent="0" algn="just">
              <a:buClr>
                <a:srgbClr val="3891A7"/>
              </a:buClr>
              <a:buNone/>
            </a:pPr>
            <a:r>
              <a:rPr lang="ru-RU" sz="3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Выделить 9 элементов, имеющих отношение к эпохе, идее, теме;</a:t>
            </a:r>
          </a:p>
          <a:p>
            <a:pPr marL="0" lvl="0" indent="0" algn="just">
              <a:buClr>
                <a:srgbClr val="3891A7"/>
              </a:buClr>
              <a:buNone/>
            </a:pPr>
            <a:r>
              <a:rPr lang="ru-RU" sz="3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Найти связь между элементами, определить последовательность;</a:t>
            </a:r>
          </a:p>
          <a:p>
            <a:pPr marL="0" lvl="0" indent="0" algn="just">
              <a:buClr>
                <a:srgbClr val="3891A7"/>
              </a:buClr>
              <a:buNone/>
            </a:pPr>
            <a:r>
              <a:rPr lang="ru-RU" sz="3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Выделить элементы, имеющие 3 и более связей (крест, основа);</a:t>
            </a:r>
          </a:p>
          <a:p>
            <a:pPr marL="0" lvl="0" indent="0" algn="just">
              <a:buClr>
                <a:srgbClr val="3891A7"/>
              </a:buClr>
              <a:buNone/>
            </a:pPr>
            <a:r>
              <a:rPr lang="ru-RU" sz="3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 Сконцентрировать смысл в одном элементе </a:t>
            </a:r>
            <a:r>
              <a:rPr lang="ru-RU" sz="3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(5-й </a:t>
            </a:r>
            <a:r>
              <a:rPr lang="ru-RU" sz="3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квадрат);</a:t>
            </a:r>
          </a:p>
          <a:p>
            <a:pPr marL="0" lvl="0" indent="0" algn="just">
              <a:buClr>
                <a:srgbClr val="3891A7"/>
              </a:buClr>
              <a:buNone/>
            </a:pPr>
            <a:r>
              <a:rPr lang="ru-RU" sz="3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 Выделить отличительные черты, особенности каждого элемента;</a:t>
            </a:r>
          </a:p>
          <a:p>
            <a:pPr marL="0" lvl="0" indent="0" algn="just">
              <a:buClr>
                <a:srgbClr val="3891A7"/>
              </a:buClr>
              <a:buNone/>
            </a:pPr>
            <a:r>
              <a:rPr lang="ru-RU" sz="3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7. Поиск и подбор изображений, иллюстрирующих элементы;</a:t>
            </a:r>
          </a:p>
          <a:p>
            <a:pPr marL="0" lvl="0" indent="0" algn="just">
              <a:buClr>
                <a:srgbClr val="3891A7"/>
              </a:buClr>
              <a:buNone/>
            </a:pPr>
            <a:r>
              <a:rPr lang="ru-RU" sz="3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8. Заменить прямые образы и ассоциаций косвенными, символическими.</a:t>
            </a:r>
          </a:p>
          <a:p>
            <a:pPr marL="0" lvl="0" indent="0">
              <a:buClr>
                <a:srgbClr val="3891A7"/>
              </a:buClr>
              <a:buNone/>
            </a:pPr>
            <a:r>
              <a:rPr lang="ru-RU" sz="3300" dirty="0">
                <a:solidFill>
                  <a:prstClr val="black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0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212407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Picture 2" descr="C:\Documents and Settings\Светлана.CFC6009B278F455\Мои документы\Downloads\b3fae51d3ee54fa66080b1e6052213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2420888"/>
            <a:ext cx="3744416" cy="35675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842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89726-29A8-4755-9C00-FC0648F0185D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3075" name="Заголовок 3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200" b="1" dirty="0" smtClean="0">
                <a:solidFill>
                  <a:schemeClr val="accent5"/>
                </a:solidFill>
                <a:effectLst/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15615" y="1341438"/>
            <a:ext cx="7582297" cy="4525962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Показать современные приёмы визуализации на уроках  истории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Показать различные способы 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приёмы,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обеспечивающие наглядное обучение </a:t>
            </a:r>
            <a:r>
              <a:rPr lang="ru-RU" kern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уроках истории </a:t>
            </a:r>
            <a:r>
              <a:rPr lang="ru-RU" kern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для профессионального общения, стимулирования роста творческого потенциала педагогов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685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46490" y="1794520"/>
            <a:ext cx="3645789" cy="842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6370" y="3239805"/>
            <a:ext cx="2160240" cy="7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9305" y="3275552"/>
            <a:ext cx="2232248" cy="7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МОТИВЫ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верх 8"/>
          <p:cNvSpPr/>
          <p:nvPr/>
        </p:nvSpPr>
        <p:spPr>
          <a:xfrm>
            <a:off x="3747831" y="2485514"/>
            <a:ext cx="602682" cy="7516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6149841" y="2485514"/>
            <a:ext cx="625587" cy="754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331640" y="4544752"/>
            <a:ext cx="3528392" cy="154854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ИНТЕЛЛЕКТУАЛЬНЫЕ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КОММУНИКАТИВНЫЕ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ИНСТРУМЕНТАЛЬНЫЕ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684793" y="4543256"/>
            <a:ext cx="2873135" cy="15485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ПОТРЕБНОСТИ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ИНТЕРЕС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УСТАНОВКА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2987824" y="3913773"/>
            <a:ext cx="700982" cy="630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588224" y="3941021"/>
            <a:ext cx="704097" cy="6022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869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>
            <a:spLocks noGrp="1" noChangeArrowheads="1"/>
          </p:cNvSpPr>
          <p:nvPr>
            <p:ph type="body" idx="1"/>
          </p:nvPr>
        </p:nvSpPr>
        <p:spPr>
          <a:xfrm>
            <a:off x="1259631" y="765175"/>
            <a:ext cx="7654181" cy="4268788"/>
          </a:xfrm>
        </p:spPr>
        <p:txBody>
          <a:bodyPr/>
          <a:lstStyle/>
          <a:p>
            <a:pPr>
              <a:defRPr/>
            </a:pPr>
            <a:endParaRPr lang="ru-RU" b="1" i="1" dirty="0" smtClean="0">
              <a:latin typeface="Arial" panose="020B0604020202020204" pitchFamily="34" charset="0"/>
            </a:endParaRPr>
          </a:p>
          <a:p>
            <a:pPr marL="0" indent="0">
              <a:buFontTx/>
              <a:buNone/>
              <a:defRPr/>
            </a:pPr>
            <a:endParaRPr lang="ru-RU" b="1" i="1" dirty="0" smtClean="0">
              <a:latin typeface="Arial" panose="020B0604020202020204" pitchFamily="34" charset="0"/>
            </a:endParaRPr>
          </a:p>
          <a:p>
            <a:pPr marL="0" indent="0" algn="just"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Визуализация (от лат.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visualis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зрительный) -  создание условий для зрительного наблюдения.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156474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Наглядным называется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обучение, при котором представления и понятия формируются у учащихся на основе непосредственного восприятия изучаемых явлений или с помощью их изображений.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78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Принцип наглядности: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«…все, что только можно представлять для восприятия чувствами, а именно: видимое – для восприятия зрением, слышимое – слухом, запахи – обонянием, подлежащее вкусу – вкусом, доступное осязанию – путем осязания. Если какие-либо предметы сразу можно воспринять несколькими чувствами, пусть они сразу схватываются несколькими чувствами»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Я. Коменский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65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Изобразительная наглядность: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980728"/>
            <a:ext cx="7498080" cy="52565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мелом и доской;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репродукции картин;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фоторепродукции памятников архитектуры и скульптуры;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учебные картины - специально созданные художниками или иллюстраторами для учебных текстов;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рисунки и аппликации;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видеофрагменты;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аудиофрагменты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видеофильмы (в т.ч. аудио и видеосюжеты)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591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Условно-графическая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схемы;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блок-схемы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диаграммы;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картосхемы;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планшеты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125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Шаблон оформления с слайдом-разделителем 'Сине-сиреневая абстракция'">
  <a:themeElements>
    <a:clrScheme name="Шаблон оформления с слайдом-разделителем 'Сине-сиреневая абстракция' 13">
      <a:dk1>
        <a:srgbClr val="205FF6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1A50D2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оформления с слайдом-разделителем 'Сине-сиреневая абстракция'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с слайдом-разделителем 'Сине-сиреневая абстракция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Сине-сиреневая абстракция' 13">
        <a:dk1>
          <a:srgbClr val="205FF6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A50D2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627</Words>
  <Application>Microsoft Office PowerPoint</Application>
  <PresentationFormat>Экран (4:3)</PresentationFormat>
  <Paragraphs>123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Начальная</vt:lpstr>
      <vt:lpstr>Солнцестояние</vt:lpstr>
      <vt:lpstr>1_Шаблон оформления с слайдом-разделителем 'Сине-сиреневая абстракция'</vt:lpstr>
      <vt:lpstr>МОУ «Марисолинская СОШ»</vt:lpstr>
      <vt:lpstr>ЭПИГРАФ</vt:lpstr>
      <vt:lpstr>Цель: </vt:lpstr>
      <vt:lpstr>Слайд 4</vt:lpstr>
      <vt:lpstr>Слайд 5</vt:lpstr>
      <vt:lpstr>Наглядным называется</vt:lpstr>
      <vt:lpstr>Принцип наглядности: </vt:lpstr>
      <vt:lpstr>1. Изобразительная наглядность: </vt:lpstr>
      <vt:lpstr>                                                                        Условно-графическая: </vt:lpstr>
      <vt:lpstr>3. Предметная наглядность : </vt:lpstr>
      <vt:lpstr>  Значение наглядности: </vt:lpstr>
      <vt:lpstr>Приёмы визуализации: </vt:lpstr>
      <vt:lpstr>Варианты заданий</vt:lpstr>
      <vt:lpstr>Правила применения наглядности </vt:lpstr>
      <vt:lpstr>Доступ к хранилищам ЭОР в сети Интернет: </vt:lpstr>
      <vt:lpstr>Кроссенс – пересечение смыслов </vt:lpstr>
      <vt:lpstr>Три способа чтения</vt:lpstr>
      <vt:lpstr>Слайд 18</vt:lpstr>
      <vt:lpstr>Слайд 19</vt:lpstr>
      <vt:lpstr>Слайд 20</vt:lpstr>
      <vt:lpstr>Слайд 21</vt:lpstr>
      <vt:lpstr>АЛГОРИТМ СОСТАВЛЕНИЯ КРОССЕН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Марисолинская СОШ</cp:lastModifiedBy>
  <cp:revision>45</cp:revision>
  <dcterms:created xsi:type="dcterms:W3CDTF">2018-11-16T16:59:23Z</dcterms:created>
  <dcterms:modified xsi:type="dcterms:W3CDTF">2019-01-08T13:40:04Z</dcterms:modified>
</cp:coreProperties>
</file>