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F9F9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99" autoAdjust="0"/>
    <p:restoredTop sz="94660"/>
  </p:normalViewPr>
  <p:slideViewPr>
    <p:cSldViewPr>
      <p:cViewPr varScale="1">
        <p:scale>
          <a:sx n="65" d="100"/>
          <a:sy n="65" d="100"/>
        </p:scale>
        <p:origin x="-127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SPA-USP-01\mydocs4\malves\My Documents\My Pictures\Microsoft Clip Organizer\j04311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6763" y="14288"/>
            <a:ext cx="4567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2071678"/>
            <a:ext cx="7772400" cy="1470025"/>
          </a:xfrm>
        </p:spPr>
        <p:txBody>
          <a:bodyPr/>
          <a:lstStyle>
            <a:lvl1pPr algn="l">
              <a:defRPr b="1">
                <a:solidFill>
                  <a:srgbClr val="00B0F0"/>
                </a:solidFill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3786190"/>
            <a:ext cx="640080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E9B03-C6DB-4DA7-AE1C-559BA45F7898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B36DF-0D7F-44E3-A7A8-E7B051292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037BA-BD87-4C06-B441-2FBA5F003819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52286-5A96-49E6-8D8A-983DDEF14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42A09-8D15-4338-B6D8-D1384A6BDB30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628F4-A045-41AE-9EB3-AACED4B9C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5D93-D7B1-4CD1-8DA9-106BCA2D88B5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BFBFF-5951-4218-AAF3-1B3F27853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F3D4F-8B4E-45DA-895A-11268AB3CC67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DFB2-A023-497C-81C1-B6E9A8926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89BAB-5692-4812-ADFD-AA318EB2A0BA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BDB7-5654-42FD-9CDF-B078B0247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7957-49F3-4E64-B67E-C2FAD6B51A32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6E9C-AFB2-4A55-B2A6-7FEB40174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7810-723E-4AD8-8054-1392AB67AF8E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71AB-7AF9-43F0-A4A7-EEB393911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8F708-8E87-4A5F-B64F-D8A8D1A63CBE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05C60-ACA9-4940-8C71-C4C171A04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CC460-832A-4A68-BF40-2FBC4F27BCFB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3443-FC27-4E3A-B1BB-3B3F93997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066D-D7D6-4983-86B2-D18E851FA019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58E6E-5F75-4332-BE69-B05FC8A46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55646-061F-4965-860C-90731F09BA03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8EB37-FB56-4CBE-9100-4C8A6A009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375DD-CDA4-4519-AEAD-15353A13D76A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34BE8-76F8-4F2F-8193-41E978660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71377-106B-4365-9363-B4050E62E7BD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CB0CC-5B34-46C3-8691-DE07FA2EC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483EA-5C15-417A-BE31-99E4166ECCEC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7AA1D-2E51-4020-8A23-61D73DE97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PA-USP-01\mydocs4\malves\My Documents\My Pictures\Microsoft Clip Organizer\j0431175.jpg"/>
          <p:cNvPicPr>
            <a:picLocks noChangeAspect="1" noChangeArrowheads="1"/>
          </p:cNvPicPr>
          <p:nvPr/>
        </p:nvPicPr>
        <p:blipFill>
          <a:blip r:embed="rId17" cstate="print">
            <a:lum bright="30000" contrast="-40000"/>
          </a:blip>
          <a:srcRect/>
          <a:stretch>
            <a:fillRect/>
          </a:stretch>
        </p:blipFill>
        <p:spPr bwMode="auto">
          <a:xfrm>
            <a:off x="4576763" y="14288"/>
            <a:ext cx="4567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5E9F85-3895-48A9-9F69-383AD1B0F253}" type="datetimeFigureOut">
              <a:rPr lang="ru-RU"/>
              <a:pPr>
                <a:defRPr/>
              </a:pPr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E2EFE7-B551-4976-9905-90B8A20FF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ransition spd="med" advClick="0" advTm="2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4400" b="1" kern="1200">
          <a:solidFill>
            <a:srgbClr val="00B0F0"/>
          </a:solidFill>
          <a:latin typeface="Arial Blac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B0F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250825" y="1052513"/>
            <a:ext cx="8642350" cy="1223962"/>
          </a:xfrm>
        </p:spPr>
        <p:txBody>
          <a:bodyPr/>
          <a:lstStyle/>
          <a:p>
            <a:pPr algn="ctr" eaLnBrk="1" hangingPunct="1"/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«</a:t>
            </a:r>
            <a:r>
              <a:rPr sz="3600" b="0" i="1" dirty="0" err="1" smtClean="0">
                <a:solidFill>
                  <a:schemeClr val="tx1"/>
                </a:solidFill>
                <a:latin typeface="Times New Roman" pitchFamily="18" charset="0"/>
              </a:rPr>
              <a:t>Как</a:t>
            </a:r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3600" b="0" i="1" dirty="0" err="1" smtClean="0">
                <a:solidFill>
                  <a:schemeClr val="tx1"/>
                </a:solidFill>
                <a:latin typeface="Times New Roman" pitchFamily="18" charset="0"/>
              </a:rPr>
              <a:t>встречают</a:t>
            </a:r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3600" b="0" i="1" dirty="0" err="1" smtClean="0">
                <a:solidFill>
                  <a:schemeClr val="tx1"/>
                </a:solidFill>
                <a:latin typeface="Times New Roman" pitchFamily="18" charset="0"/>
              </a:rPr>
              <a:t>Новый</a:t>
            </a:r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3600" b="0" i="1" dirty="0" err="1" smtClean="0">
                <a:solidFill>
                  <a:schemeClr val="tx1"/>
                </a:solidFill>
                <a:latin typeface="Times New Roman" pitchFamily="18" charset="0"/>
              </a:rPr>
              <a:t>год</a:t>
            </a:r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 в </a:t>
            </a:r>
            <a:r>
              <a:rPr sz="3600" b="0" i="1" dirty="0" err="1" smtClean="0">
                <a:solidFill>
                  <a:schemeClr val="tx1"/>
                </a:solidFill>
                <a:latin typeface="Times New Roman" pitchFamily="18" charset="0"/>
              </a:rPr>
              <a:t>разных</a:t>
            </a:r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3600" b="0" i="1" dirty="0" err="1" smtClean="0">
                <a:solidFill>
                  <a:schemeClr val="tx1"/>
                </a:solidFill>
                <a:latin typeface="Times New Roman" pitchFamily="18" charset="0"/>
              </a:rPr>
              <a:t>странах</a:t>
            </a:r>
            <a: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  <a:t>»</a:t>
            </a:r>
            <a:br>
              <a:rPr sz="3600" b="0" i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sz="3600" b="0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0" y="5365750"/>
            <a:ext cx="3929058" cy="1492250"/>
          </a:xfrm>
        </p:spPr>
        <p:txBody>
          <a:bodyPr/>
          <a:lstStyle/>
          <a:p>
            <a:pPr eaLnBrk="1" hangingPunct="1"/>
            <a:r>
              <a:rPr lang="ru-RU" sz="2000" b="0" dirty="0" smtClean="0">
                <a:solidFill>
                  <a:schemeClr val="tx1"/>
                </a:solidFill>
              </a:rPr>
              <a:t>Подготовила:</a:t>
            </a:r>
          </a:p>
          <a:p>
            <a:pPr eaLnBrk="1" hangingPunct="1"/>
            <a:r>
              <a:rPr lang="ru-RU" sz="2000" b="0" dirty="0" err="1" smtClean="0">
                <a:solidFill>
                  <a:schemeClr val="tx1"/>
                </a:solidFill>
              </a:rPr>
              <a:t>Федоренчик</a:t>
            </a:r>
            <a:r>
              <a:rPr lang="ru-RU" sz="2000" b="0" dirty="0" smtClean="0">
                <a:solidFill>
                  <a:schemeClr val="tx1"/>
                </a:solidFill>
              </a:rPr>
              <a:t> Марина Вячеславовна, воспитатель</a:t>
            </a:r>
          </a:p>
        </p:txBody>
      </p:sp>
      <p:pic>
        <p:nvPicPr>
          <p:cNvPr id="3077" name="Picture 6" descr="34366452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844675"/>
            <a:ext cx="29146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Дед Мороз в разных странах.</a:t>
            </a:r>
          </a:p>
        </p:txBody>
      </p:sp>
      <p:sp>
        <p:nvSpPr>
          <p:cNvPr id="12291" name="Rectangle 4"/>
          <p:cNvSpPr>
            <a:spLocks noGrp="1"/>
          </p:cNvSpPr>
          <p:nvPr>
            <p:ph type="body" sz="half" idx="1"/>
          </p:nvPr>
        </p:nvSpPr>
        <p:spPr>
          <a:xfrm>
            <a:off x="250825" y="1052513"/>
            <a:ext cx="4824413" cy="3313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Англия</a:t>
            </a:r>
            <a:r>
              <a:rPr lang="ru-RU" sz="1800" i="1" smtClean="0">
                <a:latin typeface="Times New Roman" pitchFamily="18" charset="0"/>
              </a:rPr>
              <a:t>-Батюшка Рождество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Германия</a:t>
            </a:r>
            <a:r>
              <a:rPr lang="ru-RU" sz="1800" i="1" smtClean="0">
                <a:latin typeface="Times New Roman" pitchFamily="18" charset="0"/>
              </a:rPr>
              <a:t> - Вайнахтсманн или Николаус.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Словения </a:t>
            </a:r>
            <a:r>
              <a:rPr lang="ru-RU" sz="1800" i="1" smtClean="0">
                <a:latin typeface="Times New Roman" pitchFamily="18" charset="0"/>
              </a:rPr>
              <a:t>- Дедек Мраз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Нидерланды</a:t>
            </a:r>
            <a:r>
              <a:rPr lang="ru-RU" sz="1800" i="1" smtClean="0">
                <a:latin typeface="Times New Roman" pitchFamily="18" charset="0"/>
              </a:rPr>
              <a:t> - Синтаклаас или Чёрный Пит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Франция</a:t>
            </a:r>
            <a:r>
              <a:rPr lang="ru-RU" sz="1800" i="1" smtClean="0">
                <a:latin typeface="Times New Roman" pitchFamily="18" charset="0"/>
              </a:rPr>
              <a:t> - Пер Ноэль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Швеция</a:t>
            </a:r>
            <a:r>
              <a:rPr lang="ru-RU" sz="1800" i="1" smtClean="0">
                <a:latin typeface="Times New Roman" pitchFamily="18" charset="0"/>
              </a:rPr>
              <a:t> - Юлтолстен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Польша</a:t>
            </a:r>
            <a:r>
              <a:rPr lang="ru-RU" sz="1800" i="1" smtClean="0">
                <a:latin typeface="Times New Roman" pitchFamily="18" charset="0"/>
              </a:rPr>
              <a:t> - Свенты Миколай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Чехия</a:t>
            </a:r>
            <a:r>
              <a:rPr lang="ru-RU" sz="1800" i="1" smtClean="0">
                <a:latin typeface="Times New Roman" pitchFamily="18" charset="0"/>
              </a:rPr>
              <a:t> - Микулаш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Норвегия </a:t>
            </a:r>
            <a:r>
              <a:rPr lang="ru-RU" sz="1800" i="1" smtClean="0">
                <a:latin typeface="Times New Roman" pitchFamily="18" charset="0"/>
              </a:rPr>
              <a:t>- Юлебукк или Юлениссен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Испания </a:t>
            </a:r>
            <a:r>
              <a:rPr lang="ru-RU" sz="1800" i="1" smtClean="0">
                <a:latin typeface="Times New Roman" pitchFamily="18" charset="0"/>
              </a:rPr>
              <a:t>- Папа Ноэль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Финляндия</a:t>
            </a:r>
            <a:r>
              <a:rPr lang="ru-RU" sz="1800" i="1" smtClean="0">
                <a:latin typeface="Times New Roman" pitchFamily="18" charset="0"/>
              </a:rPr>
              <a:t> - Йоулупукки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Португалия </a:t>
            </a:r>
            <a:r>
              <a:rPr lang="ru-RU" sz="1800" i="1" smtClean="0">
                <a:latin typeface="Times New Roman" pitchFamily="18" charset="0"/>
              </a:rPr>
              <a:t>- Пай Натал</a:t>
            </a:r>
          </a:p>
          <a:p>
            <a:pPr eaLnBrk="1" hangingPunct="1">
              <a:lnSpc>
                <a:spcPct val="80000"/>
              </a:lnSpc>
            </a:pPr>
            <a:endParaRPr lang="ru-RU" sz="1800" i="1" smtClean="0">
              <a:latin typeface="Times New Roman" pitchFamily="18" charset="0"/>
            </a:endParaRPr>
          </a:p>
        </p:txBody>
      </p:sp>
      <p:pic>
        <p:nvPicPr>
          <p:cNvPr id="12292" name="Picture 6" descr="80541035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670425"/>
            <a:ext cx="3381375" cy="2187575"/>
          </a:xfrm>
        </p:spPr>
      </p:pic>
      <p:sp>
        <p:nvSpPr>
          <p:cNvPr id="12293" name="Rectangle 7"/>
          <p:cNvSpPr>
            <a:spLocks/>
          </p:cNvSpPr>
          <p:nvPr/>
        </p:nvSpPr>
        <p:spPr bwMode="auto">
          <a:xfrm>
            <a:off x="3708400" y="4076700"/>
            <a:ext cx="52197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2800">
              <a:latin typeface="Calibri" pitchFamily="34" charset="0"/>
            </a:endParaRP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4067175" y="4076700"/>
            <a:ext cx="450056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Япония</a:t>
            </a:r>
            <a:r>
              <a:rPr lang="ru-RU" i="1">
                <a:latin typeface="Times New Roman" pitchFamily="18" charset="0"/>
              </a:rPr>
              <a:t> – Одзи-сан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Китай</a:t>
            </a:r>
            <a:r>
              <a:rPr lang="ru-RU" i="1">
                <a:latin typeface="Times New Roman" pitchFamily="18" charset="0"/>
              </a:rPr>
              <a:t> – Шо Хин или Шэн Дань Лаожэнь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Канада и США</a:t>
            </a:r>
            <a:r>
              <a:rPr lang="ru-RU" i="1">
                <a:latin typeface="Times New Roman" pitchFamily="18" charset="0"/>
              </a:rPr>
              <a:t> – Санта-Клаус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Греция</a:t>
            </a:r>
            <a:r>
              <a:rPr lang="ru-RU" i="1">
                <a:latin typeface="Times New Roman" pitchFamily="18" charset="0"/>
              </a:rPr>
              <a:t> – Агиос Василис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Россия</a:t>
            </a:r>
            <a:r>
              <a:rPr lang="ru-RU" i="1">
                <a:latin typeface="Times New Roman" pitchFamily="18" charset="0"/>
              </a:rPr>
              <a:t> – Дед Мороз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Италия</a:t>
            </a:r>
            <a:r>
              <a:rPr lang="ru-RU" i="1">
                <a:latin typeface="Times New Roman" pitchFamily="18" charset="0"/>
              </a:rPr>
              <a:t> – Баббо Натале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chemeClr val="accent2"/>
                </a:solidFill>
                <a:latin typeface="Times New Roman" pitchFamily="18" charset="0"/>
              </a:rPr>
              <a:t>Словакия </a:t>
            </a:r>
            <a:r>
              <a:rPr lang="ru-RU" i="1">
                <a:latin typeface="Times New Roman" pitchFamily="18" charset="0"/>
              </a:rPr>
              <a:t>- Ежишек</a:t>
            </a:r>
          </a:p>
        </p:txBody>
      </p:sp>
      <p:pic>
        <p:nvPicPr>
          <p:cNvPr id="12295" name="Picture 10" descr="cokesan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08050"/>
            <a:ext cx="208915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Подарки на Новый год.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684213" y="981075"/>
            <a:ext cx="7581900" cy="58769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1800" i="1" u="sng" smtClean="0">
                <a:solidFill>
                  <a:schemeClr val="accent2"/>
                </a:solidFill>
                <a:latin typeface="Times New Roman" pitchFamily="18" charset="0"/>
              </a:rPr>
              <a:t>Китайцы</a:t>
            </a: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1800" i="1" smtClean="0">
                <a:latin typeface="Times New Roman" pitchFamily="18" charset="0"/>
              </a:rPr>
              <a:t>дарят на Новый год парные предметы, символизирующие единство, семейную гармонию (две чашки, парные подсвечники и др.). Неприемлемым подарком для китайцев являются часы, потому что хронометраж в их сознании связан со смертью.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u="sng" smtClean="0">
                <a:solidFill>
                  <a:schemeClr val="accent2"/>
                </a:solidFill>
                <a:latin typeface="Times New Roman" pitchFamily="18" charset="0"/>
              </a:rPr>
              <a:t>Немцы</a:t>
            </a:r>
            <a:r>
              <a:rPr lang="ru-RU" sz="1800" i="1" smtClean="0">
                <a:latin typeface="Times New Roman" pitchFamily="18" charset="0"/>
              </a:rPr>
              <a:t> любят дарить на новогодний праздник книги, неслучайно эта нация считается самой читающей в мире. Но самым приятным сюрпризом здесь считают путешествие, направление и продолжительность которого зависит уже от семейного бюджета.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u="sng" smtClean="0">
                <a:solidFill>
                  <a:schemeClr val="accent2"/>
                </a:solidFill>
                <a:latin typeface="Times New Roman" pitchFamily="18" charset="0"/>
              </a:rPr>
              <a:t>Американцы</a:t>
            </a:r>
            <a:r>
              <a:rPr lang="ru-RU" sz="1800" i="1" smtClean="0">
                <a:latin typeface="Times New Roman" pitchFamily="18" charset="0"/>
              </a:rPr>
              <a:t> любят дарить дорогие подарки</a:t>
            </a:r>
            <a:r>
              <a:rPr lang="ru-RU" sz="1800" b="1" i="1" smtClean="0">
                <a:latin typeface="Times New Roman" pitchFamily="18" charset="0"/>
              </a:rPr>
              <a:t>.</a:t>
            </a:r>
            <a:r>
              <a:rPr lang="ru-RU" sz="1800" i="1" smtClean="0">
                <a:latin typeface="Times New Roman" pitchFamily="18" charset="0"/>
              </a:rPr>
              <a:t> В среднем, американец тратит на подарки от 50 до 800$. Американцы дарят друг другу сигары, вина, духи, шарфы, кофты, безделушки. Подарки принято дарить с чеком. Чек нужен для того, чтобы при случае можно было вернуть подарок обратно в магазин.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u="sng" smtClean="0">
                <a:solidFill>
                  <a:schemeClr val="accent2"/>
                </a:solidFill>
                <a:latin typeface="Times New Roman" pitchFamily="18" charset="0"/>
              </a:rPr>
              <a:t>Японцы</a:t>
            </a:r>
            <a:r>
              <a:rPr lang="ru-RU" sz="1800" i="1" smtClean="0">
                <a:latin typeface="Times New Roman" pitchFamily="18" charset="0"/>
              </a:rPr>
              <a:t> дарят друг другу «осэйбо» — традиционные незамысловатые подарочные наборы. Баночки с консервами, куски ароматного туалетного мыла. И конечно, другие необходимые в повседневной жизни вещи. Японские дети и по сей день верят, что их мечта сбудется, если в новогоднюю ночь положить под подушку рисунок с изображением «мечты».</a:t>
            </a:r>
            <a:endParaRPr lang="en-US" sz="1800" i="1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sz="1800" i="1" u="sng" smtClean="0">
                <a:solidFill>
                  <a:schemeClr val="accent2"/>
                </a:solidFill>
                <a:latin typeface="Times New Roman" pitchFamily="18" charset="0"/>
              </a:rPr>
              <a:t>Русские</a:t>
            </a:r>
            <a:r>
              <a:rPr lang="ru-RU" sz="1800" i="1" smtClean="0">
                <a:latin typeface="Times New Roman" pitchFamily="18" charset="0"/>
              </a:rPr>
              <a:t> предпочитают обнаружить под елкой целую кучу «милых пустячков» вместо того, чтобы получить один, но серьезный презент. У нас  принято дарить небольшие, но милые подарки на Новый год (например, свечки, заварочные ложечки, пивные кружки и т.д.). Считается, что такие сувениры являются знаком искреннего расположения. </a:t>
            </a:r>
          </a:p>
        </p:txBody>
      </p:sp>
      <p:pic>
        <p:nvPicPr>
          <p:cNvPr id="13316" name="Picture 5" descr="7178945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olen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1963" y="5403850"/>
            <a:ext cx="1062037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god-sobaki-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928670"/>
            <a:ext cx="1996012" cy="2698608"/>
          </a:xfrm>
          <a:prstGeom prst="rect">
            <a:avLst/>
          </a:prstGeom>
        </p:spPr>
      </p:pic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Символы Нового года.</a:t>
            </a:r>
          </a:p>
        </p:txBody>
      </p:sp>
      <p:pic>
        <p:nvPicPr>
          <p:cNvPr id="14339" name="Picture 18" descr="d7fcd5b26c32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4663" y="692150"/>
            <a:ext cx="3671887" cy="3262313"/>
          </a:xfrm>
        </p:spPr>
      </p:pic>
      <p:sp>
        <p:nvSpPr>
          <p:cNvPr id="14340" name="Rectangle 19"/>
          <p:cNvSpPr>
            <a:spLocks noGrp="1"/>
          </p:cNvSpPr>
          <p:nvPr>
            <p:ph type="body" sz="half" idx="3"/>
          </p:nvPr>
        </p:nvSpPr>
        <p:spPr>
          <a:xfrm>
            <a:off x="4716463" y="3933825"/>
            <a:ext cx="3887787" cy="2924175"/>
          </a:xfrm>
        </p:spPr>
        <p:txBody>
          <a:bodyPr/>
          <a:lstStyle/>
          <a:p>
            <a:pPr eaLnBrk="1" hangingPunct="1"/>
            <a:r>
              <a:rPr lang="ru-RU" sz="1800" i="1" smtClean="0">
                <a:latin typeface="Times New Roman" pitchFamily="18" charset="0"/>
              </a:rPr>
              <a:t>Новогодняя ёлка — неотъемлемый атрибут празднования Нового Года в России, Западной Европе, Северной Америке и др. (фактически в большинстве стран мира) Первая ёлочная игрушка — стеклянный шар — появилась в Саксонии в 16 веке.</a:t>
            </a:r>
            <a:r>
              <a:rPr lang="ru-RU" sz="1800" smtClean="0">
                <a:latin typeface="Times New Roman" pitchFamily="18" charset="0"/>
              </a:rPr>
              <a:t> </a:t>
            </a:r>
          </a:p>
        </p:txBody>
      </p:sp>
      <p:sp>
        <p:nvSpPr>
          <p:cNvPr id="55318" name="Rectangle 22"/>
          <p:cNvSpPr>
            <a:spLocks/>
          </p:cNvSpPr>
          <p:nvPr/>
        </p:nvSpPr>
        <p:spPr bwMode="auto">
          <a:xfrm>
            <a:off x="0" y="3473450"/>
            <a:ext cx="43926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Следующий, </a:t>
            </a:r>
            <a:r>
              <a:rPr lang="ru-RU" i="1" dirty="0" smtClean="0">
                <a:latin typeface="Times New Roman" pitchFamily="18" charset="0"/>
              </a:rPr>
              <a:t>2018 </a:t>
            </a:r>
            <a:r>
              <a:rPr lang="ru-RU" i="1" dirty="0">
                <a:latin typeface="Times New Roman" pitchFamily="18" charset="0"/>
              </a:rPr>
              <a:t>год пройдет под </a:t>
            </a:r>
            <a:r>
              <a:rPr lang="ru-RU" i="1" dirty="0" smtClean="0">
                <a:latin typeface="Times New Roman" pitchFamily="18" charset="0"/>
              </a:rPr>
              <a:t>знаком Собаки.</a:t>
            </a:r>
            <a:endParaRPr lang="ru-RU" i="1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В отличие от Григорианского календаря (того, которым мы привыкли пользоваться) в Восточном календаре Новый год не имеет фиксированной даты.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Он наступает в первый день первого лунного месяца, и это может произойти в любой день января или, даже в феврале.</a:t>
            </a:r>
          </a:p>
        </p:txBody>
      </p:sp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 marL="838200" indent="-838200" eaLnBrk="1" hangingPunct="1"/>
            <a:r>
              <a:rPr sz="3600" b="0" i="1" smtClean="0">
                <a:solidFill>
                  <a:schemeClr val="tx1"/>
                </a:solidFill>
                <a:latin typeface="Times New Roman" pitchFamily="18" charset="0"/>
              </a:rPr>
              <a:t>Традиционные новогодние блюда</a:t>
            </a:r>
            <a:r>
              <a:rPr lang="en-US" sz="3600" b="0" i="1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  <a:r>
              <a:rPr sz="3600" b="0" i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sz="3600" b="0" i="1" smtClean="0">
                <a:solidFill>
                  <a:schemeClr val="tx1"/>
                </a:solidFill>
                <a:latin typeface="Times New Roman" pitchFamily="18" charset="0"/>
              </a:rPr>
            </a:br>
            <a:endParaRPr sz="3600" b="0" i="1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103688" y="836613"/>
            <a:ext cx="5040312" cy="60213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1800" i="1" smtClean="0">
                <a:latin typeface="Times New Roman" pitchFamily="18" charset="0"/>
              </a:rPr>
              <a:t>В храмах </a:t>
            </a: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Японии</a:t>
            </a:r>
            <a:r>
              <a:rPr lang="ru-RU" sz="1800" i="1" smtClean="0">
                <a:latin typeface="Times New Roman" pitchFamily="18" charset="0"/>
              </a:rPr>
              <a:t> в ночь Нового года, в 00:00 на стол ставят самую обыкновенную лапшу. Лапша обязательно должна быть не нарезанной, так как чем длиннее лапша, тем длиннее наша жизнь. Лапша – символ продолжительной жизни.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smtClean="0">
                <a:latin typeface="Times New Roman" pitchFamily="18" charset="0"/>
              </a:rPr>
              <a:t>В </a:t>
            </a: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Германии</a:t>
            </a:r>
            <a:r>
              <a:rPr lang="ru-RU" sz="1800" i="1" smtClean="0">
                <a:latin typeface="Times New Roman" pitchFamily="18" charset="0"/>
              </a:rPr>
              <a:t> в новогоднюю ночь, обязательно на столе должна быть сельдь, она приносит счастье в грядущем году. Древняя традиция поляков, как и немцев – съесть кусочек селёдки с первым боем курантов. Чем острее будет сельдь, тем удачнее год.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smtClean="0">
                <a:latin typeface="Times New Roman" pitchFamily="18" charset="0"/>
              </a:rPr>
              <a:t>В Новый год </a:t>
            </a: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россияне</a:t>
            </a:r>
            <a:r>
              <a:rPr lang="ru-RU" sz="1800" i="1" smtClean="0">
                <a:latin typeface="Times New Roman" pitchFamily="18" charset="0"/>
              </a:rPr>
              <a:t> всегда стараются, есть то, что нравится тому животному, в честь которого назван год.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smtClean="0">
                <a:latin typeface="Times New Roman" pitchFamily="18" charset="0"/>
              </a:rPr>
              <a:t>На юге </a:t>
            </a: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США </a:t>
            </a:r>
            <a:r>
              <a:rPr lang="ru-RU" sz="1800" i="1" smtClean="0">
                <a:latin typeface="Times New Roman" pitchFamily="18" charset="0"/>
              </a:rPr>
              <a:t>считают, что для счастья и богатства в Новом году нужно съесть горох и бобы под бой Новогодних часов. Часто можно услышать, что горох и зелень символизируют деньги.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i="1" smtClean="0">
                <a:solidFill>
                  <a:schemeClr val="accent2"/>
                </a:solidFill>
                <a:latin typeface="Times New Roman" pitchFamily="18" charset="0"/>
              </a:rPr>
              <a:t>Китайцы</a:t>
            </a:r>
            <a:r>
              <a:rPr lang="ru-RU" sz="1800" i="1" smtClean="0">
                <a:latin typeface="Times New Roman" pitchFamily="18" charset="0"/>
              </a:rPr>
              <a:t> в Новый год съедают вегетарианское кушанье под названием «йаи», с добавлением разнообразных приправ. Еще в китайском обычае готовить рыбу целиком .</a:t>
            </a:r>
          </a:p>
        </p:txBody>
      </p:sp>
      <p:pic>
        <p:nvPicPr>
          <p:cNvPr id="15364" name="Picture 4" descr="asian-mushrooms-noodlesjpg-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613"/>
            <a:ext cx="24495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a1e9850e8a4633690806f937a43402c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1300"/>
            <a:ext cx="24479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9-kita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97425"/>
            <a:ext cx="23812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1290691262_goro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1844675"/>
            <a:ext cx="2014537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8000" i="1" smtClean="0">
                <a:solidFill>
                  <a:schemeClr val="accent2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Arial" charset="0"/>
              <a:buNone/>
            </a:pPr>
            <a:r>
              <a:rPr lang="ru-RU" sz="8000" i="1" smtClean="0">
                <a:solidFill>
                  <a:schemeClr val="accent2"/>
                </a:solidFill>
                <a:latin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b="0" i="1" smtClean="0">
                <a:solidFill>
                  <a:schemeClr val="tx1"/>
                </a:solidFill>
                <a:latin typeface="Times New Roman" pitchFamily="18" charset="0"/>
              </a:rPr>
              <a:t>Цели и задачи.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3844925"/>
          </a:xfrm>
        </p:spPr>
        <p:txBody>
          <a:bodyPr/>
          <a:lstStyle/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800" i="1" smtClean="0">
                <a:latin typeface="Times New Roman" pitchFamily="18" charset="0"/>
              </a:rPr>
              <a:t>Узнать историю происхождения праздника;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800" i="1" smtClean="0">
                <a:latin typeface="Times New Roman" pitchFamily="18" charset="0"/>
              </a:rPr>
              <a:t>Узнать традиции празднования и их возникновение в различных странах мира;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800" i="1" smtClean="0">
                <a:latin typeface="Times New Roman" pitchFamily="18" charset="0"/>
              </a:rPr>
              <a:t>Узнать как называют Деда Мороза в других странах;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800" i="1" smtClean="0">
                <a:latin typeface="Times New Roman" pitchFamily="18" charset="0"/>
              </a:rPr>
              <a:t>Какие подарки принято дарить на Новый год;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800" i="1" smtClean="0">
                <a:latin typeface="Times New Roman" pitchFamily="18" charset="0"/>
              </a:rPr>
              <a:t>Символы Нового года;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2800" i="1" smtClean="0">
                <a:latin typeface="Times New Roman" pitchFamily="18" charset="0"/>
              </a:rPr>
              <a:t>Традиционные новогодние блюда</a:t>
            </a:r>
            <a:r>
              <a:rPr lang="en-US" sz="2800" i="1" smtClean="0">
                <a:latin typeface="Times New Roman" pitchFamily="18" charset="0"/>
              </a:rPr>
              <a:t>.</a:t>
            </a:r>
            <a:endParaRPr lang="ru-RU" sz="2800" i="1" smtClean="0">
              <a:latin typeface="Times New Roman" pitchFamily="18" charset="0"/>
            </a:endParaRPr>
          </a:p>
        </p:txBody>
      </p:sp>
      <p:pic>
        <p:nvPicPr>
          <p:cNvPr id="4100" name="Picture 5" descr="image012t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0"/>
            <a:ext cx="1944688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История происхождения праздника.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00563" y="1341438"/>
            <a:ext cx="4186237" cy="5256212"/>
          </a:xfrm>
        </p:spPr>
        <p:txBody>
          <a:bodyPr/>
          <a:lstStyle/>
          <a:p>
            <a:pPr algn="r" eaLnBrk="1" hangingPunct="1">
              <a:buFont typeface="Arial" charset="0"/>
              <a:buNone/>
            </a:pPr>
            <a:r>
              <a:rPr lang="ru-RU" sz="2400" i="1" smtClean="0">
                <a:latin typeface="Times New Roman" pitchFamily="18" charset="0"/>
              </a:rPr>
              <a:t>До 15 века на Руси Новый год наступал 1 марта по юлианскому календарю или в день зимнего солнцестояния.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i="1" smtClean="0">
                <a:latin typeface="Times New Roman" pitchFamily="18" charset="0"/>
              </a:rPr>
              <a:t>С 15 века новый год начинался 1 сентября.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i="1" smtClean="0">
                <a:latin typeface="Times New Roman" pitchFamily="18" charset="0"/>
              </a:rPr>
              <a:t>С 1700 года по указу Петра I Новый год в России празднуют, как и в других странах Европы, 1 января (по юлианскому календарю</a:t>
            </a:r>
            <a:r>
              <a:rPr lang="ru-RU" sz="2800" i="1" smtClean="0">
                <a:latin typeface="Times New Roman" pitchFamily="18" charset="0"/>
              </a:rPr>
              <a:t>). 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5124" name="Picture 5" descr="astronomihh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836613"/>
            <a:ext cx="403383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Новый год в мире.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7610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u="sng" smtClean="0">
                <a:solidFill>
                  <a:srgbClr val="CC3300"/>
                </a:solidFill>
                <a:latin typeface="Times New Roman" pitchFamily="18" charset="0"/>
              </a:rPr>
              <a:t>Еврейский Новый год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</a:rPr>
              <a:t>Еврейский праздник Рош-hаШана (глава года) отмечается спустя 163 дня после Песаха (не раньше 5 сентября и не позже 5 октября).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000" i="1" smtClean="0">
              <a:solidFill>
                <a:srgbClr val="CC33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u="sng" smtClean="0">
                <a:solidFill>
                  <a:srgbClr val="CC3300"/>
                </a:solidFill>
                <a:latin typeface="Times New Roman" pitchFamily="18" charset="0"/>
              </a:rPr>
              <a:t>Китайский Новый год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</a:rPr>
              <a:t>В Китае Новый год традиционно приурочивается к                           зимнему новолунию (по григорианскому календарю                            между 21 января и 21 февраля).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000" i="1" smtClean="0">
              <a:solidFill>
                <a:srgbClr val="CC33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u="sng" smtClean="0">
                <a:solidFill>
                  <a:srgbClr val="CC3300"/>
                </a:solidFill>
                <a:latin typeface="Times New Roman" pitchFamily="18" charset="0"/>
              </a:rPr>
              <a:t>Бахайский Новый год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</a:rPr>
              <a:t>В веровании Бахаи Новый год (Навруз)совпадает с весенним равноденствием.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u="sng" smtClean="0">
                <a:solidFill>
                  <a:srgbClr val="CC3300"/>
                </a:solidFill>
                <a:latin typeface="Times New Roman" pitchFamily="18" charset="0"/>
              </a:rPr>
              <a:t>Бенгальский Новый год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</a:rPr>
              <a:t>14 апреля — Бенгальский Новый год (Бангладеш).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sz="2000" i="1" u="sng" smtClean="0">
                <a:solidFill>
                  <a:srgbClr val="CC3300"/>
                </a:solidFill>
                <a:latin typeface="Times New Roman" pitchFamily="18" charset="0"/>
              </a:rPr>
              <a:t>Индийский Новый год      </a:t>
            </a:r>
            <a:r>
              <a:rPr lang="ru-RU" sz="2000" i="1" smtClean="0">
                <a:solidFill>
                  <a:srgbClr val="CC3300"/>
                </a:solidFill>
                <a:latin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sz="2000" i="1" smtClean="0">
                <a:latin typeface="Times New Roman" pitchFamily="18" charset="0"/>
              </a:rPr>
              <a:t>Новый год приходит в октябре. Все люди принаряжаются и просят друг у друга прощения за неприятности, которые они причинили в прошедшем году.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000" i="1" smtClean="0">
              <a:latin typeface="Times New Roman" pitchFamily="18" charset="0"/>
            </a:endParaRPr>
          </a:p>
        </p:txBody>
      </p:sp>
      <p:pic>
        <p:nvPicPr>
          <p:cNvPr id="6148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16494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4625" y="3357563"/>
            <a:ext cx="13493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Новогодние традиции</a:t>
            </a:r>
            <a:r>
              <a:rPr lang="en-US" sz="4000" b="0" i="1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в России</a:t>
            </a:r>
            <a:r>
              <a:rPr smtClean="0"/>
              <a:t> </a:t>
            </a:r>
            <a:r>
              <a:rPr sz="3800" b="0" i="1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7171" name="Picture 9" descr="im_2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08050"/>
            <a:ext cx="3292475" cy="4392613"/>
          </a:xfrm>
        </p:spPr>
      </p:pic>
      <p:sp>
        <p:nvSpPr>
          <p:cNvPr id="7172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smtClean="0">
                <a:latin typeface="Times New Roman" pitchFamily="18" charset="0"/>
              </a:rPr>
              <a:t>В России - Дед Мороз и Снегурочка.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>
                <a:latin typeface="Times New Roman" pitchFamily="18" charset="0"/>
              </a:rPr>
              <a:t>Традиция праздновать Новый год с елкой появилась в России при Петре I в 1699 году. Встречая праздник, принято зажигать в новогоднюю ночь костры, пускать фейерверки, поздравлять друг друга, украшать дома хвойными деревьями.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>
                <a:latin typeface="Times New Roman" pitchFamily="18" charset="0"/>
              </a:rPr>
              <a:t>Есть поверье, что Новый год надо встречать в новом белье, тогда болезнь не пристанет. </a:t>
            </a:r>
          </a:p>
        </p:txBody>
      </p:sp>
      <p:pic>
        <p:nvPicPr>
          <p:cNvPr id="7173" name="Picture 10" descr="ded-02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84438" y="2636838"/>
            <a:ext cx="2478087" cy="3987800"/>
          </a:xfrm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Новогодние традиции</a:t>
            </a:r>
            <a:r>
              <a:rPr lang="en-US" sz="4000" b="0" i="1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в Китае.</a:t>
            </a:r>
          </a:p>
        </p:txBody>
      </p:sp>
      <p:pic>
        <p:nvPicPr>
          <p:cNvPr id="8195" name="Picture 7" descr="China_NY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81075"/>
            <a:ext cx="5795963" cy="4086225"/>
          </a:xfrm>
        </p:spPr>
      </p:pic>
      <p:sp>
        <p:nvSpPr>
          <p:cNvPr id="8196" name="Rectangle 3"/>
          <p:cNvSpPr>
            <a:spLocks noGrp="1"/>
          </p:cNvSpPr>
          <p:nvPr>
            <p:ph type="body" sz="half" idx="2"/>
          </p:nvPr>
        </p:nvSpPr>
        <p:spPr>
          <a:xfrm>
            <a:off x="0" y="5129213"/>
            <a:ext cx="8388350" cy="1728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smtClean="0">
                <a:latin typeface="Times New Roman" pitchFamily="18" charset="0"/>
              </a:rPr>
              <a:t>Как гласит легенда, чудовище каждый год вылезало из моря и пожирало всё живое. Так длилось до того момента, пока китайцы не узнали, что Ниан пугается красного цвета и сильного шума. Именно так появилась традиция праздновать Новый год в красном одеянии, а во время праздника жечь фейерверки и петарды. </a:t>
            </a:r>
          </a:p>
        </p:txBody>
      </p:sp>
      <p:sp>
        <p:nvSpPr>
          <p:cNvPr id="8197" name="Rectangle 10"/>
          <p:cNvSpPr>
            <a:spLocks/>
          </p:cNvSpPr>
          <p:nvPr/>
        </p:nvSpPr>
        <p:spPr bwMode="auto">
          <a:xfrm>
            <a:off x="6084888" y="908050"/>
            <a:ext cx="2735262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 i="1">
                <a:latin typeface="Times New Roman" pitchFamily="18" charset="0"/>
              </a:rPr>
              <a:t>В Китае – Шо Хин или Шэн Дань Лаожэнь.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000" i="1">
                <a:latin typeface="Times New Roman" pitchFamily="18" charset="0"/>
              </a:rPr>
              <a:t>С древних времен перед Чунь Цзе (Праздником весны) китайцы запирались в своих домах, прячась от огромного чудовища Ниан (по-китайски Ниан обозначает «год»).</a:t>
            </a:r>
          </a:p>
        </p:txBody>
      </p:sp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b="0" i="1" smtClean="0">
                <a:solidFill>
                  <a:schemeClr val="tx1"/>
                </a:solidFill>
                <a:latin typeface="Times New Roman" pitchFamily="18" charset="0"/>
              </a:rPr>
              <a:t>Новогодние традиции</a:t>
            </a:r>
            <a:r>
              <a:rPr lang="en-US" b="0" i="1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b="0" i="1" smtClean="0">
                <a:solidFill>
                  <a:schemeClr val="tx1"/>
                </a:solidFill>
                <a:latin typeface="Times New Roman" pitchFamily="18" charset="0"/>
              </a:rPr>
              <a:t>в Японии.</a:t>
            </a:r>
          </a:p>
        </p:txBody>
      </p:sp>
      <p:sp>
        <p:nvSpPr>
          <p:cNvPr id="9219" name="Rectangle 5"/>
          <p:cNvSpPr>
            <a:spLocks noGrp="1"/>
          </p:cNvSpPr>
          <p:nvPr>
            <p:ph type="body" sz="half" idx="2"/>
          </p:nvPr>
        </p:nvSpPr>
        <p:spPr>
          <a:xfrm>
            <a:off x="457200" y="4581525"/>
            <a:ext cx="7931150" cy="1943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ru-RU" sz="1800" i="1" smtClean="0">
                <a:latin typeface="Times New Roman" pitchFamily="18" charset="0"/>
              </a:rPr>
              <a:t>В Японии – Одзи-сан. С первыми солнечными лучами 1 января японцы поздравляют друг друга с наступившим годом и обмениваются подарками. С наступлением Нового года принято смеяться.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i="1" smtClean="0">
                <a:latin typeface="Times New Roman" pitchFamily="18" charset="0"/>
              </a:rPr>
              <a:t>В домах на видном месте устанавливают рисовые лепешки, поверх которых кладут мандарины, символизирующие счастье, здоровье и долголетие. В Японии европейская ёлка обставляется экзотическими растениями, произрастающими на островах. </a:t>
            </a:r>
          </a:p>
        </p:txBody>
      </p:sp>
      <p:pic>
        <p:nvPicPr>
          <p:cNvPr id="9220" name="Picture 7" descr="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1196975"/>
            <a:ext cx="4537075" cy="3382963"/>
          </a:xfrm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b="0" i="1" smtClean="0">
                <a:solidFill>
                  <a:schemeClr val="tx1"/>
                </a:solidFill>
                <a:latin typeface="Times New Roman" pitchFamily="18" charset="0"/>
              </a:rPr>
              <a:t>Новогодние традиции</a:t>
            </a:r>
            <a:r>
              <a:rPr lang="en-US" b="0" i="1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b="0" i="1" smtClean="0">
                <a:solidFill>
                  <a:schemeClr val="tx1"/>
                </a:solidFill>
                <a:latin typeface="Times New Roman" pitchFamily="18" charset="0"/>
              </a:rPr>
              <a:t>в США.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i="1" smtClean="0">
                <a:latin typeface="Times New Roman" pitchFamily="18" charset="0"/>
              </a:rPr>
              <a:t>В США  – Санта-Клаус.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i="1" smtClean="0">
                <a:latin typeface="Times New Roman" pitchFamily="18" charset="0"/>
              </a:rPr>
              <a:t>Принято Новый год отмечать карнавальными шествиями с украшенными повозками и музыкальными группами</a:t>
            </a:r>
            <a:r>
              <a:rPr lang="ru-RU" sz="2000" i="1" smtClean="0">
                <a:latin typeface="Arial" charset="0"/>
              </a:rPr>
              <a:t>. </a:t>
            </a:r>
            <a:r>
              <a:rPr lang="ru-RU" sz="2000" i="1" smtClean="0">
                <a:latin typeface="Times New Roman" pitchFamily="18" charset="0"/>
              </a:rPr>
              <a:t>В первый день года люди играют в</a:t>
            </a:r>
            <a:r>
              <a:rPr lang="ru-RU" sz="2000" i="1" smtClean="0">
                <a:latin typeface="Arial" charset="0"/>
              </a:rPr>
              <a:t> </a:t>
            </a:r>
            <a:r>
              <a:rPr lang="ru-RU" sz="2000" i="1" smtClean="0">
                <a:latin typeface="Times New Roman" pitchFamily="18" charset="0"/>
              </a:rPr>
              <a:t>праздничные футбольные матчи. В новогоднюю ночь после окончании празднования принято писать письма-обязательства на будущий год.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i="1" smtClean="0">
                <a:latin typeface="Times New Roman" pitchFamily="18" charset="0"/>
              </a:rPr>
              <a:t>Также принято украшать елку фигурками белых голубей. Это символ добра, чистоты, прекрасного будущего. Чаще всего игрушечный голубь занимает место на верхушке елки, там, где мы привыкли видеть звёздочку</a:t>
            </a:r>
            <a:r>
              <a:rPr lang="ru-RU" sz="2000" smtClean="0"/>
              <a:t>. 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  <p:pic>
        <p:nvPicPr>
          <p:cNvPr id="10244" name="Picture 12" descr="220px-Jonathan_G_Meath_portrays_Santa_Cla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341438"/>
            <a:ext cx="3444875" cy="4824412"/>
          </a:xfrm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Новогодние традиции</a:t>
            </a:r>
            <a:r>
              <a:rPr lang="en-US" sz="4000" b="0" i="1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sz="4000" b="0" i="1" smtClean="0">
                <a:solidFill>
                  <a:schemeClr val="tx1"/>
                </a:solidFill>
                <a:latin typeface="Times New Roman" pitchFamily="18" charset="0"/>
              </a:rPr>
              <a:t>в Германии.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sz="half" idx="2"/>
          </p:nvPr>
        </p:nvSpPr>
        <p:spPr>
          <a:xfrm>
            <a:off x="4648200" y="1268413"/>
            <a:ext cx="4038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i="1" smtClean="0">
                <a:latin typeface="Times New Roman" pitchFamily="18" charset="0"/>
              </a:rPr>
              <a:t>В Германии – Вайнахтсманн или Николаус.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i="1" smtClean="0">
                <a:latin typeface="Times New Roman" pitchFamily="18" charset="0"/>
              </a:rPr>
              <a:t>За праздничным новогодним столом в Германии по традиции собирается вся семья. В Новый год на праздничном столе обязательно стоят рыбные блюда.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i="1" smtClean="0">
                <a:latin typeface="Times New Roman" pitchFamily="18" charset="0"/>
              </a:rPr>
              <a:t>На Новый год в Германии существует смешная традиция: как только часы начинают отбивать двенадцать раз, люди любого возраста залезают на стулья, столы, кресла и с последним ударом все вместе, с радостными воплями, «впрыгивают» в Новый год. После этого торжество перемещается на улицу. </a:t>
            </a:r>
          </a:p>
        </p:txBody>
      </p:sp>
      <p:pic>
        <p:nvPicPr>
          <p:cNvPr id="11268" name="Picture 5" descr="1226323830_f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196975"/>
            <a:ext cx="3505200" cy="5257800"/>
          </a:xfrm>
        </p:spPr>
      </p:pic>
    </p:spTree>
  </p:cSld>
  <p:clrMapOvr>
    <a:masterClrMapping/>
  </p:clrMapOvr>
  <p:transition spd="med" advClick="0" advTm="20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Ppt0000002</Template>
  <TotalTime>450</TotalTime>
  <Words>1239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Ppt0000002</vt:lpstr>
      <vt:lpstr>«Как встречают Новый год в разных странах» </vt:lpstr>
      <vt:lpstr>Цели и задачи.</vt:lpstr>
      <vt:lpstr>История происхождения праздника.</vt:lpstr>
      <vt:lpstr>Новый год в мире.</vt:lpstr>
      <vt:lpstr>Новогодние традиции в России .</vt:lpstr>
      <vt:lpstr>Новогодние традиции в Китае.</vt:lpstr>
      <vt:lpstr>Новогодние традиции в Японии.</vt:lpstr>
      <vt:lpstr>Новогодние традиции в США.</vt:lpstr>
      <vt:lpstr>Новогодние традиции в Германии.</vt:lpstr>
      <vt:lpstr>Дед Мороз в разных странах.</vt:lpstr>
      <vt:lpstr>Подарки на Новый год.</vt:lpstr>
      <vt:lpstr>Символы Нового года.</vt:lpstr>
      <vt:lpstr>Традиционные новогодние блюда.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встречают Новый год в разных странах»</dc:title>
  <dc:creator>папа</dc:creator>
  <cp:lastModifiedBy>Марина</cp:lastModifiedBy>
  <cp:revision>15</cp:revision>
  <dcterms:created xsi:type="dcterms:W3CDTF">2011-12-03T09:48:14Z</dcterms:created>
  <dcterms:modified xsi:type="dcterms:W3CDTF">2019-01-05T21:24:06Z</dcterms:modified>
  <cp:version/>
</cp:coreProperties>
</file>