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2" r:id="rId10"/>
    <p:sldId id="270" r:id="rId11"/>
    <p:sldId id="263" r:id="rId12"/>
    <p:sldId id="264" r:id="rId13"/>
    <p:sldId id="265" r:id="rId14"/>
    <p:sldId id="271" r:id="rId15"/>
    <p:sldId id="272" r:id="rId16"/>
    <p:sldId id="273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660"/>
  </p:normalViewPr>
  <p:slideViewPr>
    <p:cSldViewPr>
      <p:cViewPr varScale="1">
        <p:scale>
          <a:sx n="66" d="100"/>
          <a:sy n="66" d="100"/>
        </p:scale>
        <p:origin x="-15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3600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-1433869"/>
            <a:ext cx="8388424" cy="8248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</a:br>
            <a:endParaRPr lang="ru-RU" sz="2000" dirty="0" smtClean="0">
              <a:solidFill>
                <a:prstClr val="black"/>
              </a:solidFill>
              <a:latin typeface="Times New Roman"/>
              <a:ea typeface="+mj-ea"/>
              <a:cs typeface="+mj-cs"/>
            </a:endParaRPr>
          </a:p>
          <a:p>
            <a:endParaRPr lang="ru-RU" sz="2000" b="1" dirty="0">
              <a:solidFill>
                <a:prstClr val="black"/>
              </a:solidFill>
              <a:latin typeface="Times New Roman"/>
              <a:ea typeface="+mj-ea"/>
              <a:cs typeface="+mj-cs"/>
            </a:endParaRPr>
          </a:p>
          <a:p>
            <a:endParaRPr lang="ru-RU" sz="2000" b="1" dirty="0" smtClean="0">
              <a:solidFill>
                <a:prstClr val="black"/>
              </a:solidFill>
              <a:latin typeface="Times New Roman"/>
              <a:ea typeface="+mj-ea"/>
              <a:cs typeface="+mj-cs"/>
            </a:endParaRPr>
          </a:p>
          <a:p>
            <a:endParaRPr lang="ru-RU" sz="2000" b="1" dirty="0">
              <a:solidFill>
                <a:prstClr val="black"/>
              </a:solidFill>
              <a:latin typeface="Times New Roman"/>
              <a:ea typeface="+mj-ea"/>
              <a:cs typeface="+mj-cs"/>
            </a:endParaRPr>
          </a:p>
          <a:p>
            <a:endParaRPr lang="ru-RU" sz="2000" b="1" dirty="0" smtClean="0">
              <a:solidFill>
                <a:prstClr val="black"/>
              </a:solidFill>
              <a:latin typeface="Times New Roman"/>
              <a:ea typeface="+mj-ea"/>
              <a:cs typeface="+mj-cs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Детский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сад «Сказка», филиал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 Автономного учреждения дошкольного образования 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муниципального образования </a:t>
            </a:r>
            <a:r>
              <a:rPr lang="ru-RU" sz="2000" b="1" dirty="0" err="1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Заводоуковский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 городской округ 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«Центр развития ребенка – детский сад «Светлячок»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</a:br>
            <a:r>
              <a:rPr lang="ru-RU" sz="4400" dirty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  <a:t/>
            </a:r>
            <a:br>
              <a:rPr lang="ru-RU" sz="4400" dirty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</a:br>
            <a:r>
              <a:rPr lang="ru-RU" sz="44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+mj-ea"/>
                <a:cs typeface="+mj-cs"/>
              </a:rPr>
              <a:t>Формирование краеведческой </a:t>
            </a:r>
            <a:endParaRPr lang="ru-RU" sz="4400" b="1" dirty="0" smtClean="0">
              <a:solidFill>
                <a:srgbClr val="C0504D">
                  <a:lumMod val="75000"/>
                </a:srgbClr>
              </a:solidFill>
              <a:latin typeface="Times New Roman"/>
              <a:ea typeface="+mj-ea"/>
              <a:cs typeface="+mj-cs"/>
            </a:endParaRPr>
          </a:p>
          <a:p>
            <a:pPr algn="ctr"/>
            <a:r>
              <a:rPr lang="ru-RU" sz="4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+mj-ea"/>
                <a:cs typeface="+mj-cs"/>
              </a:rPr>
              <a:t>компетенции </a:t>
            </a:r>
            <a:r>
              <a:rPr lang="ru-RU" sz="44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+mj-ea"/>
                <a:cs typeface="+mj-cs"/>
              </a:rPr>
              <a:t>педагогов</a:t>
            </a:r>
            <a:r>
              <a:rPr lang="ru-RU" sz="4400" dirty="0">
                <a:solidFill>
                  <a:srgbClr val="C0504D">
                    <a:lumMod val="75000"/>
                  </a:srgbClr>
                </a:solidFill>
                <a:latin typeface="Times New Roman"/>
                <a:ea typeface="+mj-ea"/>
                <a:cs typeface="+mj-cs"/>
              </a:rPr>
              <a:t/>
            </a:r>
            <a:br>
              <a:rPr lang="ru-RU" sz="4400" dirty="0">
                <a:solidFill>
                  <a:srgbClr val="C0504D">
                    <a:lumMod val="75000"/>
                  </a:srgbClr>
                </a:solidFill>
                <a:latin typeface="Times New Roman"/>
                <a:ea typeface="+mj-ea"/>
                <a:cs typeface="+mj-cs"/>
              </a:rPr>
            </a:br>
            <a:r>
              <a:rPr lang="ru-RU" sz="4400" dirty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  <a:t>     </a:t>
            </a:r>
            <a:r>
              <a:rPr lang="ru-RU" sz="4400" dirty="0" smtClean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  <a:t>                   </a:t>
            </a:r>
          </a:p>
          <a:p>
            <a:pPr algn="ctr"/>
            <a:endParaRPr lang="ru-RU" sz="4400" b="1" dirty="0">
              <a:solidFill>
                <a:prstClr val="black"/>
              </a:solidFill>
              <a:latin typeface="Times New Roman"/>
              <a:ea typeface="+mj-ea"/>
              <a:cs typeface="+mj-cs"/>
            </a:endParaRPr>
          </a:p>
          <a:p>
            <a:pPr algn="ctr"/>
            <a:r>
              <a:rPr lang="ru-RU" sz="4400" b="1" dirty="0" smtClean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  <a:t>                       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Волощук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Светлана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Анатольевна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/>
              <a:ea typeface="+mj-ea"/>
              <a:cs typeface="+mj-cs"/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+mj-ea"/>
                <a:cs typeface="+mj-cs"/>
              </a:rPr>
              <a:t>  г. Заводоуковск, 2018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047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992888" cy="6322714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Параметры оценивание 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деятельностного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  компонента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                      краеведческой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компетенции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1.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истематическое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использование  краеведческого  материала  в  планировании и организации учебно-воспитательной деятельности конкретного педагога;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Интеграция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краеведческой работы во все области развития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ребенка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Использование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разнообразия форм работы с детьми  в области краеведческого воспитания;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Оценка и создание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условий для краеведческой деятельности (анализ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оборудования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уголка  краеведения,  эффективность  методического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сопровождения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педагогов  в  исследуемом  вопросе,  проведение  мероприятий по исследуемой тематике (праздники, консультации, открытые  показы,  организация  работы  с  родителями  воспитанников,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включенность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педагога в организацию работы с социальными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партнерами образовательной организации).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244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316416" cy="6394722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Уровни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сформированности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 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деятельностного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компонента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2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Высокий  уровень: </a:t>
            </a: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16-20  баллов):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планирование  и 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организация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работы  представлены  в  слаженной  системе,  интеграция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распространена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 все области развития </a:t>
            </a:r>
            <a:r>
              <a:rPr lang="ru-RU" sz="22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ребѐнка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краеведческий материал включен во все виды детской деятельности, работа с социальными партнёрами и коллегами отличается высоким уровнем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организованности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частотности, обладает отлаженной структурой.</a:t>
            </a:r>
            <a:b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Достаточный </a:t>
            </a: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уровень: (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11-15 баллов):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характерно  использование  краеведческого  материала  в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профессиональной деятельности, но требуется структурирование работы, повышение  уровня  квалификации  в  организации  форм  работы  с  детьми,  прослеживается  частичная  интеграция 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краеведческой  работы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 области развития детей.</a:t>
            </a:r>
            <a:b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Средний  уровень: </a:t>
            </a: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6 -10  баллов):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краеведческая  деятельность </a:t>
            </a:r>
            <a:b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зависит  от  постановки  образовательных  задач,  обозначенных  программным содержанием образовательной деятельности, ориентирована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выполнение оперативных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целей.</a:t>
            </a: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Низкий уровень:(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1-5 баллов):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отсутствие системы при планировании краеведческой работы, педагог не ориентируется в разнообразии форм  работы  с  детьми,  либо  не  уделяет  должного  внимания  данному вопросу, что в первую очередь определено низким уровнем мотивации.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86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48872" cy="63947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   Цель диагностики: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выявление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уровня  краеведческой  компетенции  воспитателей  для определения  направления  методической  работы  по  повышению  квалификации педагогов в данном вопросе и необходимости создания специальных  организационно-педагогических  условий  для  совершенствования краеведческой деятельности педагогического коллектива.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599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48872" cy="6322714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консультации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 педагогов, посвященные истории возникновения и развития краеведения в образовании, значению краеведческой деятельности для детей, задачам, решаемым посредством краеведческой работы; 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педагогические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часы включающие вопросы организации и руководства краеведческой деятельности детей в разных возрастных группах;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совместные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детьми целевые и виртуальные экскурсии для ознакомления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достопримечательностями родного города,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 также с природой нашего края, людьми, населявшими и прославившими город, область;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1004190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3541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Реализация проектов «Гордись свои именем, улица!», «Город мой Заводоуковск»,</a:t>
            </a:r>
            <a:b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создание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мультимедийных презентаций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родном крае, о городе;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956" y="306896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689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274638"/>
            <a:ext cx="2880320" cy="524259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заимодействие 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социальными партнерами (музей, библиотека, школа искусств)</a:t>
            </a:r>
            <a:r>
              <a:rPr lang="ru-RU" sz="27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7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2700" dirty="0"/>
          </a:p>
        </p:txBody>
      </p:sp>
      <p:pic>
        <p:nvPicPr>
          <p:cNvPr id="2052" name="Picture 4" descr="G:\DCIM\106_PANA\P10605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77" y="3464899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есандр\Desktop\сад\апрель 2018 Рыбки\P106008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936"/>
            <a:ext cx="4392488" cy="329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681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74638"/>
            <a:ext cx="2962672" cy="56746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C0504D">
                    <a:lumMod val="75000"/>
                  </a:srgbClr>
                </a:solidFill>
                <a:ea typeface="Calibri"/>
                <a:cs typeface="Times New Roman"/>
              </a:rPr>
              <a:t/>
            </a:r>
            <a:br>
              <a:rPr lang="ru-RU" sz="2400" dirty="0" smtClean="0">
                <a:solidFill>
                  <a:srgbClr val="C0504D">
                    <a:lumMod val="75000"/>
                  </a:srgbClr>
                </a:solidFill>
                <a:ea typeface="Calibri"/>
                <a:cs typeface="Times New Roman"/>
              </a:rPr>
            </a:br>
            <a:r>
              <a:rPr lang="ru-RU" sz="2400" dirty="0" smtClean="0">
                <a:solidFill>
                  <a:srgbClr val="C0504D">
                    <a:lumMod val="75000"/>
                  </a:srgbClr>
                </a:solidFill>
                <a:ea typeface="Calibri"/>
                <a:cs typeface="Times New Roman"/>
              </a:rPr>
              <a:t>- 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</a:rPr>
              <a:t>проектирование 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</a:rPr>
              <a:t>краеведческой среды в группах;</a:t>
            </a:r>
            <a:b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</a:rPr>
            </a:br>
            <a:r>
              <a:rPr lang="ru-RU" sz="2700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</a:rPr>
              <a:t>-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</a:rPr>
              <a:t> смотр-конкурс 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</a:rPr>
              <a:t>уголков 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</a:rPr>
              <a:t>краеведения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</a:br>
            <a:endParaRPr lang="ru-RU" sz="2700" dirty="0"/>
          </a:p>
        </p:txBody>
      </p:sp>
      <p:pic>
        <p:nvPicPr>
          <p:cNvPr id="3076" name="Picture 4" descr="F:\конкурс ИКТ\для презентации\_DSC00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65984"/>
            <a:ext cx="4788024" cy="31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конкурс ИКТ\для презентации\_DSC04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6984"/>
            <a:ext cx="4788024" cy="31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188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5976664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–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деловая игра «Знай и люби свой край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»;</a:t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дебаты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«Я знаю лучше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»; </a:t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выставка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научной, методической, краеведческой литературы для подготовки к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мероприятиям;</a:t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700" dirty="0">
                <a:latin typeface="Times New Roman"/>
                <a:ea typeface="Calibri"/>
                <a:cs typeface="Times New Roman"/>
              </a:rPr>
              <a:t>–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подведение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итогов: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оценивание результативности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деятельности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анализ планирования  и организации деятельности с детьми с краеведческим содержанием на педагогическом совете;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представление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результатов работы в рамках работы методической сети.</a:t>
            </a:r>
            <a:b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b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7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042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617869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834444"/>
            <a:ext cx="7128792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Воспитание любви к родному краю, к родной культуре,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родному городу, к родной речи–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задача первостепенной  важности,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нет  необходимости   это   доказывать. 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Но как воспитать эту любовь?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-990600" algn="ctr"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Она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начинается с малого –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-990600" algn="ctr"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с любви к своей семье, к своему  дому.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-990600" algn="ctr"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Постоянно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расширяясь,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эта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любовь переходит в любовь к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своему государству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его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истории,</a:t>
            </a:r>
          </a:p>
          <a:p>
            <a:pPr indent="-990600" algn="ctr"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его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прошлому и настоящему,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-990600" algn="ctr"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 затем ко всему  человечеству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…</a:t>
            </a:r>
          </a:p>
          <a:p>
            <a:pPr indent="-990600" algn="ctr"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</a:t>
            </a:r>
            <a:endParaRPr lang="ru-RU" sz="2400" b="1" i="1" dirty="0" smtClean="0">
              <a:solidFill>
                <a:srgbClr val="C0504D">
                  <a:lumMod val="75000"/>
                </a:srgb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-990600" algn="ctr"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</a:t>
            </a:r>
            <a:r>
              <a:rPr lang="ru-RU" sz="24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Д.С</a:t>
            </a:r>
            <a:r>
              <a:rPr lang="ru-RU" sz="24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Лихачёв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      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23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2427188"/>
            <a:ext cx="788436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476672"/>
            <a:ext cx="8280920" cy="6381328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- «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Краеведение - это научный комплекс, который объединяет естествоведение 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и общественное 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краеведение</a:t>
            </a:r>
            <a:r>
              <a:rPr lang="ru-RU" sz="2700" b="1" i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которое 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всесторонне 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изучает природу, население, хозяйство, историю и культуру определенной части страны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». </a:t>
            </a:r>
            <a:b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А.А. </a:t>
            </a:r>
            <a:r>
              <a:rPr lang="ru-RU" sz="2700" b="1" dirty="0" err="1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Куратов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«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Краеведение является одним из источников знаний о родном крае, воспитания любви к нему, формирования нравственных качеств.</a:t>
            </a:r>
            <a:r>
              <a:rPr lang="ru-RU" sz="2700" b="1" i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 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Краеведение принадлежит к типу комплексных наук, объединяя в себе сведения природоведческие, исторические, искусствоведческие, и другие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».</a:t>
            </a:r>
            <a:b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</a:b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                                                                             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</a:rPr>
              <a:t>(</a:t>
            </a:r>
            <a:r>
              <a:rPr lang="ru-RU" sz="27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</a:rPr>
              <a:t>Д.С. Лихачев)</a:t>
            </a:r>
            <a: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7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</a:b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</a:b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</a:br>
            <a:endParaRPr lang="ru-RU" sz="2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385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500"/>
            <a:ext cx="9753600" cy="724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980728"/>
            <a:ext cx="7740352" cy="54006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-941427"/>
            <a:ext cx="8280920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C0504D">
                  <a:lumMod val="75000"/>
                </a:srgbClr>
              </a:solidFill>
              <a:latin typeface="Times New Roman"/>
              <a:ea typeface="Calibri"/>
              <a:cs typeface="+mj-cs"/>
            </a:endParaRPr>
          </a:p>
          <a:p>
            <a:endParaRPr lang="ru-RU" sz="2000" b="1" dirty="0">
              <a:solidFill>
                <a:srgbClr val="C0504D">
                  <a:lumMod val="75000"/>
                </a:srgbClr>
              </a:solidFill>
              <a:latin typeface="Times New Roman"/>
              <a:ea typeface="Calibri"/>
              <a:cs typeface="+mj-cs"/>
            </a:endParaRPr>
          </a:p>
          <a:p>
            <a:endParaRPr lang="ru-RU" sz="2000" b="1" dirty="0" smtClean="0">
              <a:solidFill>
                <a:srgbClr val="C0504D">
                  <a:lumMod val="75000"/>
                </a:srgbClr>
              </a:solidFill>
              <a:latin typeface="Times New Roman"/>
              <a:ea typeface="Calibri"/>
              <a:cs typeface="+mj-cs"/>
            </a:endParaRPr>
          </a:p>
          <a:p>
            <a:endParaRPr lang="ru-RU" sz="2000" b="1" dirty="0">
              <a:solidFill>
                <a:srgbClr val="C0504D">
                  <a:lumMod val="75000"/>
                </a:srgbClr>
              </a:solidFill>
              <a:latin typeface="Times New Roman"/>
              <a:ea typeface="Calibri"/>
              <a:cs typeface="+mj-cs"/>
            </a:endParaRPr>
          </a:p>
          <a:p>
            <a:endParaRPr lang="ru-RU" sz="2400" b="1" dirty="0" smtClean="0">
              <a:solidFill>
                <a:srgbClr val="C0504D">
                  <a:lumMod val="75000"/>
                </a:srgb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«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Краеведение это область человеческой деятельности, направленная на всестороннее изучение любой части страны, выделенная по одному из способов районирования отдельными лицами независимо от места проживания, социально-демографических или иных признаков, формируемая добровольными объединениями исследователей, народно-хозяйственными коллективами с научно-производственными, образовательными, познавательными и иными целями». </a:t>
            </a:r>
            <a:b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                                      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(Н.Н. Щерба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                 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«Краеведение – это совокупность знаний (исторических, географических и т. п.) об отдельных местностях или в целом страны, это всестороннее изучение своей местности-природы, хозяйства, истории, быта людей - преимущественно местными школами» 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       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(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Толковый словарь В.И. Даля)</a:t>
            </a: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339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2680"/>
            <a:ext cx="7992888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C0504D">
                  <a:lumMod val="75000"/>
                </a:srgb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C0504D">
                  <a:lumMod val="75000"/>
                </a:srgb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Краеведение  </a:t>
            </a: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— это многогранная познавательная, творческая и общественно полезная </a:t>
            </a: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деятельность, </a:t>
            </a: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направленная на комплексное изучение родного края (его природы, быта, хозяйства, культуры), а также посильное участие </a:t>
            </a: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охране и сохранении природного и культурного наследия.</a:t>
            </a:r>
            <a:b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55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476672"/>
            <a:ext cx="8208912" cy="6048672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«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Краеведческая компетенция»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определяется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, как совокупность краеведческих знаний, умений, навыков и опыта, необходимых для продуктивной познавательно-краеведческой деятельности и проявляющаяся в осознании ценностей родного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края».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</a:b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                                                               (С. А. </a:t>
            </a:r>
            <a:r>
              <a:rPr lang="ru-RU" sz="2400" b="1" dirty="0" err="1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Шемшурина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).</a:t>
            </a:r>
            <a:b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/>
                <a:ea typeface="Calibri"/>
                <a:cs typeface="+mn-cs"/>
              </a:rPr>
              <a:t>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</a:b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</a:b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</a:b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Мовационный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Когнитивный             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Деятельностный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компонент                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компонент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компонент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7586437" y="4105139"/>
            <a:ext cx="36004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274" y="4077072"/>
            <a:ext cx="420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047" y="4112729"/>
            <a:ext cx="420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333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92888" cy="6466730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sz="22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 мотивационный компонент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— осознание целевых и смысловых установок краеведческой работы в дошкольном учреждении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когнитивный компонент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предусматривает наличие полных, обширных, достоверных краеведческих знаний (об истории своего края, о природе, о людях, культуре, быте, традициях, промыслах, достопримечательностях и т. п.), а также знание форм и методов организации и руководства краеведческой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деятельности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детей дошкольного возраста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2200" b="1" u="sng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деятельностный</a:t>
            </a:r>
            <a:r>
              <a:rPr lang="ru-RU" sz="22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компонент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включает ряд профессионально-практических умений по проектированию предметно-пространственной среды краеведческой направленности, по организации краеведческой работы с детьми.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7681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136904" cy="6250706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Достаточно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ли знаем мы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историю области, своего города,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природу данной местности, историческое и культурное наследие города и района, людей, прославивших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город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того, чтобы передать знания воспитанникам?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Какие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средства, формы, приемы  используют педагоги в работе с детьми  в процессе ознакомления с родным краем?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В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системе ли ведется работа по данному направлению?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Видят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ли педагоги недостатки в своей работе?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Как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осуществляют повышение уровня квалификации  по данному направлению? 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988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920880" cy="6192688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Уровни </a:t>
            </a:r>
            <a:r>
              <a:rPr lang="ru-RU" sz="27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сформированности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когнитивного компонента </a:t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Высокий уровень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 23 до 30 баллов: краеведческие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знания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полностью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сформированы у педагога. П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едагог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свободно оперирует краеведческой  информацией,  ему  интересны  все  сферы,  отображающие особенности родного региона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b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Достаточный  уровень: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  16  до  22  баллов: 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знания  сформированы,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присутствуют некоторые неточности, требующие уточнения факта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b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Средний уровень: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  7 до 15 баллов: частичные знания краеведческого материала, требующие расширения когнитивной сферы педагога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b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Низкий  уровень: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  1  до  6  баллов:  элементарные  (общеизвестные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уровне  детей),  поверхностные  знания  педагога,  касающиеся  жизнедеятельности региона.</a:t>
            </a:r>
            <a:r>
              <a:rPr lang="ru-RU" sz="18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772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5263"/>
            <a:ext cx="9755188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550796" cy="6624736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Уровни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сформированности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  мотивационного          компонента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22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Высокий  уровень:</a:t>
            </a:r>
            <a:r>
              <a:rPr lang="ru-RU" sz="22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19-24  балла):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мотивация  педагога  к  осуществлению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деятельности 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высокая, понимает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значение,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цель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работы с детьми,  </a:t>
            </a:r>
            <a:r>
              <a:rPr lang="ru-RU" sz="2200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еѐ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важность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развитии дошкольников, стремится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сделать  эффективной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деятельность  в  указанном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направлении,  ему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присуще 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чувство самосовершенствования, использует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организационно  –  педагогические ресурсы не только в пределах ОО, но и выходя за </a:t>
            </a:r>
            <a:r>
              <a:rPr lang="ru-RU" sz="22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еѐ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рамки. </a:t>
            </a:r>
            <a:b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Достаточный уровень:</a:t>
            </a:r>
            <a:r>
              <a:rPr lang="ru-RU" sz="22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13-18 баллов):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педагог обладает мотивацией к осуществлению краеведческой работы, но зачастую сталкивается  с  препятствиями  </a:t>
            </a:r>
            <a:r>
              <a:rPr lang="ru-RU" sz="22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знаниевого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 материального,  временного  характера.  Готов  найти  выход  для  преодоления  препятствий,  обратившись  за помощью к компетентному человеку. </a:t>
            </a:r>
            <a:b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Средний  уровень:</a:t>
            </a:r>
            <a:r>
              <a:rPr lang="ru-RU" sz="22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7 - 12  баллов):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педагог  понимает  важность </a:t>
            </a:r>
            <a:b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краеведческого  образования  детей,  но  уровень  мотивации  к  осуществлению  деятельности 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незначительный. Для него важно выполнение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работы,  чтобы  удовлетворить  запросы  руководства, 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собственное стремление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отодвинуто на второй план.</a:t>
            </a:r>
            <a:b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Низкий  уровень:</a:t>
            </a:r>
            <a:r>
              <a:rPr lang="ru-RU" sz="22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1-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6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баллов):  </a:t>
            </a: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педагог  не  проявляет желания </a:t>
            </a:r>
            <a:b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заниматься  краеведческой  работой  с  детьми,  не  видит  ценностного </a:t>
            </a:r>
            <a:b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смысла в данном виде работы, считая его сложным для детей дошкольного возраста. </a:t>
            </a:r>
          </a:p>
        </p:txBody>
      </p:sp>
    </p:spTree>
    <p:extLst>
      <p:ext uri="{BB962C8B-B14F-4D97-AF65-F5344CB8AC3E}">
        <p14:creationId xmlns:p14="http://schemas.microsoft.com/office/powerpoint/2010/main" val="11199631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251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  - «Краеведение - это научный комплекс, который объединяет естествоведение и общественное краеведение, которое всесторонне изучает природу, население, хозяйство, историю и культуру определенной части страны».                                                                               А.А. Куратов                                                           - «Краеведение является одним из источников знаний о родном крае, воспитания любви к нему, формирования нравственных качеств. Краеведение принадлежит к типу комплексных наук, объединяя в себе сведения природоведческие, исторические, искусствоведческие, и другие».                                                                              (Д.С. Лихачев)   </vt:lpstr>
      <vt:lpstr> </vt:lpstr>
      <vt:lpstr>Презентация PowerPoint</vt:lpstr>
      <vt:lpstr> «Краеведческая компетенция»  определяется, как совокупность краеведческих знаний, умений, навыков и опыта, необходимых для продуктивной познавательно-краеведческой деятельности и проявляющаяся в осознании ценностей родного края».                                                                 (С. А. Шемшурина).       Мовационный        Когнитивный              Деятельностный компонент                 компонент                         компонент</vt:lpstr>
      <vt:lpstr>-  мотивационный компонент — осознание целевых и смысловых установок краеведческой работы в дошкольном учреждении;  - когнитивный компонент предусматривает наличие полных, обширных, достоверных краеведческих знаний (об истории своего края, о природе, о людях, культуре, быте, традициях, промыслах, достопримечательностях и т. п.), а также знание форм и методов организации и руководства краеведческой деятельности детей дошкольного возраста;  - деятельностный компонент включает ряд профессионально-практических умений по проектированию предметно-пространственной среды краеведческой направленности, по организации краеведческой работы с детьми.  </vt:lpstr>
      <vt:lpstr>- Достаточно ли знаем мы историю области, своего города, природу данной местности, историческое и культурное наследие города и района, людей, прославивших город для того, чтобы передать знания воспитанникам?  - Какие средства, формы, приемы  используют педагоги в работе с детьми  в процессе ознакомления с родным краем?  - В системе ли ведется работа по данному направлению?   - Видят ли педагоги недостатки в своей работе?   - Как осуществляют повышение уровня квалификации  по данному направлению?  </vt:lpstr>
      <vt:lpstr>                  Уровни сформированности когнитивного компонента   Высокий уровень: от 23 до 30 баллов: краеведческие знания   полностью сформированы у педагога. Педагог свободно оперирует краеведческой  информацией,  ему  интересны  все  сферы,  отображающие особенности родного региона.  Достаточный  уровень:  от  16  до  22  баллов:  знания  сформированы, но присутствуют некоторые неточности, требующие уточнения факта.  Средний уровень: от  7 до 15 баллов: частичные знания краеведческого материала, требующие расширения когнитивной сферы педагога.  Низкий  уровень:  от  1  до  6  баллов:  элементарные  (общеизвестные на  уровне  детей),  поверхностные  знания  педагога,  касающиеся  жизнедеятельности региона.  </vt:lpstr>
      <vt:lpstr>  Уровни сформированности  мотивационного          компонента  Высокий  уровень: (19-24  балла):  мотивация  педагога  к  осуществлению  деятельности  высокая, понимает  значение, цель работы с детьми,  еѐ важность в развитии дошкольников, стремится  сделать  эффективной   деятельность  в  указанном направлении,  ему  присуще  чувство самосовершенствования, использует организационно  –  педагогические ресурсы не только в пределах ОО, но и выходя за еѐ рамки.  Достаточный уровень: (13-18 баллов): педагог обладает мотивацией к осуществлению краеведческой работы, но зачастую сталкивается  с  препятствиями  знаниевого,  материального,  временного  характера.  Готов  найти  выход  для  преодоления  препятствий,  обратившись  за помощью к компетентному человеку.  Средний  уровень: (7 - 12  баллов):  педагог  понимает  важность  краеведческого  образования  детей,  но  уровень  мотивации  к  осуществлению  деятельности  незначительный. Для него важно выполнение  работы,  чтобы  удовлетворить  запросы  руководства,  собственное стремление отодвинуто на второй план. Низкий  уровень: (1- 6 баллов):  педагог  не  проявляет желания  заниматься  краеведческой  работой  с  детьми,  не  видит  ценностного  смысла в данном виде работы, считая его сложным для детей дошкольного возраста. </vt:lpstr>
      <vt:lpstr> Параметры оценивание  деятельностного  компонента                        краеведческой  компетенции   1. Систематическое  использование  краеведческого  материала  в  планировании и организации учебно-воспитательной деятельности конкретного педагога; 2.  Интеграция краеведческой работы во все области развития ребенка; 3.  Использование разнообразия форм работы с детьми  в области краеведческого воспитания; 4.  Оценка и создание условий для краеведческой деятельности (анализ оборудования  уголка  краеведения,  эффективность  методического сопровождения  педагогов  в  исследуемом  вопросе,  проведение  мероприятий по исследуемой тематике (праздники, консультации, открытые  показы,  организация  работы  с  родителями  воспитанников, включенность педагога в организацию работы с социальными партнерами образовательной организации). </vt:lpstr>
      <vt:lpstr>  Уровни сформированности  деятельностного  компонента Высокий  уровень: (16-20  баллов):  планирование  и  организация работы  представлены  в  слаженной  системе,  интеграция распространена во все области развития ребѐнка, краеведческий материал включен во все виды детской деятельности, работа с социальными партнёрами и коллегами отличается высоким уровнем организованности и частотности, обладает отлаженной структурой. Достаточный уровень: (11-15 баллов): характерно  использование  краеведческого  материала  в   профессиональной деятельности, но требуется структурирование работы, повышение  уровня  квалификации  в  организации  форм  работы  с  детьми,  прослеживается  частичная  интеграция  краеведческой  работы  в  области развития детей. Средний  уровень: (6 -10  баллов):  краеведческая  деятельность  зависит  от  постановки  образовательных  задач,  обозначенных  программным содержанием образовательной деятельности, ориентирована на выполнение оперативных целей. Низкий уровень:(1-5 баллов): отсутствие системы при планировании краеведческой работы, педагог не ориентируется в разнообразии форм  работы  с  детьми,  либо  не  уделяет  должного  внимания  данному вопросу, что в первую очередь определено низким уровнем мотивации.  </vt:lpstr>
      <vt:lpstr>   Цель диагностики:   выявление  уровня  краеведческой  компетенции  воспитателей  для определения  направления  методической  работы  по  повышению  квалификации педагогов в данном вопросе и необходимости создания специальных  организационно-педагогических  условий  для  совершенствования краеведческой деятельности педагогического коллектива.</vt:lpstr>
      <vt:lpstr> - консультации для  педагогов, посвященные истории возникновения и развития краеведения в образовании, значению краеведческой деятельности для детей, задачам, решаемым посредством краеведческой работы;    - педагогические часы включающие вопросы организации и руководства краеведческой деятельности детей в разных возрастных группах;   - совместные с детьми целевые и виртуальные экскурсии для ознакомления с достопримечательностями родного города, а также с природой нашего края, людьми, населявшими и прославившими город, область;   </vt:lpstr>
      <vt:lpstr>Реализация проектов «Гордись свои именем, улица!», «Город мой Заводоуковск», создание мультимедийных презентаций  о родном крае, о городе;</vt:lpstr>
      <vt:lpstr> Взаимодействие с социальными партнерами (музей, библиотека, школа искусств) </vt:lpstr>
      <vt:lpstr> - проектирование краеведческой среды в группах; - смотр-конкурс уголков краеведения </vt:lpstr>
      <vt:lpstr>  – деловая игра «Знай и люби свой край»; - дебаты «Я знаю лучше»;  - выставка научной, методической, краеведческой литературы для подготовки к мероприятиям; – подведение итогов: оценивание результативности деятельности анализ планирования  и организации деятельности с детьми с краеведческим содержанием на педагогическом совете;  - представление результатов работы в рамках работы методической сети.  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алесандр</dc:creator>
  <cp:lastModifiedBy>алесандр</cp:lastModifiedBy>
  <cp:revision>30</cp:revision>
  <dcterms:created xsi:type="dcterms:W3CDTF">2018-09-24T19:36:08Z</dcterms:created>
  <dcterms:modified xsi:type="dcterms:W3CDTF">2018-09-25T16:47:39Z</dcterms:modified>
</cp:coreProperties>
</file>