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23" autoAdjust="0"/>
    <p:restoredTop sz="94660"/>
  </p:normalViewPr>
  <p:slideViewPr>
    <p:cSldViewPr>
      <p:cViewPr varScale="1">
        <p:scale>
          <a:sx n="68" d="100"/>
          <a:sy n="68" d="100"/>
        </p:scale>
        <p:origin x="-157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5AB5-AB65-4180-B56B-1F341C5185B3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FB09AD3-90E9-4347-9EC9-E8726538E0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5AB5-AB65-4180-B56B-1F341C5185B3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09AD3-90E9-4347-9EC9-E8726538E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5AB5-AB65-4180-B56B-1F341C5185B3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09AD3-90E9-4347-9EC9-E8726538E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5AB5-AB65-4180-B56B-1F341C5185B3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09AD3-90E9-4347-9EC9-E8726538E0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5AB5-AB65-4180-B56B-1F341C5185B3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FB09AD3-90E9-4347-9EC9-E8726538E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5AB5-AB65-4180-B56B-1F341C5185B3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09AD3-90E9-4347-9EC9-E8726538E0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5AB5-AB65-4180-B56B-1F341C5185B3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09AD3-90E9-4347-9EC9-E8726538E0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5AB5-AB65-4180-B56B-1F341C5185B3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09AD3-90E9-4347-9EC9-E8726538E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5AB5-AB65-4180-B56B-1F341C5185B3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09AD3-90E9-4347-9EC9-E8726538E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5AB5-AB65-4180-B56B-1F341C5185B3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09AD3-90E9-4347-9EC9-E8726538E0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5AB5-AB65-4180-B56B-1F341C5185B3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FB09AD3-90E9-4347-9EC9-E8726538E0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4F5AB5-AB65-4180-B56B-1F341C5185B3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FB09AD3-90E9-4347-9EC9-E8726538E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295400" y="3143248"/>
            <a:ext cx="6400800" cy="5715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bg2">
                    <a:lumMod val="25000"/>
                  </a:schemeClr>
                </a:solidFill>
              </a:rPr>
              <a:t>PRESENT PERFECT TENSE</a:t>
            </a:r>
            <a:endParaRPr lang="ru-RU" sz="4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 descr="C:\Users\Ирина\Desktop\shkolnyiy-f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3214686"/>
            <a:ext cx="4480072" cy="32147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517097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</a:t>
            </a:r>
            <a:r>
              <a:rPr lang="en-US" b="1" dirty="0" smtClean="0">
                <a:solidFill>
                  <a:srgbClr val="FF0000"/>
                </a:solidFill>
              </a:rPr>
              <a:t>TEST YOURSELF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800" dirty="0" smtClean="0"/>
              <a:t>get – got – g</a:t>
            </a:r>
            <a:r>
              <a:rPr lang="en-US" sz="2800" dirty="0" smtClean="0">
                <a:solidFill>
                  <a:srgbClr val="FF0000"/>
                </a:solidFill>
              </a:rPr>
              <a:t>o</a:t>
            </a:r>
            <a:r>
              <a:rPr lang="en-US" sz="2800" dirty="0" smtClean="0"/>
              <a:t>t 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put – p</a:t>
            </a:r>
            <a:r>
              <a:rPr lang="en-US" sz="2800" dirty="0" smtClean="0">
                <a:solidFill>
                  <a:srgbClr val="FF0000"/>
                </a:solidFill>
              </a:rPr>
              <a:t>u</a:t>
            </a:r>
            <a:r>
              <a:rPr lang="en-US" sz="2800" dirty="0" smtClean="0"/>
              <a:t>t – put 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drink – dr</a:t>
            </a:r>
            <a:r>
              <a:rPr lang="en-US" sz="2800" dirty="0" smtClean="0">
                <a:solidFill>
                  <a:srgbClr val="FF0000"/>
                </a:solidFill>
              </a:rPr>
              <a:t>a</a:t>
            </a:r>
            <a:r>
              <a:rPr lang="en-US" sz="2800" dirty="0" smtClean="0"/>
              <a:t>nk – dr</a:t>
            </a:r>
            <a:r>
              <a:rPr lang="en-US" sz="2800" dirty="0" smtClean="0">
                <a:solidFill>
                  <a:srgbClr val="FF0000"/>
                </a:solidFill>
              </a:rPr>
              <a:t>u</a:t>
            </a:r>
            <a:r>
              <a:rPr lang="en-US" sz="2800" dirty="0" smtClean="0"/>
              <a:t>nk 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say - s</a:t>
            </a:r>
            <a:r>
              <a:rPr lang="en-US" sz="2800" dirty="0" smtClean="0">
                <a:solidFill>
                  <a:srgbClr val="FF0000"/>
                </a:solidFill>
              </a:rPr>
              <a:t>ai</a:t>
            </a:r>
            <a:r>
              <a:rPr lang="en-US" sz="2800" dirty="0" smtClean="0"/>
              <a:t>d – said 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fly– fl</a:t>
            </a:r>
            <a:r>
              <a:rPr lang="en-US" sz="2800" dirty="0" smtClean="0">
                <a:solidFill>
                  <a:srgbClr val="FF0000"/>
                </a:solidFill>
              </a:rPr>
              <a:t>e</a:t>
            </a:r>
            <a:r>
              <a:rPr lang="en-US" sz="2800" dirty="0" smtClean="0"/>
              <a:t>w – flown 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speak– sp</a:t>
            </a:r>
            <a:r>
              <a:rPr lang="en-US" sz="2800" dirty="0" smtClean="0">
                <a:solidFill>
                  <a:srgbClr val="FF0000"/>
                </a:solidFill>
              </a:rPr>
              <a:t>o</a:t>
            </a:r>
            <a:r>
              <a:rPr lang="en-US" sz="2800" dirty="0" smtClean="0"/>
              <a:t>ke – sp</a:t>
            </a:r>
            <a:r>
              <a:rPr lang="en-US" sz="2800" dirty="0" smtClean="0">
                <a:solidFill>
                  <a:srgbClr val="FF0000"/>
                </a:solidFill>
              </a:rPr>
              <a:t>o</a:t>
            </a:r>
            <a:r>
              <a:rPr lang="en-US" sz="2800" dirty="0" smtClean="0"/>
              <a:t>ken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see –saw – seen 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run –r</a:t>
            </a:r>
            <a:r>
              <a:rPr lang="en-US" sz="2800" dirty="0" smtClean="0">
                <a:solidFill>
                  <a:srgbClr val="FF0000"/>
                </a:solidFill>
              </a:rPr>
              <a:t>a</a:t>
            </a:r>
            <a:r>
              <a:rPr lang="en-US" sz="2800" dirty="0" smtClean="0"/>
              <a:t>n – r</a:t>
            </a:r>
            <a:r>
              <a:rPr lang="en-US" sz="2800" dirty="0" smtClean="0">
                <a:solidFill>
                  <a:srgbClr val="FF0000"/>
                </a:solidFill>
              </a:rPr>
              <a:t>u</a:t>
            </a:r>
            <a:r>
              <a:rPr lang="en-US" sz="2800" dirty="0" smtClean="0"/>
              <a:t>n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go – went – gone 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have –h</a:t>
            </a:r>
            <a:r>
              <a:rPr lang="en-US" sz="2800" dirty="0" smtClean="0">
                <a:solidFill>
                  <a:srgbClr val="FF0000"/>
                </a:solidFill>
              </a:rPr>
              <a:t>a</a:t>
            </a:r>
            <a:r>
              <a:rPr lang="en-US" sz="2800" dirty="0" smtClean="0"/>
              <a:t>d – had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Ирина\Downloads\0_79a65_ad9597b1_orig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00240"/>
            <a:ext cx="4664075" cy="28437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УПОТРЕБЛЯЕТСЯ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3200" dirty="0" smtClean="0">
                <a:solidFill>
                  <a:srgbClr val="7030A0"/>
                </a:solidFill>
              </a:rPr>
              <a:t>Для обозначения :</a:t>
            </a:r>
          </a:p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законченного действия в прошлом в неустановленное время,</a:t>
            </a:r>
          </a:p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 действия, произошедшего в прошлом, но имеющего видимый результат в настоящем,</a:t>
            </a:r>
          </a:p>
          <a:p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о недавно завершенных действиях, результат которых мы видим в настоящем.</a:t>
            </a: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096219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Когда мы говорим о действиях, которые начались в прошлом и продолжаются в </a:t>
            </a:r>
            <a:r>
              <a:rPr lang="ru-RU" sz="3200" dirty="0" smtClean="0"/>
              <a:t>настоящем.</a:t>
            </a:r>
            <a:endParaRPr lang="en-US" sz="3200" dirty="0" smtClean="0"/>
          </a:p>
          <a:p>
            <a:pPr>
              <a:buNone/>
            </a:pPr>
            <a:endParaRPr lang="ru-RU" sz="2400" dirty="0" smtClean="0"/>
          </a:p>
          <a:p>
            <a:pPr algn="ctr">
              <a:buNone/>
            </a:pPr>
            <a:r>
              <a:rPr lang="en-US" sz="2800" dirty="0" smtClean="0">
                <a:solidFill>
                  <a:srgbClr val="0070C0"/>
                </a:solidFill>
              </a:rPr>
              <a:t> Helen </a:t>
            </a:r>
            <a:r>
              <a:rPr lang="en-US" sz="2800" b="1" dirty="0" smtClean="0">
                <a:solidFill>
                  <a:srgbClr val="FF0000"/>
                </a:solidFill>
              </a:rPr>
              <a:t>has played </a:t>
            </a:r>
            <a:r>
              <a:rPr lang="en-US" sz="2800" dirty="0" smtClean="0">
                <a:solidFill>
                  <a:srgbClr val="0070C0"/>
                </a:solidFill>
              </a:rPr>
              <a:t>the piano </a:t>
            </a:r>
            <a:r>
              <a:rPr lang="en-US" sz="2800" b="1" dirty="0" smtClean="0"/>
              <a:t>since</a:t>
            </a:r>
            <a:r>
              <a:rPr lang="en-US" sz="2800" dirty="0" smtClean="0">
                <a:solidFill>
                  <a:srgbClr val="0070C0"/>
                </a:solidFill>
              </a:rPr>
              <a:t> she was 5.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</a:p>
          <a:p>
            <a:pPr algn="ctr">
              <a:buNone/>
            </a:pPr>
            <a:r>
              <a:rPr lang="ru-RU" sz="2800" dirty="0" err="1" smtClean="0">
                <a:solidFill>
                  <a:srgbClr val="00B050"/>
                </a:solidFill>
              </a:rPr>
              <a:t>Хелен</a:t>
            </a:r>
            <a:r>
              <a:rPr lang="ru-RU" sz="2800" dirty="0" smtClean="0">
                <a:solidFill>
                  <a:srgbClr val="00B050"/>
                </a:solidFill>
              </a:rPr>
              <a:t> играет на пианино с 5 </a:t>
            </a:r>
            <a:r>
              <a:rPr lang="ru-RU" sz="2800" dirty="0" smtClean="0">
                <a:solidFill>
                  <a:srgbClr val="00B050"/>
                </a:solidFill>
              </a:rPr>
              <a:t>лет.</a:t>
            </a:r>
            <a:endParaRPr lang="en-US" sz="2800" dirty="0" smtClean="0">
              <a:solidFill>
                <a:srgbClr val="00B050"/>
              </a:solidFill>
            </a:endParaRPr>
          </a:p>
          <a:p>
            <a:pPr algn="ctr">
              <a:buNone/>
            </a:pPr>
            <a:r>
              <a:rPr lang="en-US" sz="2800" dirty="0" smtClean="0">
                <a:solidFill>
                  <a:srgbClr val="0070C0"/>
                </a:solidFill>
              </a:rPr>
              <a:t>We </a:t>
            </a:r>
            <a:r>
              <a:rPr lang="en-US" sz="2800" b="1" dirty="0" smtClean="0">
                <a:solidFill>
                  <a:srgbClr val="FF0000"/>
                </a:solidFill>
              </a:rPr>
              <a:t>have done </a:t>
            </a:r>
            <a:r>
              <a:rPr lang="en-US" sz="2800" dirty="0" smtClean="0">
                <a:solidFill>
                  <a:srgbClr val="0070C0"/>
                </a:solidFill>
              </a:rPr>
              <a:t>gymnastics </a:t>
            </a:r>
            <a:r>
              <a:rPr lang="en-US" sz="2800" b="1" dirty="0" smtClean="0"/>
              <a:t>for</a:t>
            </a:r>
            <a:r>
              <a:rPr lang="en-US" sz="2800" dirty="0" smtClean="0">
                <a:solidFill>
                  <a:srgbClr val="0070C0"/>
                </a:solidFill>
              </a:rPr>
              <a:t> three years.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B050"/>
                </a:solidFill>
              </a:rPr>
              <a:t>Мы занимаемся гимнастикой в течение 3 лет.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УКАЗАТЕЛИ ВРЕМЕНИ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 already </a:t>
            </a:r>
            <a:r>
              <a:rPr lang="en-US" sz="3200" dirty="0" smtClean="0">
                <a:solidFill>
                  <a:srgbClr val="00B0F0"/>
                </a:solidFill>
              </a:rPr>
              <a:t>(</a:t>
            </a:r>
            <a:r>
              <a:rPr lang="ru-RU" sz="3200" dirty="0" smtClean="0">
                <a:solidFill>
                  <a:srgbClr val="00B0F0"/>
                </a:solidFill>
              </a:rPr>
              <a:t>уже)</a:t>
            </a:r>
            <a:endParaRPr lang="en-US" sz="3200" dirty="0" smtClean="0">
              <a:solidFill>
                <a:srgbClr val="002060"/>
              </a:solidFill>
            </a:endParaRPr>
          </a:p>
          <a:p>
            <a:r>
              <a:rPr lang="en-US" sz="3200" dirty="0" smtClean="0">
                <a:solidFill>
                  <a:srgbClr val="002060"/>
                </a:solidFill>
              </a:rPr>
              <a:t> just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B0F0"/>
                </a:solidFill>
              </a:rPr>
              <a:t>(только что)</a:t>
            </a:r>
            <a:endParaRPr lang="en-US" sz="3200" dirty="0" smtClean="0">
              <a:solidFill>
                <a:srgbClr val="00B0F0"/>
              </a:solidFill>
            </a:endParaRPr>
          </a:p>
          <a:p>
            <a:r>
              <a:rPr lang="en-US" sz="3200" dirty="0">
                <a:solidFill>
                  <a:srgbClr val="002060"/>
                </a:solidFill>
              </a:rPr>
              <a:t> </a:t>
            </a:r>
            <a:r>
              <a:rPr lang="en-US" sz="3200" dirty="0" smtClean="0">
                <a:solidFill>
                  <a:srgbClr val="002060"/>
                </a:solidFill>
              </a:rPr>
              <a:t>yet</a:t>
            </a:r>
            <a:r>
              <a:rPr lang="ru-RU" sz="3200" dirty="0" smtClean="0">
                <a:solidFill>
                  <a:srgbClr val="00B0F0"/>
                </a:solidFill>
              </a:rPr>
              <a:t> (еще не)</a:t>
            </a:r>
            <a:endParaRPr lang="en-US" sz="3200" dirty="0" smtClean="0">
              <a:solidFill>
                <a:srgbClr val="002060"/>
              </a:solidFill>
            </a:endParaRPr>
          </a:p>
          <a:p>
            <a:r>
              <a:rPr lang="en-US" sz="3200" dirty="0" smtClean="0">
                <a:solidFill>
                  <a:srgbClr val="002060"/>
                </a:solidFill>
              </a:rPr>
              <a:t> ever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B0F0"/>
                </a:solidFill>
              </a:rPr>
              <a:t>(когда-нибудь)</a:t>
            </a:r>
            <a:endParaRPr lang="en-US" sz="3200" dirty="0" smtClean="0">
              <a:solidFill>
                <a:srgbClr val="002060"/>
              </a:solidFill>
            </a:endParaRPr>
          </a:p>
          <a:p>
            <a:r>
              <a:rPr lang="en-US" sz="3200" dirty="0">
                <a:solidFill>
                  <a:srgbClr val="002060"/>
                </a:solidFill>
              </a:rPr>
              <a:t> </a:t>
            </a:r>
            <a:r>
              <a:rPr lang="en-US" sz="3200" dirty="0" smtClean="0">
                <a:solidFill>
                  <a:srgbClr val="002060"/>
                </a:solidFill>
              </a:rPr>
              <a:t>never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B0F0"/>
                </a:solidFill>
              </a:rPr>
              <a:t>(никогда)</a:t>
            </a:r>
            <a:endParaRPr lang="en-US" sz="3200" dirty="0" smtClean="0">
              <a:solidFill>
                <a:srgbClr val="002060"/>
              </a:solidFill>
            </a:endParaRPr>
          </a:p>
          <a:p>
            <a:r>
              <a:rPr lang="en-US" sz="3200" dirty="0">
                <a:solidFill>
                  <a:srgbClr val="002060"/>
                </a:solidFill>
              </a:rPr>
              <a:t> </a:t>
            </a:r>
            <a:r>
              <a:rPr lang="en-US" sz="3200" dirty="0" smtClean="0">
                <a:solidFill>
                  <a:srgbClr val="002060"/>
                </a:solidFill>
              </a:rPr>
              <a:t>today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B0F0"/>
                </a:solidFill>
              </a:rPr>
              <a:t>(сегодня)</a:t>
            </a:r>
            <a:endParaRPr lang="en-US" sz="3200" dirty="0" smtClean="0">
              <a:solidFill>
                <a:srgbClr val="00B0F0"/>
              </a:solidFill>
            </a:endParaRPr>
          </a:p>
          <a:p>
            <a:r>
              <a:rPr lang="en-US" sz="3200" dirty="0">
                <a:solidFill>
                  <a:srgbClr val="002060"/>
                </a:solidFill>
              </a:rPr>
              <a:t> </a:t>
            </a:r>
            <a:r>
              <a:rPr lang="en-US" sz="3200" dirty="0" smtClean="0">
                <a:solidFill>
                  <a:srgbClr val="002060"/>
                </a:solidFill>
              </a:rPr>
              <a:t>this week (month)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B0F0"/>
                </a:solidFill>
              </a:rPr>
              <a:t>(на этой неделе)</a:t>
            </a:r>
            <a:endParaRPr lang="en-US" sz="3200" dirty="0" smtClean="0">
              <a:solidFill>
                <a:srgbClr val="002060"/>
              </a:solidFill>
            </a:endParaRPr>
          </a:p>
          <a:p>
            <a:r>
              <a:rPr lang="en-US" sz="3200" dirty="0">
                <a:solidFill>
                  <a:srgbClr val="002060"/>
                </a:solidFill>
              </a:rPr>
              <a:t> </a:t>
            </a:r>
            <a:r>
              <a:rPr lang="en-US" sz="3200" dirty="0" smtClean="0">
                <a:solidFill>
                  <a:srgbClr val="002060"/>
                </a:solidFill>
              </a:rPr>
              <a:t>recently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B0F0"/>
                </a:solidFill>
              </a:rPr>
              <a:t>(недавно</a:t>
            </a:r>
            <a:r>
              <a:rPr lang="ru-RU" sz="3200" dirty="0" smtClean="0">
                <a:solidFill>
                  <a:srgbClr val="00B0F0"/>
                </a:solidFill>
              </a:rPr>
              <a:t>)</a:t>
            </a:r>
            <a:endParaRPr lang="en-US" sz="3200" dirty="0" smtClean="0">
              <a:solidFill>
                <a:srgbClr val="00B0F0"/>
              </a:solidFill>
            </a:endParaRPr>
          </a:p>
          <a:p>
            <a:r>
              <a:rPr lang="en-US" sz="3200" dirty="0" smtClean="0">
                <a:solidFill>
                  <a:srgbClr val="002060"/>
                </a:solidFill>
              </a:rPr>
              <a:t>Since    (c)</a:t>
            </a:r>
          </a:p>
          <a:p>
            <a:r>
              <a:rPr lang="en-US" sz="3200" dirty="0" smtClean="0">
                <a:solidFill>
                  <a:srgbClr val="002060"/>
                </a:solidFill>
              </a:rPr>
              <a:t>For </a:t>
            </a:r>
            <a:r>
              <a:rPr lang="en-US" sz="3200" dirty="0" smtClean="0">
                <a:solidFill>
                  <a:srgbClr val="00B0F0"/>
                </a:solidFill>
              </a:rPr>
              <a:t>( </a:t>
            </a:r>
            <a:r>
              <a:rPr lang="ru-RU" sz="3200" dirty="0" smtClean="0">
                <a:solidFill>
                  <a:srgbClr val="00B0F0"/>
                </a:solidFill>
              </a:rPr>
              <a:t>уже, в течении)</a:t>
            </a:r>
            <a:endParaRPr lang="en-US" sz="3200" dirty="0" smtClean="0">
              <a:solidFill>
                <a:srgbClr val="002060"/>
              </a:solidFill>
            </a:endParaRPr>
          </a:p>
          <a:p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62391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Образование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sz="4000" dirty="0" smtClean="0"/>
          </a:p>
          <a:p>
            <a:pPr marL="0" indent="0"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     </a:t>
            </a:r>
            <a:r>
              <a:rPr lang="ru-RU" sz="4000" b="1" dirty="0" smtClean="0"/>
              <a:t>Глагол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en-US" sz="4000" b="1" dirty="0" smtClean="0">
                <a:solidFill>
                  <a:srgbClr val="C00000"/>
                </a:solidFill>
              </a:rPr>
              <a:t>“have”</a:t>
            </a:r>
            <a:r>
              <a:rPr lang="ru-RU" sz="4000" b="1" dirty="0" smtClean="0">
                <a:solidFill>
                  <a:srgbClr val="C00000"/>
                </a:solidFill>
              </a:rPr>
              <a:t>( </a:t>
            </a:r>
            <a:r>
              <a:rPr lang="en-US" sz="4000" b="1" dirty="0">
                <a:solidFill>
                  <a:srgbClr val="C00000"/>
                </a:solidFill>
              </a:rPr>
              <a:t>h</a:t>
            </a:r>
            <a:r>
              <a:rPr lang="en-US" sz="4000" b="1" dirty="0" smtClean="0">
                <a:solidFill>
                  <a:srgbClr val="C00000"/>
                </a:solidFill>
              </a:rPr>
              <a:t>as)</a:t>
            </a:r>
            <a:r>
              <a:rPr lang="ru-RU" sz="4000" b="1" dirty="0" smtClean="0">
                <a:solidFill>
                  <a:srgbClr val="C00000"/>
                </a:solidFill>
              </a:rPr>
              <a:t> +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     3-я форма </a:t>
            </a:r>
            <a:r>
              <a:rPr lang="ru-RU" sz="4000" b="1" dirty="0" smtClean="0"/>
              <a:t>смыслового</a:t>
            </a:r>
            <a:endParaRPr lang="en-US" sz="4000" b="1" dirty="0" smtClean="0"/>
          </a:p>
          <a:p>
            <a:pPr marL="0" indent="0">
              <a:buNone/>
            </a:pPr>
            <a:r>
              <a:rPr lang="en-US" sz="4000" b="1" dirty="0"/>
              <a:t> </a:t>
            </a:r>
            <a:r>
              <a:rPr lang="en-US" sz="4000" b="1" dirty="0" smtClean="0"/>
              <a:t>    </a:t>
            </a:r>
            <a:r>
              <a:rPr lang="ru-RU" sz="4000" b="1" dirty="0" smtClean="0"/>
              <a:t>глагола</a:t>
            </a:r>
            <a:r>
              <a:rPr lang="ru-RU" sz="4000" b="1" dirty="0"/>
              <a:t>.</a:t>
            </a:r>
          </a:p>
          <a:p>
            <a:pPr marL="0" indent="0">
              <a:buNone/>
            </a:pPr>
            <a:endParaRPr lang="ru-RU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78031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Утвердительное предложение</a:t>
            </a:r>
            <a:endParaRPr lang="ru-RU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600" dirty="0" smtClean="0"/>
              <a:t>I </a:t>
            </a:r>
            <a:r>
              <a:rPr lang="en-US" sz="3600" dirty="0" smtClean="0">
                <a:solidFill>
                  <a:srgbClr val="C00000"/>
                </a:solidFill>
              </a:rPr>
              <a:t>have </a:t>
            </a:r>
            <a:r>
              <a:rPr lang="en-US" sz="3600" dirty="0" smtClean="0"/>
              <a:t>just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finished</a:t>
            </a:r>
            <a:r>
              <a:rPr lang="en-US" sz="3600" dirty="0" smtClean="0"/>
              <a:t> my work</a:t>
            </a:r>
            <a:r>
              <a:rPr lang="en-US" sz="3600" dirty="0" smtClean="0"/>
              <a:t>.</a:t>
            </a:r>
            <a:r>
              <a:rPr lang="ru-RU" sz="3600" dirty="0" smtClean="0"/>
              <a:t> </a:t>
            </a:r>
            <a:endParaRPr lang="ru-RU" sz="3600" dirty="0" smtClean="0"/>
          </a:p>
          <a:p>
            <a:pPr marL="0" indent="0">
              <a:buNone/>
            </a:pPr>
            <a:r>
              <a:rPr lang="ru-RU" sz="2800" dirty="0" smtClean="0"/>
              <a:t>    </a:t>
            </a:r>
            <a:r>
              <a:rPr lang="ru-RU" sz="3200" dirty="0" smtClean="0"/>
              <a:t>( Я </a:t>
            </a:r>
            <a:r>
              <a:rPr lang="ru-RU" sz="3200" dirty="0" smtClean="0"/>
              <a:t>только что </a:t>
            </a:r>
            <a:r>
              <a:rPr lang="ru-RU" sz="3200" dirty="0" smtClean="0">
                <a:solidFill>
                  <a:srgbClr val="C00000"/>
                </a:solidFill>
              </a:rPr>
              <a:t>закончил </a:t>
            </a:r>
            <a:r>
              <a:rPr lang="ru-RU" sz="3200" dirty="0" smtClean="0"/>
              <a:t>мою работу.)</a:t>
            </a:r>
            <a:endParaRPr lang="ru-RU" sz="3200" dirty="0" smtClean="0"/>
          </a:p>
          <a:p>
            <a:endParaRPr lang="ru-RU" sz="3600" dirty="0" smtClean="0"/>
          </a:p>
          <a:p>
            <a:r>
              <a:rPr lang="en-US" sz="3600" dirty="0" smtClean="0"/>
              <a:t>She  </a:t>
            </a:r>
            <a:r>
              <a:rPr lang="en-US" sz="3600" dirty="0" smtClean="0">
                <a:solidFill>
                  <a:srgbClr val="C00000"/>
                </a:solidFill>
              </a:rPr>
              <a:t>has </a:t>
            </a:r>
            <a:r>
              <a:rPr lang="en-US" sz="3600" dirty="0" smtClean="0"/>
              <a:t>already</a:t>
            </a:r>
            <a:r>
              <a:rPr lang="en-US" sz="3600" dirty="0" smtClean="0">
                <a:solidFill>
                  <a:srgbClr val="C00000"/>
                </a:solidFill>
              </a:rPr>
              <a:t> done </a:t>
            </a:r>
            <a:r>
              <a:rPr lang="en-US" sz="3600" dirty="0" smtClean="0"/>
              <a:t>her task</a:t>
            </a:r>
            <a:r>
              <a:rPr lang="en-US" sz="3600" dirty="0" smtClean="0"/>
              <a:t>. 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dirty="0"/>
              <a:t> </a:t>
            </a:r>
            <a:r>
              <a:rPr lang="ru-RU" sz="3600" dirty="0" smtClean="0"/>
              <a:t>   </a:t>
            </a:r>
            <a:r>
              <a:rPr lang="ru-RU" sz="3200" dirty="0" smtClean="0"/>
              <a:t>(Она уже </a:t>
            </a:r>
            <a:r>
              <a:rPr lang="ru-RU" sz="3200" dirty="0" smtClean="0">
                <a:solidFill>
                  <a:srgbClr val="FF0000"/>
                </a:solidFill>
              </a:rPr>
              <a:t>сделала </a:t>
            </a:r>
            <a:r>
              <a:rPr lang="ru-RU" sz="3200" dirty="0" smtClean="0"/>
              <a:t>своё задание.)</a:t>
            </a:r>
            <a:endParaRPr lang="en-US" sz="32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431432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Отрицательные предложения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sz="3600" dirty="0" smtClean="0"/>
          </a:p>
          <a:p>
            <a:pPr marL="0" indent="0">
              <a:buSzPct val="88000"/>
              <a:buFont typeface="Arial" pitchFamily="34" charset="0"/>
              <a:buChar char="•"/>
            </a:pPr>
            <a:r>
              <a:rPr lang="ru-RU" sz="3600" dirty="0"/>
              <a:t> </a:t>
            </a:r>
            <a:r>
              <a:rPr lang="ru-RU" sz="3600" dirty="0" smtClean="0"/>
              <a:t> </a:t>
            </a:r>
            <a:r>
              <a:rPr lang="en-US" sz="3600" dirty="0" smtClean="0"/>
              <a:t>They </a:t>
            </a:r>
            <a:r>
              <a:rPr lang="en-US" sz="3600" dirty="0" smtClean="0">
                <a:solidFill>
                  <a:srgbClr val="7030A0"/>
                </a:solidFill>
              </a:rPr>
              <a:t>have not( haven’t) </a:t>
            </a:r>
            <a:r>
              <a:rPr lang="en-US" sz="3600" dirty="0" smtClean="0">
                <a:solidFill>
                  <a:srgbClr val="7030A0"/>
                </a:solidFill>
              </a:rPr>
              <a:t>come</a:t>
            </a:r>
            <a:r>
              <a:rPr lang="ru-RU" sz="3600" dirty="0" smtClean="0"/>
              <a:t> </a:t>
            </a:r>
            <a:r>
              <a:rPr lang="en-US" sz="3600" dirty="0" smtClean="0"/>
              <a:t> </a:t>
            </a:r>
            <a:r>
              <a:rPr lang="en-US" sz="3600" dirty="0"/>
              <a:t>yet</a:t>
            </a:r>
            <a:r>
              <a:rPr lang="en-US" sz="3600" dirty="0" smtClean="0"/>
              <a:t>.</a:t>
            </a:r>
            <a:endParaRPr lang="ru-RU" sz="3600" dirty="0"/>
          </a:p>
          <a:p>
            <a:pPr marL="0" indent="0">
              <a:buSzPct val="88000"/>
              <a:buFont typeface="Arial" pitchFamily="34" charset="0"/>
              <a:buChar char="•"/>
            </a:pPr>
            <a:r>
              <a:rPr lang="en-US" sz="3600" dirty="0" smtClean="0"/>
              <a:t> </a:t>
            </a:r>
            <a:r>
              <a:rPr lang="ru-RU" sz="3600" dirty="0" smtClean="0"/>
              <a:t> </a:t>
            </a:r>
            <a:r>
              <a:rPr lang="ru-RU" sz="3600" dirty="0" smtClean="0"/>
              <a:t>Они ещё не </a:t>
            </a:r>
            <a:r>
              <a:rPr lang="ru-RU" sz="3600" dirty="0" smtClean="0">
                <a:solidFill>
                  <a:srgbClr val="7030A0"/>
                </a:solidFill>
              </a:rPr>
              <a:t>пришли.</a:t>
            </a:r>
          </a:p>
          <a:p>
            <a:pPr marL="0" indent="0">
              <a:buSzPct val="88000"/>
              <a:buFont typeface="Arial" pitchFamily="34" charset="0"/>
              <a:buChar char="•"/>
            </a:pPr>
            <a:endParaRPr lang="ru-RU" sz="3600" dirty="0" smtClean="0">
              <a:solidFill>
                <a:srgbClr val="7030A0"/>
              </a:solidFill>
            </a:endParaRPr>
          </a:p>
          <a:p>
            <a:pPr marL="0" indent="0">
              <a:buSzPct val="88000"/>
              <a:buFont typeface="Arial" pitchFamily="34" charset="0"/>
              <a:buChar char="•"/>
            </a:pPr>
            <a:r>
              <a:rPr lang="ru-RU" sz="3600" dirty="0" smtClean="0"/>
              <a:t> </a:t>
            </a:r>
            <a:r>
              <a:rPr lang="en-US" sz="3600" dirty="0" smtClean="0"/>
              <a:t>He</a:t>
            </a:r>
            <a:r>
              <a:rPr lang="en-US" sz="3600" dirty="0" smtClean="0">
                <a:solidFill>
                  <a:srgbClr val="7030A0"/>
                </a:solidFill>
              </a:rPr>
              <a:t> has not (hasn’t) </a:t>
            </a:r>
            <a:r>
              <a:rPr lang="en-US" sz="3600" dirty="0" smtClean="0"/>
              <a:t>dressed yet.</a:t>
            </a:r>
          </a:p>
          <a:p>
            <a:pPr marL="0" indent="0">
              <a:buSzPct val="88000"/>
              <a:buFont typeface="Arial" pitchFamily="34" charset="0"/>
              <a:buChar char="•"/>
            </a:pPr>
            <a:r>
              <a:rPr lang="ru-RU" sz="3600" dirty="0" smtClean="0"/>
              <a:t> Он ещё не </a:t>
            </a:r>
            <a:r>
              <a:rPr lang="ru-RU" sz="3600" dirty="0" smtClean="0">
                <a:solidFill>
                  <a:srgbClr val="7030A0"/>
                </a:solidFill>
              </a:rPr>
              <a:t>оделся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38281962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Вопросительные предложения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7030A0"/>
                </a:solidFill>
              </a:rPr>
              <a:t>Have </a:t>
            </a:r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</a:rPr>
              <a:t>you ever </a:t>
            </a:r>
            <a:r>
              <a:rPr lang="en-US" sz="3600" dirty="0" smtClean="0">
                <a:solidFill>
                  <a:srgbClr val="7030A0"/>
                </a:solidFill>
              </a:rPr>
              <a:t>been</a:t>
            </a:r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</a:rPr>
              <a:t> there?</a:t>
            </a:r>
            <a:endParaRPr lang="en-US" sz="3600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</a:rPr>
              <a:t>Yes, I </a:t>
            </a:r>
            <a:r>
              <a:rPr lang="en-US" sz="3600" dirty="0" smtClean="0">
                <a:solidFill>
                  <a:srgbClr val="7030A0"/>
                </a:solidFill>
              </a:rPr>
              <a:t>have.</a:t>
            </a:r>
          </a:p>
          <a:p>
            <a:r>
              <a:rPr lang="en-US" sz="36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</a:rPr>
              <a:t>No, I </a:t>
            </a:r>
            <a:r>
              <a:rPr lang="en-US" sz="3600" dirty="0" smtClean="0">
                <a:solidFill>
                  <a:srgbClr val="7030A0"/>
                </a:solidFill>
              </a:rPr>
              <a:t>haven’t.</a:t>
            </a:r>
          </a:p>
          <a:p>
            <a:endParaRPr lang="en-US" sz="3600" dirty="0">
              <a:solidFill>
                <a:srgbClr val="7030A0"/>
              </a:solidFill>
            </a:endParaRPr>
          </a:p>
          <a:p>
            <a:r>
              <a:rPr lang="en-US" sz="3600" dirty="0" smtClean="0">
                <a:solidFill>
                  <a:srgbClr val="7030A0"/>
                </a:solidFill>
              </a:rPr>
              <a:t>Has </a:t>
            </a:r>
            <a:r>
              <a:rPr lang="en-US" sz="3600" dirty="0" smtClean="0"/>
              <a:t>he</a:t>
            </a:r>
            <a:r>
              <a:rPr lang="en-US" sz="3600" dirty="0" smtClean="0">
                <a:solidFill>
                  <a:srgbClr val="7030A0"/>
                </a:solidFill>
              </a:rPr>
              <a:t> </a:t>
            </a:r>
            <a:r>
              <a:rPr lang="en-US" sz="3600" dirty="0" smtClean="0">
                <a:solidFill>
                  <a:srgbClr val="7030A0"/>
                </a:solidFill>
              </a:rPr>
              <a:t>finished school</a:t>
            </a:r>
            <a:r>
              <a:rPr lang="en-US" sz="3600" dirty="0" smtClean="0">
                <a:solidFill>
                  <a:srgbClr val="7030A0"/>
                </a:solidFill>
              </a:rPr>
              <a:t> </a:t>
            </a:r>
            <a:r>
              <a:rPr lang="en-US" sz="3600" dirty="0" smtClean="0"/>
              <a:t>yet</a:t>
            </a:r>
            <a:r>
              <a:rPr lang="en-US" sz="3600" dirty="0" smtClean="0"/>
              <a:t>?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Yes, he</a:t>
            </a:r>
            <a:r>
              <a:rPr lang="en-US" sz="3600" dirty="0" smtClean="0">
                <a:solidFill>
                  <a:srgbClr val="7030A0"/>
                </a:solidFill>
              </a:rPr>
              <a:t> has.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No, he </a:t>
            </a:r>
            <a:r>
              <a:rPr lang="en-US" sz="3600" dirty="0" smtClean="0">
                <a:solidFill>
                  <a:srgbClr val="7030A0"/>
                </a:solidFill>
              </a:rPr>
              <a:t>hasn’t</a:t>
            </a:r>
          </a:p>
          <a:p>
            <a:endParaRPr lang="en-US" sz="3200" dirty="0" smtClean="0">
              <a:solidFill>
                <a:srgbClr val="7030A0"/>
              </a:solidFill>
            </a:endParaRPr>
          </a:p>
          <a:p>
            <a:endParaRPr lang="en-US" sz="3200" dirty="0">
              <a:solidFill>
                <a:schemeClr val="bg2">
                  <a:lumMod val="10000"/>
                </a:schemeClr>
              </a:solidFill>
            </a:endParaRPr>
          </a:p>
          <a:p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965745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    </a:t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en-US" b="1" dirty="0" smtClean="0">
                <a:solidFill>
                  <a:srgbClr val="FF0000"/>
                </a:solidFill>
              </a:rPr>
              <a:t>FIND AND CORRECT MISTAKES       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 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3200" dirty="0" smtClean="0"/>
              <a:t>get – got – get </a:t>
            </a:r>
          </a:p>
          <a:p>
            <a:pPr>
              <a:lnSpc>
                <a:spcPct val="90000"/>
              </a:lnSpc>
            </a:pPr>
            <a:r>
              <a:rPr lang="en-US" sz="3200" dirty="0" smtClean="0"/>
              <a:t>put – pat – put</a:t>
            </a:r>
          </a:p>
          <a:p>
            <a:pPr>
              <a:lnSpc>
                <a:spcPct val="90000"/>
              </a:lnSpc>
            </a:pPr>
            <a:r>
              <a:rPr lang="en-US" sz="3200" dirty="0" smtClean="0"/>
              <a:t>drink – drunk – </a:t>
            </a:r>
            <a:r>
              <a:rPr lang="en-US" sz="3200" dirty="0" smtClean="0"/>
              <a:t>drank             </a:t>
            </a:r>
            <a:endParaRPr lang="en-US" sz="3200" dirty="0" smtClean="0"/>
          </a:p>
          <a:p>
            <a:pPr>
              <a:lnSpc>
                <a:spcPct val="90000"/>
              </a:lnSpc>
            </a:pPr>
            <a:r>
              <a:rPr lang="en-US" sz="3200" dirty="0" smtClean="0"/>
              <a:t>say – sad – said </a:t>
            </a:r>
          </a:p>
          <a:p>
            <a:pPr>
              <a:lnSpc>
                <a:spcPct val="90000"/>
              </a:lnSpc>
            </a:pPr>
            <a:r>
              <a:rPr lang="en-US" sz="3200" dirty="0" smtClean="0"/>
              <a:t>fly – flow – </a:t>
            </a:r>
            <a:r>
              <a:rPr lang="en-US" sz="3200" dirty="0" err="1" smtClean="0"/>
              <a:t>flewn</a:t>
            </a:r>
            <a:endParaRPr lang="en-US" sz="3200" dirty="0" smtClean="0"/>
          </a:p>
          <a:p>
            <a:pPr>
              <a:lnSpc>
                <a:spcPct val="90000"/>
              </a:lnSpc>
            </a:pPr>
            <a:r>
              <a:rPr lang="en-US" sz="3200" dirty="0" smtClean="0"/>
              <a:t>speak – </a:t>
            </a:r>
            <a:r>
              <a:rPr lang="en-US" sz="3200" dirty="0" err="1" smtClean="0"/>
              <a:t>spake</a:t>
            </a:r>
            <a:r>
              <a:rPr lang="en-US" sz="3200" dirty="0" smtClean="0"/>
              <a:t> – </a:t>
            </a:r>
            <a:r>
              <a:rPr lang="en-US" sz="3200" dirty="0" err="1" smtClean="0"/>
              <a:t>speaken</a:t>
            </a:r>
            <a:endParaRPr lang="en-US" sz="3200" dirty="0" smtClean="0"/>
          </a:p>
          <a:p>
            <a:pPr>
              <a:lnSpc>
                <a:spcPct val="90000"/>
              </a:lnSpc>
            </a:pPr>
            <a:r>
              <a:rPr lang="en-US" sz="3200" dirty="0" smtClean="0"/>
              <a:t> see – saw – </a:t>
            </a:r>
            <a:r>
              <a:rPr lang="en-US" sz="3200" dirty="0" err="1" smtClean="0"/>
              <a:t>seеn</a:t>
            </a:r>
            <a:r>
              <a:rPr lang="en-US" sz="3200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en-US" sz="3200" dirty="0" smtClean="0"/>
              <a:t>run – run – ran</a:t>
            </a:r>
          </a:p>
          <a:p>
            <a:pPr>
              <a:lnSpc>
                <a:spcPct val="90000"/>
              </a:lnSpc>
            </a:pPr>
            <a:r>
              <a:rPr lang="en-US" sz="3200" dirty="0" smtClean="0"/>
              <a:t> go – went – gone</a:t>
            </a:r>
          </a:p>
          <a:p>
            <a:pPr>
              <a:lnSpc>
                <a:spcPct val="90000"/>
              </a:lnSpc>
            </a:pPr>
            <a:r>
              <a:rPr lang="en-US" sz="3200" dirty="0" smtClean="0"/>
              <a:t>have – </a:t>
            </a:r>
            <a:r>
              <a:rPr lang="en-US" sz="3200" dirty="0" err="1" smtClean="0"/>
              <a:t>hed</a:t>
            </a:r>
            <a:r>
              <a:rPr lang="en-US" sz="3200" dirty="0" smtClean="0"/>
              <a:t> – had</a:t>
            </a:r>
            <a:r>
              <a:rPr lang="en-US" sz="2800" dirty="0" smtClean="0"/>
              <a:t> </a:t>
            </a:r>
          </a:p>
          <a:p>
            <a:endParaRPr lang="ru-RU" dirty="0"/>
          </a:p>
        </p:txBody>
      </p:sp>
      <p:pic>
        <p:nvPicPr>
          <p:cNvPr id="4" name="Рисунок 3" descr="896fc47642c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43570" y="1071546"/>
            <a:ext cx="3262658" cy="5286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401</TotalTime>
  <Words>382</Words>
  <Application>Microsoft Office PowerPoint</Application>
  <PresentationFormat>Экран (4:3)</PresentationFormat>
  <Paragraphs>72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PRESENT PERFECT TENSE</vt:lpstr>
      <vt:lpstr>УПОТРЕБЛЯЕТСЯ</vt:lpstr>
      <vt:lpstr>Слайд 3</vt:lpstr>
      <vt:lpstr>УКАЗАТЕЛИ ВРЕМЕНИ</vt:lpstr>
      <vt:lpstr>Образование</vt:lpstr>
      <vt:lpstr>Утвердительное предложение</vt:lpstr>
      <vt:lpstr>Отрицательные предложения</vt:lpstr>
      <vt:lpstr>Вопросительные предложения</vt:lpstr>
      <vt:lpstr>         FIND AND CORRECT MISTAKES          </vt:lpstr>
      <vt:lpstr>         TEST YOURSELF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PERFECT TENSE</dc:title>
  <dc:creator>педагог6</dc:creator>
  <cp:lastModifiedBy>Ирина</cp:lastModifiedBy>
  <cp:revision>29</cp:revision>
  <dcterms:created xsi:type="dcterms:W3CDTF">2014-04-04T05:05:18Z</dcterms:created>
  <dcterms:modified xsi:type="dcterms:W3CDTF">2019-01-08T13:42:14Z</dcterms:modified>
</cp:coreProperties>
</file>