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1"/>
  </p:sldMasterIdLst>
  <p:notesMasterIdLst>
    <p:notesMasterId r:id="rId20"/>
  </p:notesMasterIdLst>
  <p:sldIdLst>
    <p:sldId id="257" r:id="rId2"/>
    <p:sldId id="261" r:id="rId3"/>
    <p:sldId id="262" r:id="rId4"/>
    <p:sldId id="258" r:id="rId5"/>
    <p:sldId id="260" r:id="rId6"/>
    <p:sldId id="263" r:id="rId7"/>
    <p:sldId id="265" r:id="rId8"/>
    <p:sldId id="290" r:id="rId9"/>
    <p:sldId id="277" r:id="rId10"/>
    <p:sldId id="270" r:id="rId11"/>
    <p:sldId id="271" r:id="rId12"/>
    <p:sldId id="266" r:id="rId13"/>
    <p:sldId id="285" r:id="rId14"/>
    <p:sldId id="279" r:id="rId15"/>
    <p:sldId id="284" r:id="rId16"/>
    <p:sldId id="291" r:id="rId17"/>
    <p:sldId id="292" r:id="rId18"/>
    <p:sldId id="28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47C18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40" autoAdjust="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E89673D-0421-4D08-B9CE-08240BB4BF93}" type="datetimeFigureOut">
              <a:rPr lang="ru-RU"/>
              <a:pPr>
                <a:defRPr/>
              </a:pPr>
              <a:t>08.01.2019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219CB09-A201-4E8F-8F74-1CFFB7F92B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792FC92-0933-47AE-BF1E-A54038DB409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0CB16BC-DDD0-40EA-BFCB-7ECB3FAEB8A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5633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633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10B0D-A559-4949-BF93-382169D89FDC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3DDA3-2752-4F7F-982F-5C76E0D0E3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EFB75-D1F5-4776-A7E8-AA48F6A7BF1F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F86B1-DA70-4144-8A1B-34745AB37A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2830C-F3CA-482E-98DE-2286DA7D6AEA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C8668-9EE6-4DF6-997A-EA696A3DCF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B4CF98-D761-4652-8ECA-39CAA5021201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4FD71-69FF-4FF3-AA2E-9FCB72445A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0E3E1-8086-4E95-9B7E-5B6DE80A4C54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73D89-2A07-4340-9E2C-3533AAEFFF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7EEFA-F43D-4586-BE53-B0737416DBFB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5EF4C-9640-4528-953D-1BD07FA2B0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BE0AA-41AB-4080-BF5B-1880A406999F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E3CB4-E7AA-430E-ACCA-E507038713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20F7-7530-4A2A-8EDC-A10F510E6BDD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FA9C1-A515-484F-A04D-291953EA41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24613-C542-44CB-ADC9-F2B9740B260A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24428-0366-459A-B371-B023BFD24A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CB118-DDF2-4D3E-9E02-DFEA90A3AAAF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AE6D91-CD8F-4889-A6C2-8BE072A2F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11553-20E1-432B-BDFA-B2C4A60C2599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5C9A48-B324-49D4-89D0-18CABBAA97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03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53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fld id="{E1435B18-7FD6-49D2-9543-AF9EB1CBDC99}" type="datetimeFigureOut">
              <a:rPr lang="ru-RU"/>
              <a:pPr>
                <a:defRPr/>
              </a:pPr>
              <a:t>08.01.2019</a:t>
            </a:fld>
            <a:endParaRPr lang="ru-RU"/>
          </a:p>
        </p:txBody>
      </p:sp>
      <p:sp>
        <p:nvSpPr>
          <p:cNvPr id="553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3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fld id="{0D275809-E31F-409A-9E80-28DFAF2D9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icture.jpg"/>
          <p:cNvPicPr>
            <a:picLocks noChangeAspect="1"/>
          </p:cNvPicPr>
          <p:nvPr/>
        </p:nvPicPr>
        <p:blipFill>
          <a:blip r:embed="rId2" cstate="screen">
            <a:lum contrast="-1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3616" y="3910345"/>
            <a:ext cx="3705983" cy="27847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 extrusionH="95250">
            <a:bevelT w="107950" h="107950" prst="angle"/>
          </a:sp3d>
        </p:spPr>
      </p:pic>
      <p:sp>
        <p:nvSpPr>
          <p:cNvPr id="307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4652963"/>
            <a:ext cx="7772400" cy="1657350"/>
          </a:xfrm>
        </p:spPr>
        <p:txBody>
          <a:bodyPr anchor="t"/>
          <a:lstStyle/>
          <a:p>
            <a:pPr eaLnBrk="1" hangingPunct="1"/>
            <a:r>
              <a:rPr lang="ru-RU" sz="1700" b="1" i="1" dirty="0" smtClean="0">
                <a:solidFill>
                  <a:srgbClr val="002060"/>
                </a:solidFill>
              </a:rPr>
              <a:t/>
            </a:r>
            <a:br>
              <a:rPr lang="ru-RU" sz="1700" b="1" i="1" dirty="0" smtClean="0">
                <a:solidFill>
                  <a:srgbClr val="002060"/>
                </a:solidFill>
              </a:rPr>
            </a:br>
            <a:r>
              <a:rPr lang="ru-RU" sz="1700" b="1" i="1" dirty="0" smtClean="0">
                <a:solidFill>
                  <a:srgbClr val="002060"/>
                </a:solidFill>
              </a:rPr>
              <a:t/>
            </a:r>
            <a:br>
              <a:rPr lang="ru-RU" sz="1700" b="1" i="1" dirty="0" smtClean="0">
                <a:solidFill>
                  <a:srgbClr val="002060"/>
                </a:solidFill>
              </a:rPr>
            </a:br>
            <a:r>
              <a:rPr lang="ru-RU" sz="3400" b="1" i="1" dirty="0" smtClean="0">
                <a:solidFill>
                  <a:srgbClr val="002060"/>
                </a:solidFill>
              </a:rPr>
              <a:t/>
            </a:r>
            <a:br>
              <a:rPr lang="ru-RU" sz="3400" b="1" i="1" dirty="0" smtClean="0">
                <a:solidFill>
                  <a:srgbClr val="002060"/>
                </a:solidFill>
              </a:rPr>
            </a:br>
            <a:endParaRPr lang="ru-RU" sz="3400" b="1" dirty="0" smtClean="0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214282" y="2285993"/>
            <a:ext cx="8715436" cy="1500197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b"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marL="0" indent="0" algn="ctr" eaLnBrk="1" fontAlgn="auto" hangingPunct="1">
              <a:spcAft>
                <a:spcPts val="0"/>
              </a:spcAft>
              <a:buClrTx/>
              <a:buSzTx/>
              <a:buFont typeface="Arial" pitchFamily="34" charset="0"/>
              <a:buNone/>
              <a:defRPr/>
            </a:pPr>
            <a:r>
              <a:rPr lang="ru-RU" sz="4800" b="1" i="1" kern="1200" dirty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  <a:t>«Лекарственные растения Орловского края»</a:t>
            </a:r>
            <a:endParaRPr lang="ru-RU" sz="4800" b="1" kern="120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388973" y="806996"/>
            <a:ext cx="10215633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cs typeface="Microsoft Uighur" pitchFamily="2" charset="-78"/>
              </a:rPr>
              <a:t>Познавательно- исследовательский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cs typeface="Microsoft Uighur" pitchFamily="2" charset="-78"/>
              </a:rPr>
              <a:t>проект</a:t>
            </a:r>
            <a:endParaRPr lang="ru-RU" sz="4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</a:endParaRPr>
          </a:p>
        </p:txBody>
      </p:sp>
      <p:pic>
        <p:nvPicPr>
          <p:cNvPr id="3078" name="Picture 2" descr="http://www.playcast.ru/uploads/2015/08/14/14687358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92275" y="0"/>
            <a:ext cx="60864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/>
          </p:cNvSpPr>
          <p:nvPr/>
        </p:nvSpPr>
        <p:spPr bwMode="auto">
          <a:xfrm>
            <a:off x="0" y="549275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i="1">
                <a:solidFill>
                  <a:srgbClr val="003399"/>
                </a:solidFill>
                <a:latin typeface="Times New Roman" pitchFamily="18" charset="0"/>
              </a:rPr>
              <a:t>Игровая деятельность</a:t>
            </a:r>
            <a:endParaRPr lang="ru-RU" sz="2800">
              <a:solidFill>
                <a:srgbClr val="003399"/>
              </a:solidFill>
              <a:latin typeface="Monotype Corsiva" pitchFamily="66" charset="0"/>
            </a:endParaRPr>
          </a:p>
        </p:txBody>
      </p:sp>
      <p:pic>
        <p:nvPicPr>
          <p:cNvPr id="12291" name="Picture 5" descr="DSCF505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650" y="1196975"/>
            <a:ext cx="3455988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7" descr="DSCF509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263" y="1196975"/>
            <a:ext cx="3490912" cy="261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8" descr="DSCF502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00338" y="4005263"/>
            <a:ext cx="3406775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РАБОТА\ФОТО\проект\IMG_128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74038">
            <a:off x="178920" y="2511278"/>
            <a:ext cx="2531637" cy="16877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C:\Users\user\Desktop\РАБОТА\ФОТО\проект\IMG_124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293096"/>
            <a:ext cx="3357586" cy="22383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7" name="Picture 7" descr="C:\Users\user\Desktop\РАБОТА\ФОТО\проект\IMG_123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861048"/>
            <a:ext cx="3645618" cy="26704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8" name="Picture 8" descr="C:\Users\user\Desktop\РАБОТА\ФОТО\проект\IMG_122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563832">
            <a:off x="2680244" y="1721597"/>
            <a:ext cx="2909143" cy="27343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user\Desktop\РАБОТА\ФОТО\проект\IMG_137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170011">
            <a:off x="6291566" y="1593365"/>
            <a:ext cx="2572248" cy="25524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19" name="Заголовок 1"/>
          <p:cNvSpPr>
            <a:spLocks/>
          </p:cNvSpPr>
          <p:nvPr/>
        </p:nvSpPr>
        <p:spPr bwMode="auto">
          <a:xfrm>
            <a:off x="0" y="549275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i="1">
                <a:solidFill>
                  <a:srgbClr val="003399"/>
                </a:solidFill>
                <a:latin typeface="Times New Roman" pitchFamily="18" charset="0"/>
              </a:rPr>
              <a:t>Поисково-исследовательская деятельность</a:t>
            </a:r>
            <a:endParaRPr lang="ru-RU" sz="2800">
              <a:solidFill>
                <a:srgbClr val="003399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ФОТО\проект\IMG_13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844824"/>
            <a:ext cx="3707903" cy="38884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\Desktop\РАБОТА\ФОТО\проект\IMG_130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730362">
            <a:off x="5664301" y="1504622"/>
            <a:ext cx="3459097" cy="33831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user\Desktop\РАБОТА\ФОТО\проект\IMG_130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59832" y="2924944"/>
            <a:ext cx="3960440" cy="38065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41" name="Заголовок 1"/>
          <p:cNvSpPr>
            <a:spLocks/>
          </p:cNvSpPr>
          <p:nvPr/>
        </p:nvSpPr>
        <p:spPr bwMode="auto">
          <a:xfrm>
            <a:off x="0" y="549275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i="1">
                <a:solidFill>
                  <a:srgbClr val="003399"/>
                </a:solidFill>
                <a:latin typeface="Times New Roman" pitchFamily="18" charset="0"/>
              </a:rPr>
              <a:t>Работа с родителями</a:t>
            </a:r>
            <a:endParaRPr lang="ru-RU" sz="2800">
              <a:solidFill>
                <a:srgbClr val="003399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00113" y="1916113"/>
            <a:ext cx="7561262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Заголовок 1"/>
          <p:cNvSpPr>
            <a:spLocks/>
          </p:cNvSpPr>
          <p:nvPr/>
        </p:nvSpPr>
        <p:spPr bwMode="auto">
          <a:xfrm>
            <a:off x="0" y="549275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i="1">
                <a:solidFill>
                  <a:srgbClr val="003399"/>
                </a:solidFill>
                <a:latin typeface="Times New Roman" pitchFamily="18" charset="0"/>
              </a:rPr>
              <a:t>Работа с родителями</a:t>
            </a:r>
            <a:endParaRPr lang="ru-RU" sz="2800">
              <a:solidFill>
                <a:srgbClr val="003399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C:\Users\user\Desktop\РАБОТА\ФОТО\проект\IMG_117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761" y="839477"/>
            <a:ext cx="3342097" cy="23783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042988" y="180975"/>
            <a:ext cx="31321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003399"/>
                </a:solidFill>
                <a:latin typeface="Times New Roman" pitchFamily="18" charset="0"/>
                <a:ea typeface="Calibri" pitchFamily="34" charset="0"/>
                <a:cs typeface="Aharoni" pitchFamily="2" charset="-79"/>
              </a:rPr>
              <a:t>«Знание родителями </a:t>
            </a:r>
          </a:p>
          <a:p>
            <a:pPr algn="ctr"/>
            <a:r>
              <a:rPr lang="ru-RU" sz="2000" b="1">
                <a:solidFill>
                  <a:srgbClr val="003399"/>
                </a:solidFill>
                <a:latin typeface="Times New Roman" pitchFamily="18" charset="0"/>
                <a:ea typeface="Calibri" pitchFamily="34" charset="0"/>
                <a:cs typeface="Aharoni" pitchFamily="2" charset="-79"/>
              </a:rPr>
              <a:t>лекарственных растений»</a:t>
            </a:r>
          </a:p>
          <a:p>
            <a:pPr algn="ctr"/>
            <a:endParaRPr lang="ru-RU" sz="2000" b="1">
              <a:solidFill>
                <a:srgbClr val="003399"/>
              </a:solidFill>
              <a:ea typeface="Calibri" pitchFamily="34" charset="0"/>
              <a:cs typeface="Aharoni" pitchFamily="2" charset="-79"/>
            </a:endParaRPr>
          </a:p>
          <a:p>
            <a:pPr eaLnBrk="0" hangingPunct="0"/>
            <a:endParaRPr lang="ru-RU" sz="2000">
              <a:solidFill>
                <a:srgbClr val="003399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5148263" y="188913"/>
            <a:ext cx="3132137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>
                <a:solidFill>
                  <a:srgbClr val="003399"/>
                </a:solidFill>
              </a:rPr>
              <a:t>«Растения, применяемые для профилактики вирусных инфекций»</a:t>
            </a:r>
            <a:r>
              <a:rPr lang="ru-RU">
                <a:solidFill>
                  <a:srgbClr val="003399"/>
                </a:solidFill>
              </a:rPr>
              <a:t/>
            </a:r>
            <a:br>
              <a:rPr lang="ru-RU">
                <a:solidFill>
                  <a:srgbClr val="003399"/>
                </a:solidFill>
              </a:rPr>
            </a:br>
            <a:endParaRPr lang="ru-RU" sz="2000" b="1">
              <a:solidFill>
                <a:srgbClr val="003399"/>
              </a:solidFill>
              <a:cs typeface="Aharoni" pitchFamily="2" charset="-79"/>
            </a:endParaRPr>
          </a:p>
          <a:p>
            <a:pPr eaLnBrk="0" hangingPunct="0"/>
            <a:endParaRPr lang="ru-RU" sz="2000">
              <a:solidFill>
                <a:srgbClr val="003399"/>
              </a:solidFill>
              <a:ea typeface="Calibri" pitchFamily="34" charset="0"/>
              <a:cs typeface="Arial" charset="0"/>
            </a:endParaRPr>
          </a:p>
        </p:txBody>
      </p:sp>
      <p:pic>
        <p:nvPicPr>
          <p:cNvPr id="16389" name="Picture 10" descr="C:\Users\user\Desktop\РАБОТА\ФОТО\проект\IMG_117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-506422">
            <a:off x="5478463" y="982663"/>
            <a:ext cx="363537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3"/>
          <p:cNvSpPr>
            <a:spLocks noChangeArrowheads="1"/>
          </p:cNvSpPr>
          <p:nvPr/>
        </p:nvSpPr>
        <p:spPr bwMode="auto">
          <a:xfrm>
            <a:off x="900113" y="3292475"/>
            <a:ext cx="31321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003399"/>
                </a:solidFill>
                <a:latin typeface="Calibri" pitchFamily="34" charset="0"/>
              </a:rPr>
              <a:t>«Растения, используемые взрослыми для лечения насморка, кашля температуры»</a:t>
            </a:r>
            <a:endParaRPr lang="ru-RU" sz="2000">
              <a:solidFill>
                <a:srgbClr val="003399"/>
              </a:solidFill>
              <a:latin typeface="Calibri" pitchFamily="34" charset="0"/>
            </a:endParaRPr>
          </a:p>
        </p:txBody>
      </p:sp>
      <p:pic>
        <p:nvPicPr>
          <p:cNvPr id="16391" name="Picture 4" descr="http://cs622419.vk.me/v622419254/1b186/YO6q8Dpgvbk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58888" y="4581525"/>
            <a:ext cx="2376487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Rectangle 3"/>
          <p:cNvSpPr>
            <a:spLocks noChangeArrowheads="1"/>
          </p:cNvSpPr>
          <p:nvPr/>
        </p:nvSpPr>
        <p:spPr bwMode="auto">
          <a:xfrm>
            <a:off x="5292725" y="3500438"/>
            <a:ext cx="31321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003399"/>
                </a:solidFill>
                <a:latin typeface="Calibri" pitchFamily="34" charset="0"/>
              </a:rPr>
              <a:t>«Частота применения родителями лекарственных растений»</a:t>
            </a:r>
            <a:endParaRPr lang="ru-RU" sz="2000" b="1">
              <a:solidFill>
                <a:srgbClr val="003399"/>
              </a:solidFill>
              <a:latin typeface="Calibri" pitchFamily="34" charset="0"/>
              <a:cs typeface="Aharoni" pitchFamily="2" charset="-79"/>
            </a:endParaRPr>
          </a:p>
          <a:p>
            <a:pPr eaLnBrk="0" hangingPunct="0"/>
            <a:endParaRPr lang="ru-RU" sz="2000">
              <a:solidFill>
                <a:srgbClr val="003399"/>
              </a:solidFill>
              <a:latin typeface="Calibri" pitchFamily="34" charset="0"/>
              <a:ea typeface="Calibri" pitchFamily="34" charset="0"/>
              <a:cs typeface="Arial" charset="0"/>
            </a:endParaRPr>
          </a:p>
        </p:txBody>
      </p:sp>
      <p:pic>
        <p:nvPicPr>
          <p:cNvPr id="6" name="Picture 10" descr="C:\Users\user\Desktop\РАБОТА\ФОТО\проект\IMG_117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5654566" y="4441538"/>
            <a:ext cx="2735117" cy="22680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/>
          </p:cNvSpPr>
          <p:nvPr/>
        </p:nvSpPr>
        <p:spPr bwMode="auto">
          <a:xfrm>
            <a:off x="2124075" y="260350"/>
            <a:ext cx="729456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3800" b="1" i="1">
                <a:solidFill>
                  <a:schemeClr val="tx2"/>
                </a:solidFill>
                <a:latin typeface="Times New Roman" pitchFamily="18" charset="0"/>
              </a:rPr>
              <a:t>Завершающий этап</a:t>
            </a:r>
            <a:r>
              <a:rPr lang="ru-RU" sz="380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1900">
                <a:solidFill>
                  <a:schemeClr val="tx2"/>
                </a:solidFill>
                <a:latin typeface="Monotype Corsiva" pitchFamily="66" charset="0"/>
              </a:rPr>
              <a:t/>
            </a:r>
            <a:br>
              <a:rPr lang="ru-RU" sz="1900">
                <a:solidFill>
                  <a:schemeClr val="tx2"/>
                </a:solidFill>
                <a:latin typeface="Monotype Corsiva" pitchFamily="66" charset="0"/>
              </a:rPr>
            </a:br>
            <a:endParaRPr lang="ru-RU" sz="1900">
              <a:solidFill>
                <a:schemeClr val="tx2"/>
              </a:solidFill>
              <a:latin typeface="Monotype Corsiva" pitchFamily="66" charset="0"/>
            </a:endParaRPr>
          </a:p>
        </p:txBody>
      </p:sp>
      <p:pic>
        <p:nvPicPr>
          <p:cNvPr id="17411" name="Picture 6" descr="P101086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088" y="3752850"/>
            <a:ext cx="3600450" cy="27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7" descr="P101085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9338" y="908050"/>
            <a:ext cx="3465512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8" descr="P101085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71550" y="908050"/>
            <a:ext cx="3455988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12" descr="P101083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7900" y="3789363"/>
            <a:ext cx="3600450" cy="270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/>
          </p:cNvSpPr>
          <p:nvPr/>
        </p:nvSpPr>
        <p:spPr bwMode="auto">
          <a:xfrm>
            <a:off x="2124075" y="404813"/>
            <a:ext cx="7294563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3800" b="1" i="1">
                <a:solidFill>
                  <a:schemeClr val="tx2"/>
                </a:solidFill>
                <a:latin typeface="Times New Roman" pitchFamily="18" charset="0"/>
              </a:rPr>
              <a:t>Завершающий этап</a:t>
            </a:r>
            <a:r>
              <a:rPr lang="ru-RU" sz="380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1900">
                <a:solidFill>
                  <a:schemeClr val="tx2"/>
                </a:solidFill>
                <a:latin typeface="Monotype Corsiva" pitchFamily="66" charset="0"/>
              </a:rPr>
              <a:t/>
            </a:r>
            <a:br>
              <a:rPr lang="ru-RU" sz="1900">
                <a:solidFill>
                  <a:schemeClr val="tx2"/>
                </a:solidFill>
                <a:latin typeface="Monotype Corsiva" pitchFamily="66" charset="0"/>
              </a:rPr>
            </a:br>
            <a:endParaRPr lang="ru-RU" sz="1900">
              <a:solidFill>
                <a:schemeClr val="tx2"/>
              </a:solidFill>
              <a:latin typeface="Monotype Corsiva" pitchFamily="66" charset="0"/>
            </a:endParaRPr>
          </a:p>
        </p:txBody>
      </p:sp>
      <p:pic>
        <p:nvPicPr>
          <p:cNvPr id="18435" name="Picture 5" descr="DSCF518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2988" y="1773238"/>
            <a:ext cx="2808287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6" descr="DSCF507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052513"/>
            <a:ext cx="3554413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7" descr="DSCF508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3933825"/>
            <a:ext cx="3482975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DSCF517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32363" y="333375"/>
            <a:ext cx="37338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5" descr="DSCF512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9338" y="3429000"/>
            <a:ext cx="3768725" cy="282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6" descr="P101086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27088" y="765175"/>
            <a:ext cx="3779837" cy="50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t_albm_12.jpg"/>
          <p:cNvPicPr>
            <a:picLocks noGrp="1" noChangeAspect="1"/>
          </p:cNvPicPr>
          <p:nvPr>
            <p:ph idx="4294967295"/>
          </p:nvPr>
        </p:nvPicPr>
        <p:blipFill>
          <a:blip r:embed="rId3" cstate="screen">
            <a:lum bright="10000" contrast="-10000"/>
          </a:blip>
          <a:stretch>
            <a:fillRect/>
          </a:stretch>
        </p:blipFill>
        <p:spPr>
          <a:xfrm>
            <a:off x="0" y="0"/>
            <a:ext cx="9144000" cy="6858000"/>
          </a:xfrm>
          <a:effectLst>
            <a:softEdge rad="63500"/>
          </a:effectLst>
        </p:spPr>
      </p:pic>
      <p:sp>
        <p:nvSpPr>
          <p:cNvPr id="2048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1188" y="476250"/>
            <a:ext cx="8229600" cy="3360738"/>
          </a:xfrm>
        </p:spPr>
        <p:txBody>
          <a:bodyPr/>
          <a:lstStyle/>
          <a:p>
            <a:pPr eaLnBrk="1" hangingPunct="1"/>
            <a:r>
              <a:rPr lang="ru-RU" sz="4700" b="1" smtClean="0"/>
              <a:t> </a:t>
            </a:r>
            <a:r>
              <a:rPr lang="ru-RU" sz="4700" smtClean="0"/>
              <a:t/>
            </a:r>
            <a:br>
              <a:rPr lang="ru-RU" sz="4700" smtClean="0"/>
            </a:br>
            <a:r>
              <a:rPr lang="ru-RU" sz="1900" smtClean="0"/>
              <a:t/>
            </a:r>
            <a:br>
              <a:rPr lang="ru-RU" sz="1900" smtClean="0"/>
            </a:br>
            <a:r>
              <a:rPr lang="ru-RU" sz="1900" b="1" smtClean="0"/>
              <a:t> </a:t>
            </a:r>
            <a:r>
              <a:rPr lang="ru-RU" sz="1900" smtClean="0"/>
              <a:t/>
            </a:r>
            <a:br>
              <a:rPr lang="ru-RU" sz="1900" smtClean="0"/>
            </a:br>
            <a:r>
              <a:rPr lang="ru-RU" sz="1700" smtClean="0"/>
              <a:t/>
            </a:r>
            <a:br>
              <a:rPr lang="ru-RU" sz="1700" smtClean="0"/>
            </a:br>
            <a:r>
              <a:rPr lang="ru-RU" sz="1900" i="1" smtClean="0"/>
              <a:t/>
            </a:r>
            <a:br>
              <a:rPr lang="ru-RU" sz="1900" i="1" smtClean="0"/>
            </a:br>
            <a:r>
              <a:rPr lang="ru-RU" sz="4700" smtClean="0">
                <a:solidFill>
                  <a:srgbClr val="FF0000"/>
                </a:solidFill>
              </a:rPr>
              <a:t>СПАСИБО ЗА ВНИМАНИЕ!!!</a:t>
            </a:r>
            <a:r>
              <a:rPr lang="ru-RU" sz="4700" u="sng" smtClean="0">
                <a:solidFill>
                  <a:srgbClr val="FF0000"/>
                </a:solidFill>
              </a:rPr>
              <a:t/>
            </a:r>
            <a:br>
              <a:rPr lang="ru-RU" sz="4700" u="sng" smtClean="0">
                <a:solidFill>
                  <a:srgbClr val="FF0000"/>
                </a:solidFill>
              </a:rPr>
            </a:br>
            <a:r>
              <a:rPr lang="ru-RU" sz="4700" b="1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4700" b="1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800" smtClean="0"/>
              <a:t> </a:t>
            </a:r>
            <a:r>
              <a:rPr lang="ru-RU" sz="3800" smtClean="0">
                <a:latin typeface="Monotype Corsiva" pitchFamily="66" charset="0"/>
              </a:rPr>
              <a:t/>
            </a:r>
            <a:br>
              <a:rPr lang="ru-RU" sz="3800" smtClean="0">
                <a:latin typeface="Monotype Corsiva" pitchFamily="66" charset="0"/>
              </a:rPr>
            </a:br>
            <a:endParaRPr lang="ru-RU" sz="3800" smtClean="0">
              <a:latin typeface="Monotype Corsiva" pitchFamily="66" charset="0"/>
            </a:endParaRPr>
          </a:p>
        </p:txBody>
      </p:sp>
      <p:pic>
        <p:nvPicPr>
          <p:cNvPr id="20484" name="Picture 6" descr="http://static1.squarespace.com/static/533ac405e4b0b7f04d918373/53c50bb7e4b080b39b0e637f/53c50debe4b052770917d5ea/1414325009555/?format=1000w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956550" y="981075"/>
            <a:ext cx="755650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 descr="http://static1.squarespace.com/static/533ac405e4b0b7f04d918373/53c50bb7e4b080b39b0e637f/53c50debe4b052770917d5ea/1414325009555/?format=1000w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363" y="3429000"/>
            <a:ext cx="755650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 dir="vert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6" descr="http://www.playcast.ru/uploads/2015/08/14/14687358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350" y="0"/>
            <a:ext cx="60864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6" descr="опрп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650" y="1628775"/>
            <a:ext cx="3529013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7" descr="ддгн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7900" y="1628775"/>
            <a:ext cx="3575050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8" descr="DSCF497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71550" y="4149725"/>
            <a:ext cx="3121025" cy="234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9" descr="DSCF498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03800" y="4149725"/>
            <a:ext cx="3122613" cy="234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laycast.ru/uploads/2015/08/14/14687358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250" y="0"/>
            <a:ext cx="60864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5" descr="рррр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8888" y="1628775"/>
            <a:ext cx="3070225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6" descr="DSCF497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9338" y="1700213"/>
            <a:ext cx="3478212" cy="463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7" descr="DSCF499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331913" y="40767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90600" y="349250"/>
            <a:ext cx="7631113" cy="9112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800" b="1" i="1" dirty="0" smtClean="0"/>
              <a:t/>
            </a:r>
            <a:br>
              <a:rPr lang="ru-RU" sz="3800" b="1" i="1" dirty="0" smtClean="0"/>
            </a:br>
            <a:r>
              <a:rPr lang="ru-RU" sz="3800" b="1" i="1" dirty="0" smtClean="0"/>
              <a:t/>
            </a:r>
            <a:br>
              <a:rPr lang="ru-RU" sz="3800" b="1" i="1" dirty="0" smtClean="0"/>
            </a:br>
            <a:r>
              <a:rPr lang="ru-RU" sz="3800" b="1" i="1" dirty="0" smtClean="0"/>
              <a:t/>
            </a:r>
            <a:br>
              <a:rPr lang="ru-RU" sz="3800" b="1" i="1" dirty="0" smtClean="0"/>
            </a:br>
            <a:r>
              <a:rPr lang="ru-RU" sz="3800" b="1" i="1" dirty="0" smtClean="0"/>
              <a:t/>
            </a:r>
            <a:br>
              <a:rPr lang="ru-RU" sz="3800" b="1" i="1" dirty="0" smtClean="0"/>
            </a:br>
            <a:r>
              <a:rPr lang="ru-RU" sz="3800" b="1" i="1" dirty="0" smtClean="0"/>
              <a:t/>
            </a:r>
            <a:br>
              <a:rPr lang="ru-RU" sz="3800" b="1" i="1" dirty="0" smtClean="0"/>
            </a:br>
            <a:r>
              <a:rPr lang="ru-RU" sz="3800" b="1" i="1" dirty="0" smtClean="0"/>
              <a:t/>
            </a:r>
            <a:br>
              <a:rPr lang="ru-RU" sz="3800" b="1" i="1" dirty="0" smtClean="0"/>
            </a:br>
            <a:r>
              <a:rPr lang="ru-RU" sz="3800" b="1" i="1" dirty="0" smtClean="0"/>
              <a:t>                        </a:t>
            </a:r>
            <a:br>
              <a:rPr lang="ru-RU" sz="3800" b="1" i="1" dirty="0" smtClean="0"/>
            </a:br>
            <a:r>
              <a:rPr lang="ru-RU" sz="3800" b="1" i="1" dirty="0" smtClean="0"/>
              <a:t/>
            </a:r>
            <a:br>
              <a:rPr lang="ru-RU" sz="3800" b="1" i="1" dirty="0" smtClean="0"/>
            </a:br>
            <a:r>
              <a:rPr lang="ru-RU" sz="4600" b="1" i="1" dirty="0" smtClean="0">
                <a:solidFill>
                  <a:srgbClr val="002060"/>
                </a:solidFill>
                <a:latin typeface="Monotype Corsiva" pitchFamily="66" charset="0"/>
                <a:cs typeface="Kartika" pitchFamily="18" charset="0"/>
              </a:rPr>
              <a:t>Цель проекта: </a:t>
            </a:r>
            <a:r>
              <a:rPr lang="ru-RU" sz="3800" b="1" i="1" dirty="0" smtClean="0"/>
              <a:t/>
            </a:r>
            <a:br>
              <a:rPr lang="ru-RU" sz="3800" b="1" i="1" dirty="0" smtClean="0"/>
            </a:br>
            <a:r>
              <a:rPr lang="ru-RU" sz="2900" b="1" i="1" dirty="0" smtClean="0">
                <a:solidFill>
                  <a:srgbClr val="17375E"/>
                </a:solidFill>
                <a:cs typeface="Times New Roman" pitchFamily="18" charset="0"/>
              </a:rPr>
              <a:t>создание условий для ознакомления детей с миром целебных растений, сформировать представления о роли растений в оздоровлении и сохранении здоровья человека</a:t>
            </a:r>
            <a:r>
              <a:rPr lang="ru-RU" sz="2900" i="1" dirty="0" smtClean="0">
                <a:solidFill>
                  <a:srgbClr val="17375E"/>
                </a:solidFill>
                <a:cs typeface="Times New Roman" pitchFamily="18" charset="0"/>
              </a:rPr>
              <a:t>.</a:t>
            </a:r>
            <a:r>
              <a:rPr lang="ru-RU" sz="2500" dirty="0" smtClean="0">
                <a:solidFill>
                  <a:srgbClr val="17375E"/>
                </a:solidFill>
              </a:rPr>
              <a:t/>
            </a:r>
            <a:br>
              <a:rPr lang="ru-RU" sz="2500" dirty="0" smtClean="0">
                <a:solidFill>
                  <a:srgbClr val="17375E"/>
                </a:solidFill>
              </a:rPr>
            </a:br>
            <a:endParaRPr lang="ru-RU" sz="2500" b="1" i="1" dirty="0" smtClean="0">
              <a:solidFill>
                <a:srgbClr val="17375E"/>
              </a:solidFill>
            </a:endParaRPr>
          </a:p>
        </p:txBody>
      </p:sp>
      <p:pic>
        <p:nvPicPr>
          <p:cNvPr id="6147" name="Picture 2" descr="http://www.playcast.ru/uploads/2015/08/14/14687358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713" y="188913"/>
            <a:ext cx="60864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00113" y="1773238"/>
            <a:ext cx="7686675" cy="4013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800" smtClean="0">
                <a:latin typeface="Monotype Corsiva" pitchFamily="66" charset="0"/>
              </a:rPr>
              <a:t/>
            </a:r>
            <a:br>
              <a:rPr lang="ru-RU" sz="3800" smtClean="0">
                <a:latin typeface="Monotype Corsiva" pitchFamily="66" charset="0"/>
              </a:rPr>
            </a:br>
            <a:r>
              <a:rPr lang="ru-RU" sz="3400" b="1" i="1" smtClean="0">
                <a:solidFill>
                  <a:srgbClr val="984807"/>
                </a:solidFill>
                <a:cs typeface="Times New Roman" pitchFamily="18" charset="0"/>
              </a:rPr>
              <a:t> </a:t>
            </a:r>
            <a:br>
              <a:rPr lang="ru-RU" sz="3400" b="1" i="1" smtClean="0">
                <a:solidFill>
                  <a:srgbClr val="984807"/>
                </a:solidFill>
                <a:cs typeface="Times New Roman" pitchFamily="18" charset="0"/>
              </a:rPr>
            </a:br>
            <a:r>
              <a:rPr lang="ru-RU" sz="3400" b="1" i="1" smtClean="0">
                <a:solidFill>
                  <a:srgbClr val="984807"/>
                </a:solidFill>
                <a:cs typeface="Times New Roman" pitchFamily="18" charset="0"/>
              </a:rPr>
              <a:t>                 </a:t>
            </a:r>
            <a:r>
              <a:rPr lang="ru-RU" sz="3800" b="1" smtClean="0">
                <a:solidFill>
                  <a:srgbClr val="002060"/>
                </a:solidFill>
                <a:latin typeface="Monotype Corsiva" pitchFamily="66" charset="0"/>
              </a:rPr>
              <a:t>Задачи проекта: </a:t>
            </a:r>
            <a:r>
              <a:rPr lang="ru-RU" sz="3400" b="1" i="1" smtClean="0">
                <a:solidFill>
                  <a:srgbClr val="984807"/>
                </a:solidFill>
                <a:cs typeface="Times New Roman" pitchFamily="18" charset="0"/>
              </a:rPr>
              <a:t/>
            </a:r>
            <a:br>
              <a:rPr lang="ru-RU" sz="3400" b="1" i="1" smtClean="0">
                <a:solidFill>
                  <a:srgbClr val="984807"/>
                </a:solidFill>
                <a:cs typeface="Times New Roman" pitchFamily="18" charset="0"/>
              </a:rPr>
            </a:br>
            <a:r>
              <a:rPr lang="ru-RU" sz="2900" b="1" i="1" u="sng" smtClean="0">
                <a:solidFill>
                  <a:srgbClr val="FF0000"/>
                </a:solidFill>
                <a:cs typeface="Times New Roman" pitchFamily="18" charset="0"/>
              </a:rPr>
              <a:t>Образовательные:</a:t>
            </a:r>
            <a:r>
              <a:rPr lang="ru-RU" sz="2900" b="1" i="1" u="sng" smtClean="0">
                <a:solidFill>
                  <a:srgbClr val="984807"/>
                </a:solidFill>
                <a:cs typeface="Times New Roman" pitchFamily="18" charset="0"/>
              </a:rPr>
              <a:t> </a:t>
            </a:r>
            <a:r>
              <a:rPr lang="ru-RU" sz="2100" b="1" i="1" smtClean="0">
                <a:solidFill>
                  <a:srgbClr val="003399"/>
                </a:solidFill>
                <a:cs typeface="Times New Roman" pitchFamily="18" charset="0"/>
              </a:rPr>
              <a:t>Уточнить и расширить знания детей  о названиях лекарственных растений, их ценности для здоровья, правил пользования. Познакомить с разнообразием целебных растений, их значимостью для всего живого на планете. Вовлечь дошкольников в природоохранную деятельность. </a:t>
            </a:r>
            <a:r>
              <a:rPr lang="ru-RU" sz="3800" smtClean="0">
                <a:solidFill>
                  <a:srgbClr val="003399"/>
                </a:solidFill>
                <a:latin typeface="Monotype Corsiva" pitchFamily="66" charset="0"/>
              </a:rPr>
              <a:t/>
            </a:r>
            <a:br>
              <a:rPr lang="ru-RU" sz="3800" smtClean="0">
                <a:solidFill>
                  <a:srgbClr val="003399"/>
                </a:solidFill>
                <a:latin typeface="Monotype Corsiva" pitchFamily="66" charset="0"/>
              </a:rPr>
            </a:br>
            <a:r>
              <a:rPr lang="ru-RU" sz="2900" b="1" i="1" u="sng" smtClean="0">
                <a:solidFill>
                  <a:srgbClr val="FF0000"/>
                </a:solidFill>
                <a:cs typeface="Times New Roman" pitchFamily="18" charset="0"/>
              </a:rPr>
              <a:t>Развивающие:</a:t>
            </a:r>
            <a:r>
              <a:rPr lang="ru-RU" sz="2900" b="1" i="1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2100" b="1" i="1" smtClean="0">
                <a:solidFill>
                  <a:srgbClr val="003399"/>
                </a:solidFill>
                <a:cs typeface="Times New Roman" pitchFamily="18" charset="0"/>
              </a:rPr>
              <a:t>Развивать у дошкольников любознательность, наблюдательность,  речь, словарный запас,  а также умение сравнивать и анализировать. Развивать чувства и эмоции дошкольников, полученные в процессе познания через организацию продуктивных видов деятельности.</a:t>
            </a:r>
            <a:r>
              <a:rPr lang="ru-RU" sz="2900" b="1" i="1" smtClean="0">
                <a:solidFill>
                  <a:srgbClr val="003399"/>
                </a:solidFill>
                <a:cs typeface="Times New Roman" pitchFamily="18" charset="0"/>
              </a:rPr>
              <a:t/>
            </a:r>
            <a:br>
              <a:rPr lang="ru-RU" sz="2900" b="1" i="1" smtClean="0">
                <a:solidFill>
                  <a:srgbClr val="003399"/>
                </a:solidFill>
                <a:cs typeface="Times New Roman" pitchFamily="18" charset="0"/>
              </a:rPr>
            </a:br>
            <a:r>
              <a:rPr lang="ru-RU" sz="2900" b="1" i="1" u="sng" smtClean="0">
                <a:solidFill>
                  <a:srgbClr val="FF0000"/>
                </a:solidFill>
                <a:cs typeface="Times New Roman" pitchFamily="18" charset="0"/>
              </a:rPr>
              <a:t>Воспитательные:</a:t>
            </a:r>
            <a:r>
              <a:rPr lang="ru-RU" sz="2900" b="1" i="1" smtClean="0">
                <a:solidFill>
                  <a:srgbClr val="953735"/>
                </a:solidFill>
                <a:cs typeface="Times New Roman" pitchFamily="18" charset="0"/>
              </a:rPr>
              <a:t> </a:t>
            </a:r>
            <a:r>
              <a:rPr lang="ru-RU" sz="2100" b="1" i="1" smtClean="0">
                <a:solidFill>
                  <a:srgbClr val="003399"/>
                </a:solidFill>
                <a:cs typeface="Times New Roman" pitchFamily="18" charset="0"/>
              </a:rPr>
              <a:t>Воспитывать коммуникативные навыки, самостоятельность, трудолюбие дошкольников, а также бережное отношение к природе. </a:t>
            </a:r>
            <a:r>
              <a:rPr lang="ru-RU" sz="1900" i="1" smtClean="0">
                <a:solidFill>
                  <a:srgbClr val="003399"/>
                </a:solidFill>
                <a:cs typeface="Times New Roman" pitchFamily="18" charset="0"/>
              </a:rPr>
              <a:t/>
            </a:r>
            <a:br>
              <a:rPr lang="ru-RU" sz="1900" i="1" smtClean="0">
                <a:solidFill>
                  <a:srgbClr val="003399"/>
                </a:solidFill>
                <a:cs typeface="Times New Roman" pitchFamily="18" charset="0"/>
              </a:rPr>
            </a:br>
            <a:r>
              <a:rPr lang="ru-RU" sz="3800" smtClean="0">
                <a:solidFill>
                  <a:srgbClr val="003399"/>
                </a:solidFill>
                <a:latin typeface="Monotype Corsiva" pitchFamily="66" charset="0"/>
              </a:rPr>
              <a:t/>
            </a:r>
            <a:br>
              <a:rPr lang="ru-RU" sz="3800" smtClean="0">
                <a:solidFill>
                  <a:srgbClr val="003399"/>
                </a:solidFill>
                <a:latin typeface="Monotype Corsiva" pitchFamily="66" charset="0"/>
              </a:rPr>
            </a:br>
            <a:endParaRPr lang="ru-RU" sz="3800" smtClean="0">
              <a:solidFill>
                <a:srgbClr val="003399"/>
              </a:solidFill>
              <a:latin typeface="Monotype Corsiva" pitchFamily="66" charset="0"/>
            </a:endParaRPr>
          </a:p>
        </p:txBody>
      </p:sp>
      <p:pic>
        <p:nvPicPr>
          <p:cNvPr id="7171" name="Picture 2" descr="http://www.playcast.ru/uploads/2015/08/14/14687358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250" y="0"/>
            <a:ext cx="60864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88" y="500063"/>
            <a:ext cx="8229600" cy="3937000"/>
          </a:xfrm>
        </p:spPr>
        <p:txBody>
          <a:bodyPr/>
          <a:lstStyle/>
          <a:p>
            <a:pPr algn="ctr" eaLnBrk="1" hangingPunct="1"/>
            <a:r>
              <a:rPr lang="ru-RU" sz="5000" b="1" smtClean="0">
                <a:solidFill>
                  <a:srgbClr val="002060"/>
                </a:solidFill>
                <a:latin typeface="Monotype Corsiva" pitchFamily="66" charset="0"/>
              </a:rPr>
              <a:t>         </a:t>
            </a:r>
            <a:endParaRPr lang="ru-RU" sz="2500" b="1" smtClean="0">
              <a:latin typeface="Monotype Corsiva" pitchFamily="66" charset="0"/>
            </a:endParaRPr>
          </a:p>
        </p:txBody>
      </p:sp>
      <p:pic>
        <p:nvPicPr>
          <p:cNvPr id="8195" name="Picture 2" descr="http://www.playcast.ru/uploads/2015/08/14/14687358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250" y="0"/>
            <a:ext cx="60864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5" descr="ддддд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6013" y="1628775"/>
            <a:ext cx="3359150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6" descr="ккккк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7900" y="1628775"/>
            <a:ext cx="3311525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7" descr="гшшшш7н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71775" y="4076700"/>
            <a:ext cx="3575050" cy="238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РАБОТА\ФОТО\проект\IMG_137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8000" y="1201018"/>
            <a:ext cx="3096344" cy="23649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825" y="4221163"/>
            <a:ext cx="2520950" cy="225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95963" y="836613"/>
            <a:ext cx="309721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95963" y="4076700"/>
            <a:ext cx="3132137" cy="249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0825" y="765175"/>
            <a:ext cx="2592388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849438" y="260350"/>
            <a:ext cx="7294562" cy="57626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800" b="1" i="1" smtClean="0"/>
              <a:t>Организационный этап</a:t>
            </a:r>
            <a:r>
              <a:rPr lang="ru-RU" sz="3800" smtClean="0"/>
              <a:t> </a:t>
            </a:r>
            <a:r>
              <a:rPr lang="ru-RU" sz="1900" smtClean="0">
                <a:latin typeface="Monotype Corsiva" pitchFamily="66" charset="0"/>
              </a:rPr>
              <a:t/>
            </a:r>
            <a:br>
              <a:rPr lang="ru-RU" sz="1900" smtClean="0">
                <a:latin typeface="Monotype Corsiva" pitchFamily="66" charset="0"/>
              </a:rPr>
            </a:br>
            <a:endParaRPr lang="ru-RU" sz="1900" smtClean="0">
              <a:latin typeface="Monotype Corsiva" pitchFamily="66" charset="0"/>
            </a:endParaRPr>
          </a:p>
        </p:txBody>
      </p:sp>
      <p:pic>
        <p:nvPicPr>
          <p:cNvPr id="9224" name="Picture 6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059113" y="4149725"/>
            <a:ext cx="25273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/>
          </p:cNvSpPr>
          <p:nvPr/>
        </p:nvSpPr>
        <p:spPr bwMode="auto">
          <a:xfrm>
            <a:off x="1849438" y="260350"/>
            <a:ext cx="72945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3800" b="1" i="1">
                <a:solidFill>
                  <a:schemeClr val="tx2"/>
                </a:solidFill>
                <a:latin typeface="Times New Roman" pitchFamily="18" charset="0"/>
              </a:rPr>
              <a:t>Деятельностный этап</a:t>
            </a:r>
            <a:r>
              <a:rPr lang="ru-RU" sz="380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1900">
                <a:solidFill>
                  <a:schemeClr val="tx2"/>
                </a:solidFill>
                <a:latin typeface="Monotype Corsiva" pitchFamily="66" charset="0"/>
              </a:rPr>
              <a:t/>
            </a:r>
            <a:br>
              <a:rPr lang="ru-RU" sz="1900">
                <a:solidFill>
                  <a:schemeClr val="tx2"/>
                </a:solidFill>
                <a:latin typeface="Monotype Corsiva" pitchFamily="66" charset="0"/>
              </a:rPr>
            </a:br>
            <a:endParaRPr lang="ru-RU" sz="1900">
              <a:solidFill>
                <a:schemeClr val="tx2"/>
              </a:solidFill>
              <a:latin typeface="Monotype Corsiva" pitchFamily="66" charset="0"/>
            </a:endParaRPr>
          </a:p>
        </p:txBody>
      </p:sp>
      <p:pic>
        <p:nvPicPr>
          <p:cNvPr id="10243" name="Picture 5" descr="DSCF510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4213" y="2852738"/>
            <a:ext cx="3816350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Заголовок 1"/>
          <p:cNvSpPr>
            <a:spLocks/>
          </p:cNvSpPr>
          <p:nvPr/>
        </p:nvSpPr>
        <p:spPr bwMode="auto">
          <a:xfrm>
            <a:off x="1403350" y="2060575"/>
            <a:ext cx="26511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2400" b="1" i="1">
                <a:solidFill>
                  <a:schemeClr val="tx2"/>
                </a:solidFill>
                <a:latin typeface="Times New Roman" pitchFamily="18" charset="0"/>
              </a:rPr>
              <a:t>Работа с детьми</a:t>
            </a:r>
            <a:endParaRPr lang="ru-RU" sz="240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10245" name="Заголовок 1"/>
          <p:cNvSpPr>
            <a:spLocks/>
          </p:cNvSpPr>
          <p:nvPr/>
        </p:nvSpPr>
        <p:spPr bwMode="auto">
          <a:xfrm>
            <a:off x="5148263" y="2060575"/>
            <a:ext cx="322738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2400" b="1" i="1">
                <a:solidFill>
                  <a:schemeClr val="tx2"/>
                </a:solidFill>
                <a:latin typeface="Times New Roman" pitchFamily="18" charset="0"/>
              </a:rPr>
              <a:t>Работа с родителями</a:t>
            </a:r>
            <a:endParaRPr lang="ru-RU" sz="2400">
              <a:solidFill>
                <a:schemeClr val="tx2"/>
              </a:solidFill>
              <a:latin typeface="Monotype Corsiva" pitchFamily="66" charset="0"/>
            </a:endParaRPr>
          </a:p>
        </p:txBody>
      </p:sp>
      <p:pic>
        <p:nvPicPr>
          <p:cNvPr id="10246" name="Picture 8" descr="DSCF508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9338" y="2924175"/>
            <a:ext cx="3736975" cy="280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/>
          </p:cNvSpPr>
          <p:nvPr/>
        </p:nvSpPr>
        <p:spPr bwMode="auto">
          <a:xfrm>
            <a:off x="0" y="549275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i="1">
                <a:solidFill>
                  <a:srgbClr val="003399"/>
                </a:solidFill>
                <a:latin typeface="Times New Roman" pitchFamily="18" charset="0"/>
              </a:rPr>
              <a:t>Художественно-речевая деятельность</a:t>
            </a:r>
            <a:endParaRPr lang="ru-RU" sz="2800">
              <a:solidFill>
                <a:srgbClr val="003399"/>
              </a:solidFill>
              <a:latin typeface="Monotype Corsiva" pitchFamily="66" charset="0"/>
            </a:endParaRPr>
          </a:p>
        </p:txBody>
      </p:sp>
      <p:pic>
        <p:nvPicPr>
          <p:cNvPr id="11267" name="Picture 5" descr="DSCF505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00113" y="1268413"/>
            <a:ext cx="3384550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7" descr="DSCF507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9338" y="1268413"/>
            <a:ext cx="3338512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8" descr="DSCF515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16238" y="4005263"/>
            <a:ext cx="3482975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1343</TotalTime>
  <Words>72</Words>
  <Application>Microsoft Office PowerPoint</Application>
  <PresentationFormat>Экран (4:3)</PresentationFormat>
  <Paragraphs>26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Слои</vt:lpstr>
      <vt:lpstr>   </vt:lpstr>
      <vt:lpstr>Слайд 2</vt:lpstr>
      <vt:lpstr>Слайд 3</vt:lpstr>
      <vt:lpstr>                                Цель проекта:  создание условий для ознакомления детей с миром целебных растений, сформировать представления о роли растений в оздоровлении и сохранении здоровья человека. </vt:lpstr>
      <vt:lpstr>                    Задачи проекта:  Образовательные: Уточнить и расширить знания детей  о названиях лекарственных растений, их ценности для здоровья, правил пользования. Познакомить с разнообразием целебных растений, их значимостью для всего живого на планете. Вовлечь дошкольников в природоохранную деятельность.  Развивающие: Развивать у дошкольников любознательность, наблюдательность,  речь, словарный запас,  а также умение сравнивать и анализировать. Развивать чувства и эмоции дошкольников, полученные в процессе познания через организацию продуктивных видов деятельности. Воспитательные: Воспитывать коммуникативные навыки, самостоятельность, трудолюбие дошкольников, а также бережное отношение к природе.   </vt:lpstr>
      <vt:lpstr>         </vt:lpstr>
      <vt:lpstr>Организационный этап 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       СПАСИБО ЗА ВНИМАНИЕ!!!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«Лекарственные растения»</dc:title>
  <dc:creator>user</dc:creator>
  <cp:lastModifiedBy>Администратор</cp:lastModifiedBy>
  <cp:revision>239</cp:revision>
  <dcterms:created xsi:type="dcterms:W3CDTF">2014-07-05T11:39:56Z</dcterms:created>
  <dcterms:modified xsi:type="dcterms:W3CDTF">2019-01-08T16:02:03Z</dcterms:modified>
</cp:coreProperties>
</file>