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</p:sldMasterIdLst>
  <p:sldIdLst>
    <p:sldId id="256" r:id="rId3"/>
    <p:sldId id="257" r:id="rId4"/>
    <p:sldId id="258" r:id="rId5"/>
    <p:sldId id="271" r:id="rId6"/>
    <p:sldId id="259" r:id="rId7"/>
    <p:sldId id="267" r:id="rId8"/>
    <p:sldId id="260" r:id="rId9"/>
    <p:sldId id="269" r:id="rId10"/>
    <p:sldId id="290" r:id="rId11"/>
    <p:sldId id="263" r:id="rId12"/>
    <p:sldId id="265" r:id="rId13"/>
    <p:sldId id="266" r:id="rId14"/>
    <p:sldId id="268" r:id="rId15"/>
    <p:sldId id="276" r:id="rId16"/>
    <p:sldId id="277" r:id="rId17"/>
    <p:sldId id="278" r:id="rId18"/>
    <p:sldId id="283" r:id="rId19"/>
    <p:sldId id="285" r:id="rId20"/>
    <p:sldId id="282" r:id="rId21"/>
    <p:sldId id="280" r:id="rId22"/>
    <p:sldId id="287" r:id="rId23"/>
    <p:sldId id="293" r:id="rId24"/>
    <p:sldId id="29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FAFC"/>
    <a:srgbClr val="96D7E6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8" autoAdjust="0"/>
    <p:restoredTop sz="94671" autoAdjust="0"/>
  </p:normalViewPr>
  <p:slideViewPr>
    <p:cSldViewPr>
      <p:cViewPr varScale="1">
        <p:scale>
          <a:sx n="74" d="100"/>
          <a:sy n="74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80727A-2E31-4617-8488-9AA9A5AE4E63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DF3A8122-8EEF-4537-9B73-C1E82D9965E3}">
      <dgm:prSet phldrT="[Текст]" custT="1"/>
      <dgm:spPr>
        <a:noFill/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ctr"/>
          <a:r>
            <a:rPr lang="ru-RU" sz="1400" dirty="0" smtClean="0">
              <a:solidFill>
                <a:srgbClr val="FF0000"/>
              </a:solidFill>
            </a:rPr>
            <a:t>Информационный блок:</a:t>
          </a:r>
        </a:p>
        <a:p>
          <a:pPr algn="l"/>
          <a:r>
            <a:rPr lang="ru-RU" sz="1400" dirty="0" smtClean="0">
              <a:solidFill>
                <a:srgbClr val="FF0000"/>
              </a:solidFill>
            </a:rPr>
            <a:t>Переработка теоретических материалов, подбор   познавательного материала.</a:t>
          </a:r>
          <a:endParaRPr lang="ru-RU" sz="1400" dirty="0">
            <a:solidFill>
              <a:srgbClr val="FF0000"/>
            </a:solidFill>
          </a:endParaRPr>
        </a:p>
      </dgm:t>
    </dgm:pt>
    <dgm:pt modelId="{099420E4-D6D5-4680-B628-7603C26D488E}" type="parTrans" cxnId="{D332C586-DD71-45DF-87F2-1585093EAC4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F1C46D2-6821-480C-88B7-8A75F8A6C1A2}" type="sibTrans" cxnId="{D332C586-DD71-45DF-87F2-1585093EAC4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00C9D20-9BD5-4C6D-8F3F-BF7DA3B36A02}">
      <dgm:prSet phldrT="[Текст]" custT="1"/>
      <dgm:spPr>
        <a:noFill/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ctr"/>
          <a:r>
            <a:rPr lang="ru-RU" sz="1400" dirty="0" smtClean="0">
              <a:solidFill>
                <a:srgbClr val="002060"/>
              </a:solidFill>
            </a:rPr>
            <a:t>Технологический блок:</a:t>
          </a:r>
        </a:p>
        <a:p>
          <a:pPr algn="just"/>
          <a:r>
            <a:rPr lang="ru-RU" sz="1400" dirty="0" smtClean="0">
              <a:solidFill>
                <a:srgbClr val="002060"/>
              </a:solidFill>
            </a:rPr>
            <a:t>Разработка конспектов занятий с использованием развивающего обучения.</a:t>
          </a:r>
          <a:endParaRPr lang="ru-RU" sz="1400" dirty="0">
            <a:solidFill>
              <a:srgbClr val="002060"/>
            </a:solidFill>
          </a:endParaRPr>
        </a:p>
      </dgm:t>
    </dgm:pt>
    <dgm:pt modelId="{099886AF-C566-4D19-88B0-D224F78266B1}" type="parTrans" cxnId="{E953790D-199E-4046-91D2-C8B342B68D9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B8889D6-BEC8-4925-B068-EB888A67F25B}" type="sibTrans" cxnId="{E953790D-199E-4046-91D2-C8B342B68D9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4C1EEFF-843D-40D4-9B58-C29354611083}">
      <dgm:prSet phldrT="[Текст]" custT="1"/>
      <dgm:spPr>
        <a:noFill/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ctr"/>
          <a:r>
            <a:rPr lang="ru-RU" sz="1400" dirty="0" smtClean="0">
              <a:solidFill>
                <a:srgbClr val="7030A0"/>
              </a:solidFill>
            </a:rPr>
            <a:t>Организационный блок: </a:t>
          </a:r>
        </a:p>
        <a:p>
          <a:pPr algn="just"/>
          <a:r>
            <a:rPr lang="ru-RU" sz="1400" dirty="0" smtClean="0">
              <a:solidFill>
                <a:srgbClr val="7030A0"/>
              </a:solidFill>
            </a:rPr>
            <a:t>Создание предметно – развивающей среды</a:t>
          </a:r>
          <a:endParaRPr lang="ru-RU" sz="1400" dirty="0">
            <a:solidFill>
              <a:srgbClr val="7030A0"/>
            </a:solidFill>
          </a:endParaRPr>
        </a:p>
      </dgm:t>
    </dgm:pt>
    <dgm:pt modelId="{10D8C8C1-063E-4983-ADA4-086331A9D65C}" type="parTrans" cxnId="{0E354D52-3882-4C7F-8B59-373126D28B7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6F751DB-DA19-4E5D-84E7-87195670F6A7}" type="sibTrans" cxnId="{0E354D52-3882-4C7F-8B59-373126D28B7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88FD72B-20A1-4BCA-80E3-5BD04A02654F}" type="pres">
      <dgm:prSet presAssocID="{DF80727A-2E31-4617-8488-9AA9A5AE4E63}" presName="compositeShape" presStyleCnt="0">
        <dgm:presLayoutVars>
          <dgm:dir/>
          <dgm:resizeHandles/>
        </dgm:presLayoutVars>
      </dgm:prSet>
      <dgm:spPr/>
    </dgm:pt>
    <dgm:pt modelId="{40469106-1615-41CC-A8D2-2FA78D667A21}" type="pres">
      <dgm:prSet presAssocID="{DF80727A-2E31-4617-8488-9AA9A5AE4E63}" presName="pyramid" presStyleLbl="node1" presStyleIdx="0" presStyleCnt="1" custLinFactNeighborX="-4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prstGeom prst="wave">
          <a:avLst/>
        </a:prstGeom>
        <a:solidFill>
          <a:srgbClr val="00B0F0"/>
        </a:solidFill>
        <a:ln>
          <a:noFill/>
        </a:ln>
        <a:effectLst/>
      </dgm:spPr>
    </dgm:pt>
    <dgm:pt modelId="{2F98E6C4-FB31-449C-BEE3-566F49C9FC97}" type="pres">
      <dgm:prSet presAssocID="{DF80727A-2E31-4617-8488-9AA9A5AE4E63}" presName="theList" presStyleCnt="0"/>
      <dgm:spPr/>
    </dgm:pt>
    <dgm:pt modelId="{9C6D99DA-2DD5-415E-9290-DFDBED62979F}" type="pres">
      <dgm:prSet presAssocID="{DF3A8122-8EEF-4537-9B73-C1E82D9965E3}" presName="aNode" presStyleLbl="fgAcc1" presStyleIdx="0" presStyleCnt="3" custScaleX="132944" custLinFactNeighborX="-89875" custLinFactNeighborY="-921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80D891-0CDC-4D5A-89AF-2D1F432A0FAF}" type="pres">
      <dgm:prSet presAssocID="{DF3A8122-8EEF-4537-9B73-C1E82D9965E3}" presName="aSpace" presStyleCnt="0"/>
      <dgm:spPr/>
    </dgm:pt>
    <dgm:pt modelId="{4A26D275-684A-4F3E-B172-B72BA210362F}" type="pres">
      <dgm:prSet presAssocID="{400C9D20-9BD5-4C6D-8F3F-BF7DA3B36A02}" presName="aNode" presStyleLbl="fgAcc1" presStyleIdx="1" presStyleCnt="3" custScaleX="136273" custLinFactY="-3816" custLinFactNeighborX="-2937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7F6AE-E289-40AA-A00D-937BBFF3A638}" type="pres">
      <dgm:prSet presAssocID="{400C9D20-9BD5-4C6D-8F3F-BF7DA3B36A02}" presName="aSpace" presStyleCnt="0"/>
      <dgm:spPr/>
    </dgm:pt>
    <dgm:pt modelId="{C581B366-BAEA-4E72-9AD3-A4781C24A7AA}" type="pres">
      <dgm:prSet presAssocID="{14C1EEFF-843D-40D4-9B58-C29354611083}" presName="aNode" presStyleLbl="fgAcc1" presStyleIdx="2" presStyleCnt="3" custScaleX="137938" custLinFactNeighborX="10679" custLinFactNeighborY="-971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288B0-CF9C-49EB-995D-05679670DE1E}" type="pres">
      <dgm:prSet presAssocID="{14C1EEFF-843D-40D4-9B58-C29354611083}" presName="aSpace" presStyleCnt="0"/>
      <dgm:spPr/>
    </dgm:pt>
  </dgm:ptLst>
  <dgm:cxnLst>
    <dgm:cxn modelId="{05C767E7-0F28-4189-A783-2A9CD5EB5370}" type="presOf" srcId="{400C9D20-9BD5-4C6D-8F3F-BF7DA3B36A02}" destId="{4A26D275-684A-4F3E-B172-B72BA210362F}" srcOrd="0" destOrd="0" presId="urn:microsoft.com/office/officeart/2005/8/layout/pyramid2"/>
    <dgm:cxn modelId="{D332C586-DD71-45DF-87F2-1585093EAC4B}" srcId="{DF80727A-2E31-4617-8488-9AA9A5AE4E63}" destId="{DF3A8122-8EEF-4537-9B73-C1E82D9965E3}" srcOrd="0" destOrd="0" parTransId="{099420E4-D6D5-4680-B628-7603C26D488E}" sibTransId="{2F1C46D2-6821-480C-88B7-8A75F8A6C1A2}"/>
    <dgm:cxn modelId="{F394A913-9908-49F1-8602-EA30FB8A3398}" type="presOf" srcId="{14C1EEFF-843D-40D4-9B58-C29354611083}" destId="{C581B366-BAEA-4E72-9AD3-A4781C24A7AA}" srcOrd="0" destOrd="0" presId="urn:microsoft.com/office/officeart/2005/8/layout/pyramid2"/>
    <dgm:cxn modelId="{E953790D-199E-4046-91D2-C8B342B68D92}" srcId="{DF80727A-2E31-4617-8488-9AA9A5AE4E63}" destId="{400C9D20-9BD5-4C6D-8F3F-BF7DA3B36A02}" srcOrd="1" destOrd="0" parTransId="{099886AF-C566-4D19-88B0-D224F78266B1}" sibTransId="{FB8889D6-BEC8-4925-B068-EB888A67F25B}"/>
    <dgm:cxn modelId="{0E354D52-3882-4C7F-8B59-373126D28B7D}" srcId="{DF80727A-2E31-4617-8488-9AA9A5AE4E63}" destId="{14C1EEFF-843D-40D4-9B58-C29354611083}" srcOrd="2" destOrd="0" parTransId="{10D8C8C1-063E-4983-ADA4-086331A9D65C}" sibTransId="{86F751DB-DA19-4E5D-84E7-87195670F6A7}"/>
    <dgm:cxn modelId="{C8BE3E71-DCD2-4CFC-B7BC-F99F4B40ED9A}" type="presOf" srcId="{DF3A8122-8EEF-4537-9B73-C1E82D9965E3}" destId="{9C6D99DA-2DD5-415E-9290-DFDBED62979F}" srcOrd="0" destOrd="0" presId="urn:microsoft.com/office/officeart/2005/8/layout/pyramid2"/>
    <dgm:cxn modelId="{536AFFF1-8AF4-433A-9637-6EC43CCB4753}" type="presOf" srcId="{DF80727A-2E31-4617-8488-9AA9A5AE4E63}" destId="{288FD72B-20A1-4BCA-80E3-5BD04A02654F}" srcOrd="0" destOrd="0" presId="urn:microsoft.com/office/officeart/2005/8/layout/pyramid2"/>
    <dgm:cxn modelId="{88AF2606-D154-46C4-9305-A09982FD670A}" type="presParOf" srcId="{288FD72B-20A1-4BCA-80E3-5BD04A02654F}" destId="{40469106-1615-41CC-A8D2-2FA78D667A21}" srcOrd="0" destOrd="0" presId="urn:microsoft.com/office/officeart/2005/8/layout/pyramid2"/>
    <dgm:cxn modelId="{10EDCB23-3760-43A9-B52F-F1EDD97D3D3A}" type="presParOf" srcId="{288FD72B-20A1-4BCA-80E3-5BD04A02654F}" destId="{2F98E6C4-FB31-449C-BEE3-566F49C9FC97}" srcOrd="1" destOrd="0" presId="urn:microsoft.com/office/officeart/2005/8/layout/pyramid2"/>
    <dgm:cxn modelId="{8167ED50-50C2-4C4B-9BE8-1925E31A3751}" type="presParOf" srcId="{2F98E6C4-FB31-449C-BEE3-566F49C9FC97}" destId="{9C6D99DA-2DD5-415E-9290-DFDBED62979F}" srcOrd="0" destOrd="0" presId="urn:microsoft.com/office/officeart/2005/8/layout/pyramid2"/>
    <dgm:cxn modelId="{C05B562E-711B-446B-BD78-069E45F2222C}" type="presParOf" srcId="{2F98E6C4-FB31-449C-BEE3-566F49C9FC97}" destId="{8380D891-0CDC-4D5A-89AF-2D1F432A0FAF}" srcOrd="1" destOrd="0" presId="urn:microsoft.com/office/officeart/2005/8/layout/pyramid2"/>
    <dgm:cxn modelId="{3D7233F1-2B2D-4F3A-8C8B-1039DB2663F8}" type="presParOf" srcId="{2F98E6C4-FB31-449C-BEE3-566F49C9FC97}" destId="{4A26D275-684A-4F3E-B172-B72BA210362F}" srcOrd="2" destOrd="0" presId="urn:microsoft.com/office/officeart/2005/8/layout/pyramid2"/>
    <dgm:cxn modelId="{4683D2BF-BA0A-4083-B42D-FDD1B4DE072E}" type="presParOf" srcId="{2F98E6C4-FB31-449C-BEE3-566F49C9FC97}" destId="{D307F6AE-E289-40AA-A00D-937BBFF3A638}" srcOrd="3" destOrd="0" presId="urn:microsoft.com/office/officeart/2005/8/layout/pyramid2"/>
    <dgm:cxn modelId="{33935231-546A-484F-A918-59F11C5AF540}" type="presParOf" srcId="{2F98E6C4-FB31-449C-BEE3-566F49C9FC97}" destId="{C581B366-BAEA-4E72-9AD3-A4781C24A7AA}" srcOrd="4" destOrd="0" presId="urn:microsoft.com/office/officeart/2005/8/layout/pyramid2"/>
    <dgm:cxn modelId="{C66112D8-AD97-4C88-BF87-49DEAAE9B481}" type="presParOf" srcId="{2F98E6C4-FB31-449C-BEE3-566F49C9FC97}" destId="{3F9288B0-CF9C-49EB-995D-05679670DE1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469106-1615-41CC-A8D2-2FA78D667A21}">
      <dsp:nvSpPr>
        <dsp:cNvPr id="0" name=""/>
        <dsp:cNvSpPr/>
      </dsp:nvSpPr>
      <dsp:spPr>
        <a:xfrm>
          <a:off x="1771145" y="0"/>
          <a:ext cx="3389322" cy="3389322"/>
        </a:xfrm>
        <a:prstGeom prst="wave">
          <a:avLst/>
        </a:prstGeom>
        <a:solidFill>
          <a:srgbClr val="00B0F0"/>
        </a:solidFill>
        <a:ln w="9525" cap="flat" cmpd="sng" algn="ctr">
          <a:noFill/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9C6D99DA-2DD5-415E-9290-DFDBED62979F}">
      <dsp:nvSpPr>
        <dsp:cNvPr id="0" name=""/>
        <dsp:cNvSpPr/>
      </dsp:nvSpPr>
      <dsp:spPr>
        <a:xfrm>
          <a:off x="1123054" y="248354"/>
          <a:ext cx="2928835" cy="802316"/>
        </a:xfrm>
        <a:prstGeom prst="roundRect">
          <a:avLst/>
        </a:prstGeom>
        <a:noFill/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FF0000"/>
              </a:solidFill>
            </a:rPr>
            <a:t>Информационный блок: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FF0000"/>
              </a:solidFill>
            </a:rPr>
            <a:t>Переработка теоретических материалов, подбор   познавательного материала.</a:t>
          </a:r>
          <a:endParaRPr lang="ru-RU" sz="1400" kern="1200" dirty="0">
            <a:solidFill>
              <a:srgbClr val="FF0000"/>
            </a:solidFill>
          </a:endParaRPr>
        </a:p>
      </dsp:txBody>
      <dsp:txXfrm>
        <a:off x="1162220" y="287520"/>
        <a:ext cx="2850503" cy="723984"/>
      </dsp:txXfrm>
    </dsp:sp>
    <dsp:sp modelId="{4A26D275-684A-4F3E-B172-B72BA210362F}">
      <dsp:nvSpPr>
        <dsp:cNvPr id="0" name=""/>
        <dsp:cNvSpPr/>
      </dsp:nvSpPr>
      <dsp:spPr>
        <a:xfrm>
          <a:off x="2419213" y="1112452"/>
          <a:ext cx="3002174" cy="802316"/>
        </a:xfrm>
        <a:prstGeom prst="roundRect">
          <a:avLst/>
        </a:prstGeom>
        <a:noFill/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</a:rPr>
            <a:t>Технологический блок: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</a:rPr>
            <a:t>Разработка конспектов занятий с использованием развивающего обучения.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2458379" y="1151618"/>
        <a:ext cx="2923842" cy="723984"/>
      </dsp:txXfrm>
    </dsp:sp>
    <dsp:sp modelId="{C581B366-BAEA-4E72-9AD3-A4781C24A7AA}">
      <dsp:nvSpPr>
        <dsp:cNvPr id="0" name=""/>
        <dsp:cNvSpPr/>
      </dsp:nvSpPr>
      <dsp:spPr>
        <a:xfrm>
          <a:off x="3283308" y="2048554"/>
          <a:ext cx="3038855" cy="802316"/>
        </a:xfrm>
        <a:prstGeom prst="roundRect">
          <a:avLst/>
        </a:prstGeom>
        <a:noFill/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7030A0"/>
              </a:solidFill>
            </a:rPr>
            <a:t>Организационный блок: 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7030A0"/>
              </a:solidFill>
            </a:rPr>
            <a:t>Создание предметно – развивающей среды</a:t>
          </a:r>
          <a:endParaRPr lang="ru-RU" sz="1400" kern="1200" dirty="0">
            <a:solidFill>
              <a:srgbClr val="7030A0"/>
            </a:solidFill>
          </a:endParaRPr>
        </a:p>
      </dsp:txBody>
      <dsp:txXfrm>
        <a:off x="3322474" y="2087720"/>
        <a:ext cx="2960523" cy="7239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4574D-B82C-452E-AC02-192566B9DE89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B80F-71B5-4D89-94C8-CD262BD40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4574D-B82C-452E-AC02-192566B9DE89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B80F-71B5-4D89-94C8-CD262BD40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4574D-B82C-452E-AC02-192566B9DE89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B80F-71B5-4D89-94C8-CD262BD40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163EF-5312-4437-82AE-0D2D638D8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EDD70-B15B-46FA-9E53-6C2DDE479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DD699-9D8D-43F1-9885-DFF868C1FA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58963" y="1600200"/>
            <a:ext cx="35321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43550" y="1600200"/>
            <a:ext cx="35321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C878C-9BBF-4411-A13A-A5CB7A22C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CDA6-C863-4199-9DAD-69C40ED1C3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30180-8FFC-456B-B9F9-FBFF1CC59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C713D-92A7-482A-A634-D2606BA67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D8FCB-47EF-42D9-BB0A-8ED0ED8EA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4574D-B82C-452E-AC02-192566B9DE89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B80F-71B5-4D89-94C8-CD262BD40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164F5-8763-47B6-A9DF-CABE4DE9E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2ED3C-0903-4B46-AF5C-9AEA45432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72338" y="274638"/>
            <a:ext cx="1803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858963" y="274638"/>
            <a:ext cx="52609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9029D-4684-46ED-97A4-325A392E8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4574D-B82C-452E-AC02-192566B9DE89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B80F-71B5-4D89-94C8-CD262BD40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4574D-B82C-452E-AC02-192566B9DE89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B80F-71B5-4D89-94C8-CD262BD40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4574D-B82C-452E-AC02-192566B9DE89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B80F-71B5-4D89-94C8-CD262BD40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4574D-B82C-452E-AC02-192566B9DE89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B80F-71B5-4D89-94C8-CD262BD40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4574D-B82C-452E-AC02-192566B9DE89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B80F-71B5-4D89-94C8-CD262BD40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4574D-B82C-452E-AC02-192566B9DE89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B80F-71B5-4D89-94C8-CD262BD40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4574D-B82C-452E-AC02-192566B9DE89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B80F-71B5-4D89-94C8-CD262BD40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4574D-B82C-452E-AC02-192566B9DE89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1B80F-71B5-4D89-94C8-CD262BD40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heel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58963" y="274638"/>
            <a:ext cx="72167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58963" y="1600200"/>
            <a:ext cx="72167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17D2F3F-62BE-465C-88D5-B3E6E5A99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40768"/>
            <a:ext cx="7406640" cy="2357454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ПРОЕКТ </a:t>
            </a:r>
            <a:br>
              <a:rPr lang="ru-RU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 нравственно – патриотическому воспитанию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«Люби и знай свой родной край!»</a:t>
            </a:r>
            <a:b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42852"/>
            <a:ext cx="8080362" cy="1752600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latin typeface="Cambria" pitchFamily="18" charset="0"/>
                <a:cs typeface="Times New Roman" pitchFamily="18" charset="0"/>
              </a:rPr>
              <a:t>МУНИЦИПАЛЬНОЕ  БЮДЖЕТНОЕ</a:t>
            </a:r>
            <a:r>
              <a:rPr lang="ru-RU" sz="1400" b="1" dirty="0">
                <a:latin typeface="Cambria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Cambria" pitchFamily="18" charset="0"/>
                <a:cs typeface="Times New Roman" pitchFamily="18" charset="0"/>
              </a:rPr>
              <a:t> ДОШКОЛЬНОЕ  ОБРАЗОВАТЕЛЬНОЕ  УЧРЕЖДЕНИЕ –</a:t>
            </a:r>
          </a:p>
          <a:p>
            <a:pPr algn="ctr"/>
            <a:r>
              <a:rPr lang="ru-RU" sz="1400" b="1" dirty="0" smtClean="0">
                <a:latin typeface="Cambria" pitchFamily="18" charset="0"/>
                <a:cs typeface="Times New Roman" pitchFamily="18" charset="0"/>
              </a:rPr>
              <a:t>ЦЕТР  РАЗВИТИЯ  РЕБЁНКА – ДЕТСКИЙ САД  № 31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32240" y="5517232"/>
            <a:ext cx="2101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Воспитатель:</a:t>
            </a:r>
          </a:p>
          <a:p>
            <a:r>
              <a:rPr lang="ru-RU" b="1" i="1" dirty="0" err="1" smtClean="0">
                <a:solidFill>
                  <a:srgbClr val="7030A0"/>
                </a:solidFill>
              </a:rPr>
              <a:t>Ситницкая</a:t>
            </a:r>
            <a:r>
              <a:rPr lang="ru-RU" b="1" i="1" dirty="0" smtClean="0">
                <a:solidFill>
                  <a:srgbClr val="7030A0"/>
                </a:solidFill>
              </a:rPr>
              <a:t> С.В.</a:t>
            </a:r>
            <a:r>
              <a:rPr lang="ru-RU" b="1" i="1" dirty="0" smtClean="0">
                <a:solidFill>
                  <a:schemeClr val="tx2"/>
                </a:solidFill>
              </a:rPr>
              <a:t>.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6286520"/>
            <a:ext cx="996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г. Орел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C:\Users\Home\Desktop\Юля\1_00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3140968"/>
            <a:ext cx="295232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Home\Desktop\Юля\22687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140968"/>
            <a:ext cx="2484784" cy="2031167"/>
          </a:xfrm>
          <a:prstGeom prst="rect">
            <a:avLst/>
          </a:prstGeom>
          <a:noFill/>
        </p:spPr>
      </p:pic>
      <p:pic>
        <p:nvPicPr>
          <p:cNvPr id="1027" name="Picture 3" descr="C:\Users\Home\Desktop\Юля\novo-narvskii 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501008"/>
            <a:ext cx="2808312" cy="217639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498080" cy="635798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	</a:t>
            </a:r>
            <a:r>
              <a:rPr lang="ru-RU" sz="1800" b="1" i="1" dirty="0" smtClean="0">
                <a:solidFill>
                  <a:srgbClr val="C00000"/>
                </a:solidFill>
              </a:rPr>
              <a:t>Вид проекта: </a:t>
            </a:r>
            <a:r>
              <a:rPr lang="ru-RU" sz="1600" dirty="0" smtClean="0"/>
              <a:t>творческий, групповой.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	</a:t>
            </a:r>
            <a:r>
              <a:rPr lang="ru-RU" sz="1800" b="1" i="1" dirty="0" smtClean="0">
                <a:solidFill>
                  <a:srgbClr val="C00000"/>
                </a:solidFill>
              </a:rPr>
              <a:t>Участники:</a:t>
            </a:r>
            <a:r>
              <a:rPr lang="ru-RU" sz="1600" i="1" dirty="0" smtClean="0">
                <a:solidFill>
                  <a:srgbClr val="C00000"/>
                </a:solidFill>
              </a:rPr>
              <a:t> </a:t>
            </a:r>
            <a:r>
              <a:rPr lang="ru-RU" sz="1600" dirty="0" smtClean="0"/>
              <a:t>дети подготовительной группы.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	</a:t>
            </a:r>
            <a:r>
              <a:rPr lang="ru-RU" sz="1800" b="1" i="1" dirty="0" smtClean="0">
                <a:solidFill>
                  <a:srgbClr val="C00000"/>
                </a:solidFill>
              </a:rPr>
              <a:t>Сроки реализации: </a:t>
            </a:r>
            <a:r>
              <a:rPr lang="ru-RU" sz="1600" dirty="0" smtClean="0"/>
              <a:t>в течение года.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	</a:t>
            </a:r>
            <a:r>
              <a:rPr lang="ru-RU" sz="1800" b="1" i="1" dirty="0" smtClean="0">
                <a:solidFill>
                  <a:srgbClr val="C00000"/>
                </a:solidFill>
              </a:rPr>
              <a:t>Основной раздел программы: </a:t>
            </a:r>
            <a:r>
              <a:rPr lang="ru-RU" sz="1600" dirty="0" smtClean="0"/>
              <a:t>познавательное развитие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	</a:t>
            </a:r>
            <a:r>
              <a:rPr lang="ru-RU" sz="1800" b="1" i="1" dirty="0" smtClean="0">
                <a:solidFill>
                  <a:srgbClr val="C00000"/>
                </a:solidFill>
              </a:rPr>
              <a:t>Разделы программы, содержание которых включено в проект:</a:t>
            </a:r>
            <a:r>
              <a:rPr lang="ru-RU" sz="1800" i="1" dirty="0" smtClean="0">
                <a:solidFill>
                  <a:srgbClr val="C00000"/>
                </a:solidFill>
              </a:rPr>
              <a:t> </a:t>
            </a:r>
            <a:r>
              <a:rPr lang="ru-RU" sz="1600" dirty="0" smtClean="0"/>
              <a:t>развитие речи, изобразительная деятельность, игровая деятельность, музыкальная деятельность, занятия по ознакомлению с окружающим миром.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	</a:t>
            </a:r>
            <a:r>
              <a:rPr lang="ru-RU" sz="1800" b="1" i="1" dirty="0" smtClean="0">
                <a:solidFill>
                  <a:srgbClr val="C00000"/>
                </a:solidFill>
              </a:rPr>
              <a:t>Материально-технические ресурсы, необходимые для выполнения проекта:</a:t>
            </a:r>
            <a:r>
              <a:rPr lang="ru-RU" sz="1800" i="1" dirty="0" smtClean="0">
                <a:solidFill>
                  <a:srgbClr val="C00000"/>
                </a:solidFill>
              </a:rPr>
              <a:t> </a:t>
            </a:r>
          </a:p>
          <a:p>
            <a:pPr lvl="0" algn="just"/>
            <a:r>
              <a:rPr lang="ru-RU" sz="1600" dirty="0" smtClean="0"/>
              <a:t>подбор исторической литературы, </a:t>
            </a:r>
          </a:p>
          <a:p>
            <a:pPr lvl="0" algn="just"/>
            <a:r>
              <a:rPr lang="ru-RU" sz="1600" dirty="0" smtClean="0"/>
              <a:t>подбор произведений русского народного творчества, </a:t>
            </a:r>
          </a:p>
          <a:p>
            <a:pPr lvl="0" algn="just"/>
            <a:r>
              <a:rPr lang="ru-RU" sz="1600" dirty="0" smtClean="0"/>
              <a:t>подбор наглядного материала (иллюстрации, фотографии, зарисовки), </a:t>
            </a:r>
          </a:p>
          <a:p>
            <a:pPr lvl="0" algn="just"/>
            <a:r>
              <a:rPr lang="ru-RU" sz="1600" dirty="0" smtClean="0"/>
              <a:t>подготовка разного вида бросового материала </a:t>
            </a:r>
          </a:p>
          <a:p>
            <a:pPr lvl="0" algn="just"/>
            <a:r>
              <a:rPr lang="ru-RU" sz="1600" dirty="0" smtClean="0"/>
              <a:t>подготовка изобразительного материала для продуктивной деятельности, </a:t>
            </a:r>
          </a:p>
          <a:p>
            <a:pPr lvl="0" algn="just"/>
            <a:r>
              <a:rPr lang="ru-RU" sz="1600" dirty="0" smtClean="0"/>
              <a:t>дидактические игры, </a:t>
            </a:r>
          </a:p>
          <a:p>
            <a:pPr lvl="0" algn="just"/>
            <a:r>
              <a:rPr lang="ru-RU" sz="1600" dirty="0" smtClean="0"/>
              <a:t>выставки книг, рисунков, поделок,</a:t>
            </a:r>
          </a:p>
          <a:p>
            <a:pPr lvl="0" algn="just"/>
            <a:r>
              <a:rPr lang="ru-RU" sz="1600" dirty="0" smtClean="0"/>
              <a:t>создание условий для проведения открытых мероприятий (оформление групповой комнаты, музыкального зала). </a:t>
            </a:r>
          </a:p>
          <a:p>
            <a:pPr algn="just">
              <a:buNone/>
            </a:pPr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14290"/>
            <a:ext cx="7406640" cy="635798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Этапы проведения и реализации проекта:</a:t>
            </a:r>
            <a:endParaRPr lang="ru-RU" sz="1800" b="1" i="1" dirty="0" smtClean="0">
              <a:solidFill>
                <a:schemeClr val="tx2"/>
              </a:solidFill>
            </a:endParaRPr>
          </a:p>
          <a:p>
            <a:pPr algn="just"/>
            <a:r>
              <a:rPr lang="ru-RU" sz="1800" b="1" i="1" dirty="0" smtClean="0">
                <a:solidFill>
                  <a:srgbClr val="C00000"/>
                </a:solidFill>
              </a:rPr>
              <a:t>I</a:t>
            </a:r>
            <a:r>
              <a:rPr lang="ru-RU" sz="1600" b="1" i="1" dirty="0" smtClean="0">
                <a:solidFill>
                  <a:srgbClr val="C00000"/>
                </a:solidFill>
              </a:rPr>
              <a:t>. Информационно-накопительный: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600" dirty="0" smtClean="0">
                <a:solidFill>
                  <a:schemeClr val="tx1"/>
                </a:solidFill>
              </a:rPr>
              <a:t>  Изучение интереса детей для определения целей проекта.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600" dirty="0" smtClean="0">
                <a:solidFill>
                  <a:schemeClr val="tx1"/>
                </a:solidFill>
              </a:rPr>
              <a:t>  Сбор и анализ этнографической литературы для взрослых и детей. </a:t>
            </a:r>
          </a:p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 </a:t>
            </a:r>
            <a:r>
              <a:rPr lang="ru-RU" sz="1600" b="1" i="1" dirty="0" smtClean="0">
                <a:solidFill>
                  <a:srgbClr val="C00000"/>
                </a:solidFill>
              </a:rPr>
              <a:t>II. Организационно-практический 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Проведение цикла познавательных занятий, на темы: “Город Орел– прошлое и настоящее», «Моя Родина – Орловский  край!» 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Оформление альбомов “Достопримечательности моего города”, “Красная книга </a:t>
            </a:r>
            <a:r>
              <a:rPr lang="ru-RU" sz="1600" dirty="0" smtClean="0"/>
              <a:t>Орловского </a:t>
            </a:r>
            <a:r>
              <a:rPr lang="ru-RU" sz="1600" dirty="0" smtClean="0">
                <a:solidFill>
                  <a:schemeClr val="tx1"/>
                </a:solidFill>
              </a:rPr>
              <a:t> края”, «Хлеб – всему голова!», «Птицы Орловского  края», «Орловское Полесье»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Словотворчество с родителями «Сочини частушку о крае, городе»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Оформление дидактических игр по краеведению: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“Узнай, где я нахожусь?», «Собери картинку», «Бабушкин сундучок», «Карта моего города», Город  будущего», «Мой край родной», «Я - фотограф», «Вот моя улица, вот мой дом родной»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Выставка «Сделаем наш город чище» (совместно с родителями)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Лепка «Животные и птицы  края»</a:t>
            </a:r>
          </a:p>
          <a:p>
            <a:pPr algn="just"/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85728"/>
            <a:ext cx="7406640" cy="6357982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Видео-экскурсии и фото-экскурсии по городу</a:t>
            </a:r>
          </a:p>
          <a:p>
            <a:pPr lvl="0" algn="just"/>
            <a:r>
              <a:rPr lang="ru-RU" sz="1600" dirty="0" smtClean="0">
                <a:solidFill>
                  <a:schemeClr val="tx1"/>
                </a:solidFill>
              </a:rPr>
              <a:t>Разучивание стихов песен об Орловском крае.</a:t>
            </a:r>
          </a:p>
          <a:p>
            <a:pPr lvl="0" algn="just"/>
            <a:r>
              <a:rPr lang="ru-RU" sz="1600" dirty="0" smtClean="0">
                <a:solidFill>
                  <a:schemeClr val="tx1"/>
                </a:solidFill>
              </a:rPr>
              <a:t>Оформление музыкального уголка в русских традициях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Оформление стенда «К 450-летию г. Орла»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Изготовление макета Орловского края.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Изготовление мини – музея «Край мой ,Орловский»</a:t>
            </a:r>
          </a:p>
          <a:p>
            <a:pPr algn="just"/>
            <a:r>
              <a:rPr lang="ru-RU" sz="1600" b="1" i="1" dirty="0" smtClean="0">
                <a:solidFill>
                  <a:srgbClr val="C00000"/>
                </a:solidFill>
              </a:rPr>
              <a:t>II. Презентационно - завершающий </a:t>
            </a:r>
          </a:p>
          <a:p>
            <a:pPr lvl="0" algn="just"/>
            <a:r>
              <a:rPr lang="ru-RU" sz="1600" dirty="0" smtClean="0">
                <a:solidFill>
                  <a:schemeClr val="tx1"/>
                </a:solidFill>
              </a:rPr>
              <a:t>Открытое занятие “Мой родной город! ” </a:t>
            </a:r>
          </a:p>
          <a:p>
            <a:pPr lvl="0" algn="just"/>
            <a:r>
              <a:rPr lang="ru-RU" sz="1600" dirty="0" smtClean="0">
                <a:solidFill>
                  <a:schemeClr val="tx1"/>
                </a:solidFill>
              </a:rPr>
              <a:t>Выставка продуктов детской  деятельности. </a:t>
            </a:r>
          </a:p>
          <a:p>
            <a:pPr lvl="0" algn="just"/>
            <a:r>
              <a:rPr lang="ru-RU" sz="1600" dirty="0" smtClean="0">
                <a:solidFill>
                  <a:schemeClr val="tx1"/>
                </a:solidFill>
              </a:rPr>
              <a:t>Оценка этапов реализации проекта детьми. </a:t>
            </a:r>
            <a:endParaRPr lang="ru-RU" sz="1600" b="1" i="1" dirty="0" smtClean="0"/>
          </a:p>
          <a:p>
            <a:pPr algn="just"/>
            <a:r>
              <a:rPr lang="ru-RU" sz="1600" b="1" i="1" dirty="0" smtClean="0">
                <a:solidFill>
                  <a:srgbClr val="C00000"/>
                </a:solidFill>
              </a:rPr>
              <a:t>IV. Контрольно-рефлексивный</a:t>
            </a:r>
            <a:r>
              <a:rPr lang="ru-RU" sz="1600" i="1" dirty="0" smtClean="0">
                <a:solidFill>
                  <a:srgbClr val="C00000"/>
                </a:solidFill>
              </a:rPr>
              <a:t> </a:t>
            </a:r>
          </a:p>
          <a:p>
            <a:pPr lvl="0" algn="just"/>
            <a:r>
              <a:rPr lang="ru-RU" sz="1600" dirty="0" smtClean="0">
                <a:solidFill>
                  <a:schemeClr val="tx1"/>
                </a:solidFill>
              </a:rPr>
              <a:t>Подведение итогов. </a:t>
            </a:r>
          </a:p>
          <a:p>
            <a:pPr lvl="0" algn="just"/>
            <a:r>
              <a:rPr lang="ru-RU" sz="1600" dirty="0" smtClean="0">
                <a:solidFill>
                  <a:schemeClr val="tx1"/>
                </a:solidFill>
              </a:rPr>
              <a:t>Беседа “Что мы хотели узнать, что узнали, для чего узнали?”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85728"/>
            <a:ext cx="7406640" cy="6286544"/>
          </a:xfrm>
        </p:spPr>
        <p:txBody>
          <a:bodyPr>
            <a:normAutofit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</a:rPr>
              <a:t>Необходимые условия реализации проекта: 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endParaRPr lang="ru-RU" sz="1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Интерес детей и родителей;  методические разработки. </a:t>
            </a:r>
          </a:p>
          <a:p>
            <a:pPr algn="just"/>
            <a:endParaRPr lang="ru-RU" sz="1600" b="1" i="1" dirty="0" smtClean="0">
              <a:solidFill>
                <a:schemeClr val="tx2"/>
              </a:solidFill>
            </a:endParaRPr>
          </a:p>
          <a:p>
            <a:pPr algn="ctr"/>
            <a:r>
              <a:rPr lang="ru-RU" sz="1800" b="1" i="1" dirty="0" smtClean="0">
                <a:solidFill>
                  <a:srgbClr val="C00000"/>
                </a:solidFill>
              </a:rPr>
              <a:t>Предложения по возможному распространению проекта: 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	Проект можно использовать в любой старшей группе детского сада, в кружковой работе,</a:t>
            </a:r>
          </a:p>
          <a:p>
            <a:pPr lvl="0" algn="just">
              <a:spcBef>
                <a:spcPts val="0"/>
              </a:spcBef>
            </a:pPr>
            <a:r>
              <a:rPr lang="ru-RU" sz="1600" dirty="0" smtClean="0">
                <a:solidFill>
                  <a:schemeClr val="tx1"/>
                </a:solidFill>
              </a:rPr>
              <a:t>	В ходе работы по проекту  пришла к выводу, что подобные занятия, игры, продуктивная деятельность объединяют детей общими впечатлениями, переживаниями, эмоциями, способствуют формированию коллективных взаимоотношений. </a:t>
            </a:r>
            <a:r>
              <a:rPr lang="ru-RU" sz="1600" dirty="0" smtClean="0"/>
              <a:t>Н</a:t>
            </a:r>
            <a:r>
              <a:rPr lang="ru-RU" sz="1600" dirty="0" smtClean="0">
                <a:solidFill>
                  <a:schemeClr val="tx1"/>
                </a:solidFill>
              </a:rPr>
              <a:t>адеюсь, что проводимая работа поможет детям испытывать любовь и привязанность к родному дому, семье, городу, краю; испытывать гордость и уважение за свою нацию, русскую культуру, язык, традиции, гордиться своим народом, его достижениями, научит любоваться природой, бережно относиться  к ней. </a:t>
            </a:r>
          </a:p>
          <a:p>
            <a:pPr algn="just"/>
            <a:endParaRPr lang="ru-RU" sz="1700" dirty="0" smtClean="0">
              <a:solidFill>
                <a:schemeClr val="tx1"/>
              </a:solidFill>
            </a:endParaRPr>
          </a:p>
          <a:p>
            <a:pPr algn="just"/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260648"/>
            <a:ext cx="6858048" cy="9286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Сотрудничество с семьями воспитанников по воспитанию нравственности и патриотических чувств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268760"/>
            <a:ext cx="2928958" cy="5000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Повышение  педагогических знаний родителей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1988840"/>
            <a:ext cx="2928958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Анкетирование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2852936"/>
            <a:ext cx="2928958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Памятки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1340768"/>
            <a:ext cx="2928958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Информационная помощь: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создание семейных газет, фотоальбомов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35696" y="3573016"/>
            <a:ext cx="2928958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Беседы на актуальные темы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52120" y="2348880"/>
            <a:ext cx="2928958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Совместная подготовка и участие в праздниках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07704" y="4509120"/>
            <a:ext cx="2928958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Совместные музыкальные и спортивные развлечения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79712" y="5301208"/>
            <a:ext cx="2928958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Тестирование «Какой вы родитель?»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24128" y="3068960"/>
            <a:ext cx="2928958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Участие в работе родительского комитета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96136" y="3861048"/>
            <a:ext cx="2928958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Участие в родительских конференциях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96136" y="4581128"/>
            <a:ext cx="2928958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Техническая помощь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000792"/>
          </a:xfrm>
        </p:spPr>
        <p:txBody>
          <a:bodyPr>
            <a:normAutofit/>
          </a:bodyPr>
          <a:lstStyle/>
          <a:p>
            <a:pPr algn="ctr"/>
            <a:r>
              <a:rPr lang="ru-RU" sz="31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Достигнутые результаты :</a:t>
            </a:r>
            <a:endParaRPr lang="ru-RU" sz="3100" b="1" i="1" dirty="0" smtClean="0">
              <a:solidFill>
                <a:srgbClr val="C00000"/>
              </a:solidFill>
            </a:endParaRPr>
          </a:p>
          <a:p>
            <a:pPr algn="just">
              <a:buSzTx/>
              <a:buFont typeface="Wingdings" pitchFamily="2" charset="2"/>
              <a:buChar char="§"/>
            </a:pPr>
            <a:r>
              <a:rPr lang="ru-RU" sz="2800" dirty="0" smtClean="0"/>
              <a:t> </a:t>
            </a:r>
            <a:r>
              <a:rPr lang="ru-RU" sz="1900" dirty="0" smtClean="0">
                <a:solidFill>
                  <a:schemeClr val="tx1"/>
                </a:solidFill>
              </a:rPr>
              <a:t>рост познавательной активности детей  повысился,</a:t>
            </a:r>
          </a:p>
          <a:p>
            <a:pPr algn="just">
              <a:buSzTx/>
              <a:buFont typeface="Wingdings" pitchFamily="2" charset="2"/>
              <a:buChar char="§"/>
            </a:pPr>
            <a:r>
              <a:rPr lang="ru-RU" sz="1900" dirty="0" smtClean="0"/>
              <a:t>Д</a:t>
            </a:r>
            <a:r>
              <a:rPr lang="ru-RU" sz="1900" dirty="0" smtClean="0">
                <a:solidFill>
                  <a:schemeClr val="tx1"/>
                </a:solidFill>
              </a:rPr>
              <a:t>ети являются активными участниками в спортивных соревнований с воспитанниками других групп, где </a:t>
            </a:r>
            <a:r>
              <a:rPr lang="ru-RU" sz="1900" dirty="0" smtClean="0"/>
              <a:t>получают грамоты.</a:t>
            </a:r>
            <a:endParaRPr lang="ru-RU" sz="1900" dirty="0" smtClean="0">
              <a:solidFill>
                <a:schemeClr val="tx1"/>
              </a:solidFill>
            </a:endParaRPr>
          </a:p>
          <a:p>
            <a:pPr algn="just">
              <a:buSzTx/>
              <a:buFont typeface="Wingdings" pitchFamily="2" charset="2"/>
              <a:buChar char="§"/>
            </a:pPr>
            <a:r>
              <a:rPr lang="ru-RU" sz="1900" dirty="0" smtClean="0">
                <a:solidFill>
                  <a:schemeClr val="tx1"/>
                </a:solidFill>
              </a:rPr>
              <a:t>повышение активности родителей в делах группы.</a:t>
            </a:r>
            <a:endParaRPr lang="ru-RU" sz="19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57166"/>
            <a:ext cx="7406640" cy="6215106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проекта: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Открытое занятие 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«Путешествие в природу родного края»</a:t>
            </a:r>
          </a:p>
          <a:p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1" name="Рисунок 10" descr="C:\Users\Home\Desktop\Юля\Фото дет.сад\открыт.занятие 17.03.2015г\IMG_492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56577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Home\Desktop\Юля\Фото дет.сад\открыт.занятие 17.03.2015г\IMG_49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3579862" cy="2592288"/>
          </a:xfrm>
          <a:prstGeom prst="rect">
            <a:avLst/>
          </a:prstGeom>
          <a:noFill/>
        </p:spPr>
      </p:pic>
      <p:pic>
        <p:nvPicPr>
          <p:cNvPr id="10" name="Рисунок 9" descr="C:\Users\Home\Desktop\Юля\Фото дет.сад\открыт.занятие 17.03.2015г\IMG_493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645024"/>
            <a:ext cx="348615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C:\Users\Home\Desktop\Юля\DCIM\362CANON\IMG_510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09634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Home\Desktop\Юля\DCIM\362CANON\IMG_511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620688"/>
            <a:ext cx="403244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Home\Desktop\Юля\Camera\IMG_20151019_1353356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501008"/>
            <a:ext cx="4067944" cy="2852936"/>
          </a:xfrm>
          <a:prstGeom prst="rect">
            <a:avLst/>
          </a:prstGeom>
          <a:noFill/>
        </p:spPr>
      </p:pic>
      <p:pic>
        <p:nvPicPr>
          <p:cNvPr id="1027" name="Picture 3" descr="C:\Users\Home\Desktop\Юля\Camera\IMG_20151019_1355113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3024336" cy="29523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91880" y="18864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Патриотический уголок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332656"/>
            <a:ext cx="35173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Поделки для пап и дедушек</a:t>
            </a:r>
          </a:p>
        </p:txBody>
      </p:sp>
      <p:pic>
        <p:nvPicPr>
          <p:cNvPr id="3" name="Рисунок 2" descr="G:\DCIM\100SSCAM\SDC1336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6679257" cy="453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19672" y="260648"/>
            <a:ext cx="6002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latin typeface="Cambria" pitchFamily="18" charset="0"/>
              </a:rPr>
              <a:t>Открытое занятие “Мой родной город! ” </a:t>
            </a:r>
          </a:p>
        </p:txBody>
      </p:sp>
      <p:pic>
        <p:nvPicPr>
          <p:cNvPr id="9" name="Рисунок 8" descr="C:\Users\Home\Desktop\Юля\Фото дет.сад\открыт.занят к 70 лет победы\IMG_504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346710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Home\Desktop\Юля\Фото дет.сад\открыт.занят к 70 лет победы\IMG_504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980728"/>
            <a:ext cx="352425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0"/>
            <a:ext cx="7572428" cy="68580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rgbClr val="C00000"/>
                </a:solidFill>
              </a:rPr>
              <a:t>                                           “Человеку никак нельзя жить без                                          Родины, как нельзя жить без сердца”.</a:t>
            </a:r>
            <a:r>
              <a:rPr lang="ru-RU" sz="1800" i="1" dirty="0" smtClean="0">
                <a:solidFill>
                  <a:srgbClr val="C00000"/>
                </a:solidFill>
              </a:rPr>
              <a:t>                       </a:t>
            </a:r>
          </a:p>
          <a:p>
            <a:pPr algn="r"/>
            <a:r>
              <a:rPr lang="ru-RU" sz="1800" i="1" dirty="0" smtClean="0">
                <a:solidFill>
                  <a:srgbClr val="00B0F0"/>
                </a:solidFill>
              </a:rPr>
              <a:t> К.Паустовский</a:t>
            </a:r>
            <a:endParaRPr lang="ru-RU" sz="1800" dirty="0" smtClean="0">
              <a:solidFill>
                <a:srgbClr val="00B0F0"/>
              </a:solidFill>
            </a:endParaRPr>
          </a:p>
          <a:p>
            <a:pPr algn="just"/>
            <a:r>
              <a:rPr lang="ru-RU" sz="1800" dirty="0" smtClean="0"/>
              <a:t>	</a:t>
            </a:r>
            <a:r>
              <a:rPr lang="ru-RU" sz="1800" dirty="0" smtClean="0">
                <a:solidFill>
                  <a:srgbClr val="FFFF00"/>
                </a:solidFill>
              </a:rPr>
              <a:t>Родина, Отечество…В корнях этих слов близкие каждому образы: мать и отец, родители, те, кто дает жизнь новому существу. Воспитание чувства патриотизма у дошкольников – процесс сложный и длительный. Любовь к близким людям, к детскому саду, к родному городу и родной стране играют огромную роль в становлении личности ребенка.</a:t>
            </a:r>
          </a:p>
          <a:p>
            <a:pPr algn="just"/>
            <a:r>
              <a:rPr lang="ru-RU" sz="1800" dirty="0" smtClean="0">
                <a:solidFill>
                  <a:srgbClr val="FFFF00"/>
                </a:solidFill>
              </a:rPr>
              <a:t>Осознание значимости проблемы воспитания любви к родному краю, его природе побудило к проведению краеведческой работы, которая ведется по трем направлениям: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928662" y="3468678"/>
          <a:ext cx="7858180" cy="3389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87824" y="332656"/>
            <a:ext cx="3781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Cambria" pitchFamily="18" charset="0"/>
                <a:cs typeface="Times New Roman" pitchFamily="18" charset="0"/>
              </a:rPr>
              <a:t>Экскурсия в библиотеку</a:t>
            </a:r>
            <a:endParaRPr lang="ru-RU" sz="2400" b="1" i="1" dirty="0">
              <a:latin typeface="Cambria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Home\Desktop\Юля\Фото дет.сад\день победы\IMG_496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33843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Home\Desktop\Юля\Фото дет.сад\день победы\IMG_496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789040"/>
            <a:ext cx="396044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Home\Desktop\Юля\Фото дет.сад\день победы\IMG_497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836712"/>
            <a:ext cx="4176464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ome\Desktop\Юля\Фото дет.сад\день победы\IMG_497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548680"/>
            <a:ext cx="4032448" cy="295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Home\Desktop\Юля\Фото дет.сад\день победы\IMG_497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388657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Фото дет.сад\открыт.занят к 70 лет победы\IMG_505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968552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Фото дет.сад\открыт.занят к 70 лет победы\IMG_506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88640"/>
            <a:ext cx="309562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G:\Фото дет.сад\открыт.занят к 70 лет победы\IMG_50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3356992"/>
            <a:ext cx="4064000" cy="3120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260648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Cambria" pitchFamily="18" charset="0"/>
                <a:cs typeface="Times New Roman" pitchFamily="18" charset="0"/>
              </a:rPr>
              <a:t>Учебно-методические пособия по патриотическому воспитанию в ДОУ</a:t>
            </a:r>
            <a:endParaRPr lang="ru-RU" b="1" i="1" dirty="0">
              <a:latin typeface="Cambria" pitchFamily="18" charset="0"/>
            </a:endParaRPr>
          </a:p>
        </p:txBody>
      </p:sp>
      <p:pic>
        <p:nvPicPr>
          <p:cNvPr id="1027" name="Picture 3" descr="C:\Users\Home\Desktop\Юля\0014-014-Zanjatija-po-patrioticheskomu-vospitaniju-v-detskom-sadu-Ljubov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4176464" cy="3096344"/>
          </a:xfrm>
          <a:prstGeom prst="rect">
            <a:avLst/>
          </a:prstGeom>
          <a:noFill/>
        </p:spPr>
      </p:pic>
      <p:pic>
        <p:nvPicPr>
          <p:cNvPr id="1028" name="Picture 4" descr="C:\Users\Home\Desktop\Юля\55ebd6f705dc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617640"/>
            <a:ext cx="4283968" cy="3240360"/>
          </a:xfrm>
          <a:prstGeom prst="rect">
            <a:avLst/>
          </a:prstGeom>
          <a:noFill/>
        </p:spPr>
      </p:pic>
      <p:pic>
        <p:nvPicPr>
          <p:cNvPr id="1029" name="Picture 5" descr="C:\Users\Home\Desktop\Юля\img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3882008" cy="2924944"/>
          </a:xfrm>
          <a:prstGeom prst="rect">
            <a:avLst/>
          </a:prstGeom>
          <a:noFill/>
        </p:spPr>
      </p:pic>
      <p:pic>
        <p:nvPicPr>
          <p:cNvPr id="1030" name="Picture 6" descr="C:\Users\Home\Desktop\Юля\uk7760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692696"/>
            <a:ext cx="2664296" cy="290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290"/>
            <a:ext cx="7862150" cy="6429420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</a:p>
          <a:p>
            <a:pPr algn="just">
              <a:buNone/>
            </a:pPr>
            <a:r>
              <a:rPr lang="ru-RU" sz="3300" dirty="0" smtClean="0"/>
              <a:t>		</a:t>
            </a:r>
            <a:r>
              <a:rPr lang="ru-RU" sz="3300" i="1" dirty="0" smtClean="0">
                <a:latin typeface="Cambria" pitchFamily="18" charset="0"/>
              </a:rPr>
              <a:t>Знакомство детей с родным краем: с историко-культурными, национальными, географическими, природными особенностями формирует у них такие черты характера, которые помогут им стать патриотом и гражданином своей Родины. Ведь, яркие впечатления о родной природе, об истории родного края, полученные в детстве, нередко остаются в памяти человека на всю жизнь. </a:t>
            </a:r>
          </a:p>
          <a:p>
            <a:pPr algn="just">
              <a:buNone/>
            </a:pPr>
            <a:r>
              <a:rPr lang="ru-RU" sz="3300" i="1" dirty="0" smtClean="0">
                <a:latin typeface="Cambria" pitchFamily="18" charset="0"/>
              </a:rPr>
              <a:t>		Поэт Симонов в стихотворении “Родина” пишет:</a:t>
            </a:r>
          </a:p>
          <a:p>
            <a:pPr algn="just">
              <a:buNone/>
            </a:pPr>
            <a:r>
              <a:rPr lang="ru-RU" sz="3300" i="1" dirty="0" smtClean="0">
                <a:latin typeface="Cambria" pitchFamily="18" charset="0"/>
              </a:rPr>
              <a:t>    </a:t>
            </a:r>
            <a:r>
              <a:rPr lang="ru-RU" sz="3300" i="1" dirty="0" smtClean="0">
                <a:solidFill>
                  <a:srgbClr val="C00000"/>
                </a:solidFill>
                <a:latin typeface="Cambria" pitchFamily="18" charset="0"/>
              </a:rPr>
              <a:t>“Ты вспоминаешь не страну большую, которую изъездил и узнал.</a:t>
            </a:r>
            <a:br>
              <a:rPr lang="ru-RU" sz="3300" i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ru-RU" sz="3300" i="1" dirty="0" smtClean="0">
                <a:solidFill>
                  <a:srgbClr val="C00000"/>
                </a:solidFill>
                <a:latin typeface="Cambria" pitchFamily="18" charset="0"/>
              </a:rPr>
              <a:t>  Ты вспоминаешь Родину такую, какой её ты в детстве увидал”</a:t>
            </a:r>
          </a:p>
          <a:p>
            <a:pPr algn="just">
              <a:buNone/>
            </a:pPr>
            <a:r>
              <a:rPr lang="ru-RU" sz="3300" i="1" dirty="0" smtClean="0">
                <a:latin typeface="Cambria" pitchFamily="18" charset="0"/>
              </a:rPr>
              <a:t>    		Человек связывает свое чувство любви  с теми местами, где он родился, вырос; с улицей, по которой ходил не раз; с двором, где посадил первое деревце.</a:t>
            </a:r>
          </a:p>
          <a:p>
            <a:pPr algn="just">
              <a:buNone/>
            </a:pPr>
            <a:r>
              <a:rPr lang="ru-RU" sz="3300" i="1" dirty="0" smtClean="0">
                <a:latin typeface="Cambria" pitchFamily="18" charset="0"/>
              </a:rPr>
              <a:t>  		Проблемы воспитания у подрастающего поколения любви к своей малой родине выпали из поля зрения ученых и практиков на многие годы. С введением в действие закона РФ “Об образовании” произошли существенные изменения в развитии системы образования. Это повлекло изменения содержания образования. Одним из приоритетных направлений стало знакомство детей дошкольного возраста с национальным и региональным культурным наследием и историей страны, края. </a:t>
            </a:r>
          </a:p>
          <a:p>
            <a:pPr algn="just">
              <a:buNone/>
            </a:pPr>
            <a:endParaRPr lang="ru-RU" sz="33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57166"/>
            <a:ext cx="7406640" cy="6286544"/>
          </a:xfrm>
        </p:spPr>
        <p:txBody>
          <a:bodyPr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ahoma" charset="0"/>
              </a:rPr>
              <a:t>Основные задачи нравственно-патриотического воспитания в системе образования:</a:t>
            </a:r>
          </a:p>
          <a:p>
            <a:pPr algn="ctr"/>
            <a:endParaRPr lang="ru-RU" sz="2400" i="1" dirty="0" smtClean="0">
              <a:solidFill>
                <a:srgbClr val="C00000"/>
              </a:solidFill>
              <a:latin typeface="Tahoma" charset="0"/>
            </a:endParaRP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i="1" dirty="0" smtClean="0">
                <a:latin typeface="Cambria" pitchFamily="18" charset="0"/>
              </a:rPr>
              <a:t>обеспечить историческую преемственность поколений, сохранение, распространение и развитие национальной культуры, воспитание бережного отношения к историческому и культурному наследию народов России; 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ru-RU" sz="2400" i="1" dirty="0" smtClean="0">
                <a:latin typeface="Cambria" pitchFamily="18" charset="0"/>
              </a:rPr>
              <a:t> воспитание патриотов России, граждан правового, демократического государства, способных к социализации в условиях гражданского общества;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ru-RU" sz="2400" i="1" dirty="0" smtClean="0">
                <a:latin typeface="Cambria" pitchFamily="18" charset="0"/>
              </a:rPr>
              <a:t> формирование мира и межличностных отношений и т.д.</a:t>
            </a:r>
          </a:p>
          <a:p>
            <a:pPr algn="r">
              <a:lnSpc>
                <a:spcPct val="90000"/>
              </a:lnSpc>
            </a:pPr>
            <a:r>
              <a:rPr lang="ru-RU" sz="1600" i="1" dirty="0" smtClean="0"/>
              <a:t>Из национальной доктрины образования в РФ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14290"/>
            <a:ext cx="7339034" cy="642942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	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	Проведенные среди детей и родителей воспитанников нашего ДОУ исследования показывают: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800" dirty="0" smtClean="0">
                <a:solidFill>
                  <a:schemeClr val="tx1"/>
                </a:solidFill>
              </a:rPr>
              <a:t>  к 6-7 годам у 70% дошкольников отсутствует познавательный интерес к истории и культурному наследию города, края;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800" dirty="0" smtClean="0">
                <a:solidFill>
                  <a:schemeClr val="tx1"/>
                </a:solidFill>
              </a:rPr>
              <a:t>  у 65 % детей отмечается низкий уровень знаний истории города, края;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800" dirty="0" smtClean="0">
                <a:solidFill>
                  <a:schemeClr val="tx1"/>
                </a:solidFill>
              </a:rPr>
              <a:t>  80 % родителей не имеют возможности посещать культурные учреждения города из-за высокой занятости;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800" dirty="0" smtClean="0">
                <a:solidFill>
                  <a:schemeClr val="tx1"/>
                </a:solidFill>
              </a:rPr>
              <a:t>  40 % родителей затрудняются в знании истории города, края;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800" dirty="0" smtClean="0">
                <a:solidFill>
                  <a:schemeClr val="tx1"/>
                </a:solidFill>
              </a:rPr>
              <a:t>  20 % родителей не знают и не хотят знать историю города и края. 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	Задача воспитания чувства патриотизма, любви к малой Родине традиционно решалась в ДОУ, но результаты исследования показали необходимость усиления работы в данном направлении, наполнение ее новым содержанием. Поэтому возникла необходимость изменить формы организации педагогического процесса по ознакомлению детей с особенностями города и края. Решение данной проблемы мы видим в реализации проекта: «Люби и знай свой родной край !»</a:t>
            </a:r>
          </a:p>
          <a:p>
            <a:pPr algn="just"/>
            <a:endParaRPr lang="ru-RU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57166"/>
            <a:ext cx="7406640" cy="6215106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Люби и знай свой родной край!</a:t>
            </a:r>
            <a:endParaRPr lang="ru-RU" sz="3600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dirty="0" smtClean="0"/>
              <a:t>            </a:t>
            </a:r>
            <a:r>
              <a:rPr lang="ru-RU" sz="1800" dirty="0" smtClean="0">
                <a:solidFill>
                  <a:schemeClr val="tx1"/>
                </a:solidFill>
              </a:rPr>
              <a:t>Метод проекта позволяет детям усвоить сложный краеведческий материал через совместный поиск решения проблемы, тем самым, делая познавательный процесс, интересным и мотивационным. Проектная деятельность развивает творческие способности дошкольников, помогает самому педагогу развиваться как творческой личности.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	Технология проектирования формирует у ребенка главную потребность – саморазвитие как естественное состояние. Метод проекта помогает осуществить гуманистический подход к воспитанию – уважению к ребенку, принятие его целей, интересов, создание условий для развития.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	Дидактический смысл проектной деятельности заключается в том, что она помогает связать обучение с жизнью, формирует навыки исследовательской деятельности, развивает познавательную активность, самостоятельность, творчество, умение планировать, работать в коллективе. Такие качества способствуют успешному обучению в школе.</a:t>
            </a:r>
          </a:p>
          <a:p>
            <a:pPr algn="just"/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85728"/>
            <a:ext cx="7406640" cy="6357982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/>
              <a:t>   </a:t>
            </a:r>
            <a:r>
              <a:rPr lang="ru-RU" sz="2400" b="1" i="1" dirty="0" smtClean="0">
                <a:solidFill>
                  <a:srgbClr val="C00000"/>
                </a:solidFill>
                <a:latin typeface="+mj-lt"/>
              </a:rPr>
              <a:t>Гипотеза:</a:t>
            </a:r>
            <a:endParaRPr lang="ru-RU" sz="2400" dirty="0" smtClean="0">
              <a:solidFill>
                <a:srgbClr val="C00000"/>
              </a:solidFill>
              <a:latin typeface="+mj-lt"/>
            </a:endParaRPr>
          </a:p>
          <a:p>
            <a:pPr algn="just"/>
            <a:r>
              <a:rPr lang="ru-RU" sz="1800" dirty="0" smtClean="0"/>
              <a:t>       </a:t>
            </a:r>
            <a:r>
              <a:rPr lang="ru-RU" sz="1800" dirty="0" smtClean="0">
                <a:solidFill>
                  <a:schemeClr val="tx1"/>
                </a:solidFill>
              </a:rPr>
              <a:t>Не следует ждать от детей взрослых форм проявления любви к родному городу, но если в ходе реализации проекта дети приобретут знания об истории города, символике, достопримечательностях, будут знать имена тех, кто основал и прославил город, начнут проявлять интерес к событиям городской жизни и отражать свои впечатления в продуктивной деятельности, то можно считать, что цель и задачи проекта выполнены.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endParaRPr lang="ru-RU" sz="1800" b="1" i="1" dirty="0" smtClean="0">
              <a:solidFill>
                <a:schemeClr val="tx1"/>
              </a:solidFill>
            </a:endParaRPr>
          </a:p>
          <a:p>
            <a:pPr algn="just"/>
            <a:r>
              <a:rPr lang="ru-RU" sz="1800" b="1" i="1" dirty="0" smtClean="0"/>
              <a:t>                                      </a:t>
            </a:r>
            <a:r>
              <a:rPr lang="ru-RU" sz="2400" b="1" i="1" dirty="0" smtClean="0">
                <a:solidFill>
                  <a:srgbClr val="C00000"/>
                </a:solidFill>
                <a:latin typeface="+mj-lt"/>
              </a:rPr>
              <a:t>Цель проекта:</a:t>
            </a:r>
            <a:endParaRPr lang="ru-RU" sz="2400" dirty="0" smtClean="0">
              <a:solidFill>
                <a:srgbClr val="C00000"/>
              </a:solidFill>
              <a:latin typeface="+mj-lt"/>
            </a:endParaRPr>
          </a:p>
          <a:p>
            <a:pPr algn="just"/>
            <a:r>
              <a:rPr lang="ru-RU" sz="1800" dirty="0" smtClean="0"/>
              <a:t>	</a:t>
            </a:r>
            <a:r>
              <a:rPr lang="ru-RU" sz="1800" dirty="0" smtClean="0">
                <a:solidFill>
                  <a:schemeClr val="tx1"/>
                </a:solidFill>
              </a:rPr>
              <a:t>Воспитание гражданских чувств, чувства любви к Родине, родному краю; развитие способностей к практическому и умственному экспериментированию, речевому планированию, логическим операциям.</a:t>
            </a:r>
          </a:p>
          <a:p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14290"/>
            <a:ext cx="7406640" cy="6215106"/>
          </a:xfrm>
        </p:spPr>
        <p:txBody>
          <a:bodyPr>
            <a:normAutofit/>
          </a:bodyPr>
          <a:lstStyle/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Предполагаемый результат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/>
              <a:t>  </a:t>
            </a:r>
            <a:r>
              <a:rPr lang="ru-RU" sz="1800" dirty="0" smtClean="0">
                <a:solidFill>
                  <a:schemeClr val="tx1"/>
                </a:solidFill>
              </a:rPr>
              <a:t>Итоговым результатом является диагностика, где дети покажут свои знания. Учитывается активное участие детей в выставках, конкурсах, спортивно-патриотических мероприятиях, дискуссиях, других видах деятельности.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1"/>
                </a:solidFill>
              </a:rPr>
              <a:t>  Умение выражать собственное мнение, анализировать, живо реагировать на происходящее, оказывать посильную помощь.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1"/>
                </a:solidFill>
              </a:rPr>
              <a:t>  Освоение доступных знаний об истории родного Отечества.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1"/>
                </a:solidFill>
              </a:rPr>
              <a:t>  Приобретение детьми дошкольного возраста навыков социального общения со взрослыми.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1"/>
                </a:solidFill>
              </a:rPr>
              <a:t>  Проявление внимания и уважения к ветеранам, пожилым людям, оказание посильной помощи. </a:t>
            </a:r>
          </a:p>
          <a:p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35292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Задачи проекта: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just"/>
            <a:r>
              <a:rPr lang="ru-RU" i="1" dirty="0" smtClean="0"/>
              <a:t>	</a:t>
            </a:r>
            <a:r>
              <a:rPr lang="ru-RU" i="1" dirty="0" smtClean="0">
                <a:solidFill>
                  <a:srgbClr val="C00000"/>
                </a:solidFill>
              </a:rPr>
              <a:t>Для педагога:</a:t>
            </a:r>
            <a:endParaRPr lang="ru-RU" dirty="0" smtClean="0">
              <a:solidFill>
                <a:srgbClr val="C00000"/>
              </a:solidFill>
            </a:endParaRPr>
          </a:p>
          <a:p>
            <a:pPr lvl="0" algn="just">
              <a:buFont typeface="Courier New" pitchFamily="49" charset="0"/>
              <a:buChar char="o"/>
            </a:pPr>
            <a:r>
              <a:rPr lang="ru-RU" dirty="0" smtClean="0"/>
              <a:t>   Дать знания детям о родном городе: история, символика, достопримечательности, промышленные объекты, их вред и польза, экологическая ситуация в городе.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dirty="0" smtClean="0"/>
              <a:t>   Познакомить с именами тех, кто основал и прославил город.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dirty="0" smtClean="0"/>
              <a:t>   Расширить знания детей о флоре и фауне  Орловского  края.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dirty="0" smtClean="0"/>
              <a:t>   Воспитывать любовь к родному городу, краю, умение видеть прекрасное, гордиться им.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dirty="0" smtClean="0"/>
              <a:t>   Познакомить с культурой и традициями  Орловского края.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dirty="0" smtClean="0"/>
              <a:t>   Формировать экологическую культуру у детей и их родителей, желание принимать участие в проведении мероприятий по охране </a:t>
            </a:r>
          </a:p>
          <a:p>
            <a:pPr lvl="0" algn="just"/>
            <a:r>
              <a:rPr lang="ru-RU" dirty="0" smtClean="0"/>
              <a:t>окружающей среды.</a:t>
            </a:r>
            <a:r>
              <a:rPr lang="ru-RU" b="1" i="1" dirty="0" smtClean="0"/>
              <a:t>                              </a:t>
            </a:r>
            <a:endParaRPr lang="ru-RU" dirty="0" smtClean="0"/>
          </a:p>
          <a:p>
            <a:pPr algn="just"/>
            <a:r>
              <a:rPr lang="ru-RU" i="1" dirty="0" smtClean="0"/>
              <a:t>           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Для детей: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dirty="0" smtClean="0"/>
              <a:t>   Принять сведения, данные  воспитателем.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се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флаг РОссии 2">
  <a:themeElements>
    <a:clrScheme name="Тема Office 1">
      <a:dk1>
        <a:srgbClr val="000000"/>
      </a:dk1>
      <a:lt1>
        <a:srgbClr val="FFFFFF"/>
      </a:lt1>
      <a:dk2>
        <a:srgbClr val="4682B4"/>
      </a:dk2>
      <a:lt2>
        <a:srgbClr val="FFFFFF"/>
      </a:lt2>
      <a:accent1>
        <a:srgbClr val="058CFF"/>
      </a:accent1>
      <a:accent2>
        <a:srgbClr val="B5CFE7"/>
      </a:accent2>
      <a:accent3>
        <a:srgbClr val="B0C1D6"/>
      </a:accent3>
      <a:accent4>
        <a:srgbClr val="DADADA"/>
      </a:accent4>
      <a:accent5>
        <a:srgbClr val="AAC5FF"/>
      </a:accent5>
      <a:accent6>
        <a:srgbClr val="A4BBD1"/>
      </a:accent6>
      <a:hlink>
        <a:srgbClr val="DBEFFF"/>
      </a:hlink>
      <a:folHlink>
        <a:srgbClr val="D1E0FF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4682B4"/>
        </a:dk2>
        <a:lt2>
          <a:srgbClr val="FFFFFF"/>
        </a:lt2>
        <a:accent1>
          <a:srgbClr val="058CFF"/>
        </a:accent1>
        <a:accent2>
          <a:srgbClr val="B5CFE7"/>
        </a:accent2>
        <a:accent3>
          <a:srgbClr val="B0C1D6"/>
        </a:accent3>
        <a:accent4>
          <a:srgbClr val="DADADA"/>
        </a:accent4>
        <a:accent5>
          <a:srgbClr val="AAC5FF"/>
        </a:accent5>
        <a:accent6>
          <a:srgbClr val="A4BBD1"/>
        </a:accent6>
        <a:hlink>
          <a:srgbClr val="DBEFFF"/>
        </a:hlink>
        <a:folHlink>
          <a:srgbClr val="D1E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4682B4"/>
        </a:dk2>
        <a:lt2>
          <a:srgbClr val="FFFFFF"/>
        </a:lt2>
        <a:accent1>
          <a:srgbClr val="0F94FF"/>
        </a:accent1>
        <a:accent2>
          <a:srgbClr val="05EFFF"/>
        </a:accent2>
        <a:accent3>
          <a:srgbClr val="B0C1D6"/>
        </a:accent3>
        <a:accent4>
          <a:srgbClr val="DADADA"/>
        </a:accent4>
        <a:accent5>
          <a:srgbClr val="AAC8FF"/>
        </a:accent5>
        <a:accent6>
          <a:srgbClr val="04D9E7"/>
        </a:accent6>
        <a:hlink>
          <a:srgbClr val="DBFDFF"/>
        </a:hlink>
        <a:folHlink>
          <a:srgbClr val="DBEE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4682B4"/>
        </a:dk2>
        <a:lt2>
          <a:srgbClr val="FFFFFF"/>
        </a:lt2>
        <a:accent1>
          <a:srgbClr val="FF4F05"/>
        </a:accent1>
        <a:accent2>
          <a:srgbClr val="FFBB05"/>
        </a:accent2>
        <a:accent3>
          <a:srgbClr val="B0C1D6"/>
        </a:accent3>
        <a:accent4>
          <a:srgbClr val="DADADA"/>
        </a:accent4>
        <a:accent5>
          <a:srgbClr val="FFB2AA"/>
        </a:accent5>
        <a:accent6>
          <a:srgbClr val="E7A904"/>
        </a:accent6>
        <a:hlink>
          <a:srgbClr val="DBEEFF"/>
        </a:hlink>
        <a:folHlink>
          <a:srgbClr val="FFE7D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4682B4"/>
        </a:dk2>
        <a:lt2>
          <a:srgbClr val="FFFFFF"/>
        </a:lt2>
        <a:accent1>
          <a:srgbClr val="FF8A05"/>
        </a:accent1>
        <a:accent2>
          <a:srgbClr val="E8FF05"/>
        </a:accent2>
        <a:accent3>
          <a:srgbClr val="B0C1D6"/>
        </a:accent3>
        <a:accent4>
          <a:srgbClr val="DADADA"/>
        </a:accent4>
        <a:accent5>
          <a:srgbClr val="FFC4AA"/>
        </a:accent5>
        <a:accent6>
          <a:srgbClr val="D2E704"/>
        </a:accent6>
        <a:hlink>
          <a:srgbClr val="FCDBFF"/>
        </a:hlink>
        <a:folHlink>
          <a:srgbClr val="DBE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58CFF"/>
        </a:accent1>
        <a:accent2>
          <a:srgbClr val="B5CFE7"/>
        </a:accent2>
        <a:accent3>
          <a:srgbClr val="FFFFFF"/>
        </a:accent3>
        <a:accent4>
          <a:srgbClr val="000000"/>
        </a:accent4>
        <a:accent5>
          <a:srgbClr val="AAC5FF"/>
        </a:accent5>
        <a:accent6>
          <a:srgbClr val="A4BBD1"/>
        </a:accent6>
        <a:hlink>
          <a:srgbClr val="DBEFFF"/>
        </a:hlink>
        <a:folHlink>
          <a:srgbClr val="D1E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F94FF"/>
        </a:accent1>
        <a:accent2>
          <a:srgbClr val="05EFFF"/>
        </a:accent2>
        <a:accent3>
          <a:srgbClr val="FFFFFF"/>
        </a:accent3>
        <a:accent4>
          <a:srgbClr val="000000"/>
        </a:accent4>
        <a:accent5>
          <a:srgbClr val="AAC8FF"/>
        </a:accent5>
        <a:accent6>
          <a:srgbClr val="04D9E7"/>
        </a:accent6>
        <a:hlink>
          <a:srgbClr val="DBFDFF"/>
        </a:hlink>
        <a:folHlink>
          <a:srgbClr val="DBEE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4F05"/>
        </a:accent1>
        <a:accent2>
          <a:srgbClr val="FFBB05"/>
        </a:accent2>
        <a:accent3>
          <a:srgbClr val="FFFFFF"/>
        </a:accent3>
        <a:accent4>
          <a:srgbClr val="000000"/>
        </a:accent4>
        <a:accent5>
          <a:srgbClr val="FFB2AA"/>
        </a:accent5>
        <a:accent6>
          <a:srgbClr val="E7A904"/>
        </a:accent6>
        <a:hlink>
          <a:srgbClr val="DBEEFF"/>
        </a:hlink>
        <a:folHlink>
          <a:srgbClr val="FFE7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8A05"/>
        </a:accent1>
        <a:accent2>
          <a:srgbClr val="E8FF05"/>
        </a:accent2>
        <a:accent3>
          <a:srgbClr val="FFFFFF"/>
        </a:accent3>
        <a:accent4>
          <a:srgbClr val="000000"/>
        </a:accent4>
        <a:accent5>
          <a:srgbClr val="FFC4AA"/>
        </a:accent5>
        <a:accent6>
          <a:srgbClr val="D2E704"/>
        </a:accent6>
        <a:hlink>
          <a:srgbClr val="FCDBFF"/>
        </a:hlink>
        <a:folHlink>
          <a:srgbClr val="DBE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Нравственное воспитание дошкольников</Template>
  <TotalTime>328</TotalTime>
  <Words>609</Words>
  <Application>Microsoft Office PowerPoint</Application>
  <PresentationFormat>Экран (4:3)</PresentationFormat>
  <Paragraphs>133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Осень</vt:lpstr>
      <vt:lpstr>флаг РОссии 2</vt:lpstr>
      <vt:lpstr>ПРОЕКТ  по нравственно – патриотическому воспитанию «Люби и знай свой родной край!»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по нравственно – патриотическому воспитанию «Люби и знай свой родной край!»</dc:title>
  <dc:creator>Home</dc:creator>
  <cp:lastModifiedBy>Александр Ситницкий</cp:lastModifiedBy>
  <cp:revision>39</cp:revision>
  <dcterms:created xsi:type="dcterms:W3CDTF">2015-10-18T20:43:28Z</dcterms:created>
  <dcterms:modified xsi:type="dcterms:W3CDTF">2019-01-08T19:52:39Z</dcterms:modified>
</cp:coreProperties>
</file>