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8" r:id="rId2"/>
    <p:sldId id="300" r:id="rId3"/>
    <p:sldId id="259" r:id="rId4"/>
    <p:sldId id="288" r:id="rId5"/>
    <p:sldId id="289" r:id="rId6"/>
    <p:sldId id="264" r:id="rId7"/>
    <p:sldId id="295" r:id="rId8"/>
    <p:sldId id="294" r:id="rId9"/>
    <p:sldId id="269" r:id="rId10"/>
    <p:sldId id="296" r:id="rId11"/>
    <p:sldId id="301" r:id="rId12"/>
    <p:sldId id="30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FF4747"/>
    <a:srgbClr val="FF2D2D"/>
    <a:srgbClr val="FFFF00"/>
    <a:srgbClr val="924900"/>
    <a:srgbClr val="004200"/>
    <a:srgbClr val="2A65AC"/>
    <a:srgbClr val="FAFBF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6" autoAdjust="0"/>
    <p:restoredTop sz="94586" autoAdjust="0"/>
  </p:normalViewPr>
  <p:slideViewPr>
    <p:cSldViewPr>
      <p:cViewPr varScale="1">
        <p:scale>
          <a:sx n="66" d="100"/>
          <a:sy n="66" d="100"/>
        </p:scale>
        <p:origin x="-16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A4B0134-2610-4E1A-949F-969D3449738A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BB4218-35D9-4D96-984C-7BCE64ADA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58579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E4823E-9184-4785-84E9-F123C97E3C8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E4587A-0AC5-4EB4-977A-6937E413D6A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021D3A-5E94-4851-9724-EAD2700239E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5BBD17-7A06-48B0-BCA9-F15B3D1D365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FC1C0-0CEA-40D8-A04A-7DABDA99644C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BE9E8-0ED6-44CF-8E02-A09A43711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D0278-F3E2-467A-B6BA-A878256702F3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64D37-D90D-4C8B-A07E-97135F2FA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842F3-0EC1-4B1C-B577-0641716F71FE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886C-CD43-4D8F-9710-C631271E0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28435-5E51-43B7-AB9B-E221374EF360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6DDF2-63F3-4BEA-A34C-B8960B7B0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1E118-67D7-4A32-831E-3FE2C4CCEACE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ABA21-835C-45C8-89DC-8A6C28973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4D966-A074-4A4D-AB55-9A377D78B3EA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52B68-BE32-4903-9A84-333D4BF94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E53C7-8E1C-4FD1-8391-48ABDD5A5FF3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DB810-D1BB-46B1-A328-49CC92AD4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94D5B-2C6A-4C5C-8A3D-64B14E7427FD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B6D1-EB67-4FD7-992C-B289C9C50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95E17-5173-4DC3-9AED-51A1404BAEC3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049E1-B1ED-49D1-8F37-204F7FA6B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02366-E8B0-41A7-BF5F-3F3082A19C5F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F2442-BCAB-4301-821E-726FEB202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A2221-0E7B-48B9-BC32-74DF0C423565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CCE4-E700-4D20-8319-30AB13F5E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8F245C-9594-45B5-B65A-56CFA7999030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71E706-96DC-49B1-9742-57298346D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4.png"/><Relationship Id="rId5" Type="http://schemas.openxmlformats.org/officeDocument/2006/relationships/slide" Target="slide5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75089" y="188640"/>
            <a:ext cx="7343775" cy="1152525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</a:rPr>
              <a:t>ИГРА - ВИКТОРИНА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5145" y="5517232"/>
            <a:ext cx="8693719" cy="121194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 extrusionH="12700">
            <a:bevelT w="6350"/>
            <a:bevelB w="635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1568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83" y="1628800"/>
            <a:ext cx="4680520" cy="337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82735" y="1628800"/>
            <a:ext cx="4248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«СОЦИАЛЬНОЕ ПАРТНЕРСТВО  –  ЗА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 И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     ПРОТИВ»</a:t>
            </a:r>
            <a:endParaRPr lang="ru-RU" sz="48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5517232"/>
            <a:ext cx="51845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Разработала и провела: старший воспитатель </a:t>
            </a:r>
          </a:p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Инна Станиславовна Буркова</a:t>
            </a:r>
          </a:p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ГБДОУ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детский сад №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89 Красносельского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района 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Санкт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- Петербурга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 «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Бригантина»</a:t>
            </a:r>
          </a:p>
        </p:txBody>
      </p:sp>
    </p:spTree>
    <p:extLst>
      <p:ext uri="{BB962C8B-B14F-4D97-AF65-F5344CB8AC3E}">
        <p14:creationId xmlns="" xmlns:p14="http://schemas.microsoft.com/office/powerpoint/2010/main" val="91888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6021288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34822" name="Text Box 5"/>
          <p:cNvSpPr txBox="1">
            <a:spLocks noChangeArrowheads="1"/>
          </p:cNvSpPr>
          <p:nvPr/>
        </p:nvSpPr>
        <p:spPr bwMode="auto">
          <a:xfrm>
            <a:off x="323528" y="1484784"/>
            <a:ext cx="8496300" cy="222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dirty="0" smtClean="0">
                <a:latin typeface="Georgia" pitchFamily="18" charset="0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Результативность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социального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 партнерства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  детском саду</a:t>
            </a:r>
          </a:p>
          <a:p>
            <a:pPr algn="ctr">
              <a:spcBef>
                <a:spcPct val="20000"/>
              </a:spcBef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для руководителя ДОУ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14" descr="Рисунок14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5949950"/>
            <a:ext cx="76993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rgbClr val="924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51520" y="3140968"/>
            <a:ext cx="7959258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b="1" i="1" dirty="0">
              <a:latin typeface="Georgia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«От того, как прошло детство, кто вел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 </a:t>
            </a:r>
          </a:p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 /В.А. Сухомлинский/ </a:t>
            </a:r>
          </a:p>
        </p:txBody>
      </p:sp>
      <p:sp>
        <p:nvSpPr>
          <p:cNvPr id="46087" name="Text Box 5"/>
          <p:cNvSpPr txBox="1">
            <a:spLocks noChangeArrowheads="1"/>
          </p:cNvSpPr>
          <p:nvPr/>
        </p:nvSpPr>
        <p:spPr bwMode="auto">
          <a:xfrm>
            <a:off x="285720" y="1428736"/>
            <a:ext cx="8496300" cy="176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400" b="1" dirty="0" smtClean="0">
                <a:solidFill>
                  <a:srgbClr val="8A0000"/>
                </a:solidFill>
                <a:latin typeface="Georgia" pitchFamily="18" charset="0"/>
              </a:rPr>
              <a:t>Как поддержать и продолжать               сотрудничество </a:t>
            </a:r>
          </a:p>
          <a:p>
            <a:pPr algn="ctr">
              <a:spcBef>
                <a:spcPct val="20000"/>
              </a:spcBef>
            </a:pPr>
            <a:r>
              <a:rPr lang="ru-RU" sz="3400" b="1" dirty="0" smtClean="0">
                <a:solidFill>
                  <a:srgbClr val="8A0000"/>
                </a:solidFill>
                <a:latin typeface="Georgia" pitchFamily="18" charset="0"/>
              </a:rPr>
              <a:t>с социальными партнерами?</a:t>
            </a:r>
            <a:endParaRPr lang="ru-RU" sz="3400" b="1" dirty="0">
              <a:solidFill>
                <a:srgbClr val="8A0000"/>
              </a:solidFill>
              <a:latin typeface="Georgia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3" y="3500438"/>
            <a:ext cx="1559201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пасибо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экошко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284983"/>
            <a:ext cx="2170771" cy="2904664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446479" y="1675065"/>
            <a:ext cx="936104" cy="901320"/>
          </a:xfrm>
          <a:prstGeom prst="bevel">
            <a:avLst>
              <a:gd name="adj" fmla="val 7727"/>
            </a:avLst>
          </a:prstGeom>
          <a:solidFill>
            <a:srgbClr val="FF4747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10</a:t>
            </a:r>
          </a:p>
        </p:txBody>
      </p:sp>
      <p:sp>
        <p:nvSpPr>
          <p:cNvPr id="3121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152" y="1675065"/>
            <a:ext cx="936104" cy="901320"/>
          </a:xfrm>
          <a:prstGeom prst="bevel">
            <a:avLst>
              <a:gd name="adj" fmla="val 7727"/>
            </a:avLst>
          </a:prstGeom>
          <a:solidFill>
            <a:srgbClr val="FF4747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20</a:t>
            </a:r>
          </a:p>
        </p:txBody>
      </p:sp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519866" y="1659722"/>
            <a:ext cx="972960" cy="881024"/>
          </a:xfrm>
          <a:prstGeom prst="bevel">
            <a:avLst>
              <a:gd name="adj" fmla="val 7727"/>
            </a:avLst>
          </a:prstGeom>
          <a:solidFill>
            <a:srgbClr val="FF4747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30</a:t>
            </a:r>
          </a:p>
        </p:txBody>
      </p:sp>
      <p:sp>
        <p:nvSpPr>
          <p:cNvPr id="3125" name="AutoShape 5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473030" y="2978492"/>
            <a:ext cx="926225" cy="830059"/>
          </a:xfrm>
          <a:prstGeom prst="bevel">
            <a:avLst>
              <a:gd name="adj" fmla="val 7727"/>
            </a:avLst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10</a:t>
            </a:r>
          </a:p>
        </p:txBody>
      </p:sp>
      <p:sp>
        <p:nvSpPr>
          <p:cNvPr id="3126" name="AutoShape 5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012160" y="2996952"/>
            <a:ext cx="900100" cy="820618"/>
          </a:xfrm>
          <a:prstGeom prst="bevel">
            <a:avLst>
              <a:gd name="adj" fmla="val 7727"/>
            </a:avLst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20</a:t>
            </a:r>
          </a:p>
        </p:txBody>
      </p:sp>
      <p:sp>
        <p:nvSpPr>
          <p:cNvPr id="3130" name="AutoShape 5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439107" y="4193821"/>
            <a:ext cx="936104" cy="791146"/>
          </a:xfrm>
          <a:prstGeom prst="bevel">
            <a:avLst>
              <a:gd name="adj" fmla="val 7727"/>
            </a:avLst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10</a:t>
            </a:r>
          </a:p>
        </p:txBody>
      </p:sp>
      <p:sp>
        <p:nvSpPr>
          <p:cNvPr id="3131" name="AutoShape 5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012160" y="4221088"/>
            <a:ext cx="936104" cy="791146"/>
          </a:xfrm>
          <a:prstGeom prst="bevel">
            <a:avLst>
              <a:gd name="adj" fmla="val 7727"/>
            </a:avLst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20</a:t>
            </a:r>
          </a:p>
        </p:txBody>
      </p:sp>
      <p:sp>
        <p:nvSpPr>
          <p:cNvPr id="3132" name="AutoShape 60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559611" y="4209916"/>
            <a:ext cx="972960" cy="792088"/>
          </a:xfrm>
          <a:prstGeom prst="bevel">
            <a:avLst>
              <a:gd name="adj" fmla="val 7727"/>
            </a:avLst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30</a:t>
            </a: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368573" y="1674778"/>
            <a:ext cx="3527425" cy="850913"/>
          </a:xfrm>
          <a:prstGeom prst="bevel">
            <a:avLst>
              <a:gd name="adj" fmla="val 50000"/>
            </a:avLst>
          </a:prstGeom>
          <a:solidFill>
            <a:srgbClr val="FF4747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      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БЛОК  1</a:t>
            </a:r>
          </a:p>
        </p:txBody>
      </p:sp>
      <p:pic>
        <p:nvPicPr>
          <p:cNvPr id="16417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96635" y="6087316"/>
            <a:ext cx="1150938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6516"/>
            <a:ext cx="8864345" cy="1375551"/>
          </a:xfrm>
          <a:prstGeom prst="rect">
            <a:avLst/>
          </a:prstGeom>
        </p:spPr>
      </p:pic>
      <p:sp>
        <p:nvSpPr>
          <p:cNvPr id="22" name="AutoShape 47"/>
          <p:cNvSpPr>
            <a:spLocks noChangeArrowheads="1"/>
          </p:cNvSpPr>
          <p:nvPr/>
        </p:nvSpPr>
        <p:spPr bwMode="auto">
          <a:xfrm>
            <a:off x="407147" y="4225997"/>
            <a:ext cx="3527425" cy="850913"/>
          </a:xfrm>
          <a:prstGeom prst="bevel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 </a:t>
            </a:r>
            <a:r>
              <a:rPr lang="ru-RU" sz="2000" b="1" dirty="0">
                <a:solidFill>
                  <a:srgbClr val="002060"/>
                </a:solidFill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</a:rPr>
              <a:t>оделимся опытом –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   подумаем вместе</a:t>
            </a:r>
          </a:p>
        </p:txBody>
      </p:sp>
      <p:sp>
        <p:nvSpPr>
          <p:cNvPr id="20" name="AutoShape 55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524328" y="2996952"/>
            <a:ext cx="1007169" cy="792088"/>
          </a:xfrm>
          <a:prstGeom prst="bevel">
            <a:avLst>
              <a:gd name="adj" fmla="val 7727"/>
            </a:avLst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30</a:t>
            </a:r>
          </a:p>
        </p:txBody>
      </p:sp>
      <p:sp>
        <p:nvSpPr>
          <p:cNvPr id="16" name="AutoShape 47"/>
          <p:cNvSpPr>
            <a:spLocks noChangeArrowheads="1"/>
          </p:cNvSpPr>
          <p:nvPr/>
        </p:nvSpPr>
        <p:spPr bwMode="auto">
          <a:xfrm>
            <a:off x="395536" y="2996952"/>
            <a:ext cx="3527425" cy="850913"/>
          </a:xfrm>
          <a:prstGeom prst="bevel">
            <a:avLst>
              <a:gd name="adj" fmla="val 50000"/>
            </a:avLst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      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БЛОК  2</a:t>
            </a:r>
          </a:p>
        </p:txBody>
      </p:sp>
    </p:spTree>
    <p:extLst>
      <p:ext uri="{BB962C8B-B14F-4D97-AF65-F5344CB8AC3E}">
        <p14:creationId xmlns="" xmlns:p14="http://schemas.microsoft.com/office/powerpoint/2010/main" val="124094119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5" grpId="0" animBg="1"/>
      <p:bldP spid="3126" grpId="0" animBg="1"/>
      <p:bldP spid="3130" grpId="0" animBg="1"/>
      <p:bldP spid="3131" grpId="0" animBg="1"/>
      <p:bldP spid="3132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3356992"/>
            <a:ext cx="781524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70C0"/>
                </a:solidFill>
                <a:latin typeface="Georgia" pitchFamily="18" charset="0"/>
              </a:rPr>
              <a:t>Ответ</a:t>
            </a:r>
            <a:r>
              <a:rPr lang="ru-RU" sz="2800" b="1" i="1" dirty="0" smtClean="0">
                <a:latin typeface="Georgia" pitchFamily="18" charset="0"/>
              </a:rPr>
              <a:t> 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Социальное партнерство - </a:t>
            </a: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особый тип </a:t>
            </a:r>
          </a:p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совместной деятельности  между субъектами образовательного процесса, характеризующийся доверием, общими целями и ценностями, добровольностью и долговременностью отношений, а также признанием взаимной ответственности сторон за результат их сотрудничества и  развития.  </a:t>
            </a:r>
          </a:p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(И.А.Хоменко) </a:t>
            </a:r>
          </a:p>
        </p:txBody>
      </p:sp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117475" y="1628775"/>
            <a:ext cx="8497888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2800" b="1" i="1" dirty="0" smtClean="0">
                <a:solidFill>
                  <a:srgbClr val="0070C0"/>
                </a:solidFill>
                <a:latin typeface="Georgia" pitchFamily="18" charset="0"/>
              </a:rPr>
              <a:t>опрос</a:t>
            </a:r>
            <a:r>
              <a:rPr lang="ru-RU" sz="2800" b="1" i="1" dirty="0" smtClean="0"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  </a:t>
            </a:r>
            <a:endParaRPr lang="ru-RU" sz="2800" dirty="0">
              <a:latin typeface="Georgia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Calibri" pitchFamily="34" charset="0"/>
              </a:rPr>
              <a:t>     </a:t>
            </a:r>
            <a:r>
              <a:rPr lang="ru-RU" sz="3000" b="1" dirty="0" smtClean="0">
                <a:solidFill>
                  <a:srgbClr val="002060"/>
                </a:solidFill>
                <a:latin typeface="Calibri" pitchFamily="34" charset="0"/>
              </a:rPr>
              <a:t>Что такое социальное партнерство в сфере образования ?</a:t>
            </a:r>
            <a:endParaRPr lang="ru-RU" sz="3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363433"/>
            <a:ext cx="648072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FF474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solidFill>
            <a:srgbClr val="FF4747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pic>
        <p:nvPicPr>
          <p:cNvPr id="1843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3088" y="5949950"/>
            <a:ext cx="771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149080"/>
            <a:ext cx="1500198" cy="231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51520" y="3068960"/>
            <a:ext cx="8530500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0070C0"/>
                </a:solidFill>
                <a:latin typeface="Georgia" pitchFamily="18" charset="0"/>
              </a:rPr>
              <a:t>Ответ </a:t>
            </a:r>
            <a:r>
              <a:rPr lang="ru-RU" sz="2600" b="1" i="1" dirty="0" smtClean="0">
                <a:solidFill>
                  <a:srgbClr val="002060"/>
                </a:solidFill>
                <a:latin typeface="Calibri" pitchFamily="34" charset="0"/>
              </a:rPr>
              <a:t>Взаимодействие  </a:t>
            </a:r>
            <a:r>
              <a:rPr lang="ru-RU" sz="2600" b="1" i="1" dirty="0">
                <a:solidFill>
                  <a:srgbClr val="002060"/>
                </a:solidFill>
                <a:latin typeface="Calibri" pitchFamily="34" charset="0"/>
              </a:rPr>
              <a:t>ДОУ с социумом включает:</a:t>
            </a:r>
          </a:p>
          <a:p>
            <a:pPr>
              <a:spcBef>
                <a:spcPct val="20000"/>
              </a:spcBef>
            </a:pPr>
            <a:endParaRPr lang="ru-RU" sz="2600" b="1" dirty="0" smtClean="0">
              <a:solidFill>
                <a:srgbClr val="00823B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</a:pPr>
            <a:r>
              <a:rPr lang="ru-RU" sz="2600" b="1" dirty="0" smtClean="0">
                <a:solidFill>
                  <a:srgbClr val="00823B"/>
                </a:solidFill>
                <a:latin typeface="Calibri" pitchFamily="34" charset="0"/>
              </a:rPr>
              <a:t>взаимодействие </a:t>
            </a:r>
            <a:r>
              <a:rPr lang="ru-RU" sz="2600" b="1" dirty="0">
                <a:solidFill>
                  <a:srgbClr val="00823B"/>
                </a:solidFill>
                <a:latin typeface="Calibri" pitchFamily="34" charset="0"/>
              </a:rPr>
              <a:t>с местными органами самоуправления;</a:t>
            </a:r>
          </a:p>
          <a:p>
            <a:pPr lvl="0">
              <a:spcBef>
                <a:spcPct val="20000"/>
              </a:spcBef>
            </a:pP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взаимодействие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с семьями воспитанников;</a:t>
            </a:r>
          </a:p>
          <a:p>
            <a:pPr lvl="0">
              <a:spcBef>
                <a:spcPct val="20000"/>
              </a:spcBef>
            </a:pP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взаимодействие с образовательными учреждениями;</a:t>
            </a:r>
          </a:p>
          <a:p>
            <a:pPr lvl="0">
              <a:spcBef>
                <a:spcPct val="20000"/>
              </a:spcBef>
            </a:pP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взаимодействие с учреждениями культуры;</a:t>
            </a:r>
          </a:p>
          <a:p>
            <a:pPr lvl="0">
              <a:spcBef>
                <a:spcPct val="20000"/>
              </a:spcBef>
            </a:pP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взаимодействие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с учреждениями здравоохранения</a:t>
            </a:r>
          </a:p>
          <a:p>
            <a:pPr algn="just">
              <a:spcBef>
                <a:spcPct val="20000"/>
              </a:spcBef>
            </a:pPr>
            <a:endParaRPr lang="ru-RU" sz="2400" dirty="0" smtClean="0">
              <a:latin typeface="Calibri" pitchFamily="34" charset="0"/>
            </a:endParaRPr>
          </a:p>
          <a:p>
            <a:pPr algn="just">
              <a:spcBef>
                <a:spcPct val="20000"/>
              </a:spcBef>
            </a:pPr>
            <a:endParaRPr lang="ru-RU" sz="2400" dirty="0" smtClean="0">
              <a:latin typeface="Calibri" pitchFamily="34" charset="0"/>
            </a:endParaRPr>
          </a:p>
          <a:p>
            <a:pPr algn="just">
              <a:spcBef>
                <a:spcPct val="20000"/>
              </a:spcBef>
            </a:pPr>
            <a:endParaRPr lang="ru-RU" sz="2000" dirty="0">
              <a:latin typeface="Georgia" pitchFamily="18" charset="0"/>
            </a:endParaRPr>
          </a:p>
        </p:txBody>
      </p:sp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327941" y="1384999"/>
            <a:ext cx="8496300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b="1" i="1" dirty="0" smtClean="0">
                <a:solidFill>
                  <a:srgbClr val="0070C0"/>
                </a:solidFill>
                <a:latin typeface="Georgia" pitchFamily="18" charset="0"/>
              </a:rPr>
              <a:t>Вопрос</a:t>
            </a:r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Модель 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социального партнерства выстраивается в направлениях (участники социального партнерства):</a:t>
            </a:r>
            <a:endParaRPr lang="ru-RU" sz="2400" dirty="0">
              <a:solidFill>
                <a:srgbClr val="002060"/>
              </a:solidFill>
            </a:endParaRP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400" b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0340" y="404664"/>
            <a:ext cx="6480720" cy="67864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10" b="1" spc="50" dirty="0">
                <a:ln w="11430"/>
                <a:solidFill>
                  <a:srgbClr val="FF474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solidFill>
            <a:srgbClr val="FF4747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pic>
        <p:nvPicPr>
          <p:cNvPr id="20485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3088" y="5949950"/>
            <a:ext cx="771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638545"/>
            <a:ext cx="1928858" cy="298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51520" y="3284984"/>
            <a:ext cx="7929586" cy="449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70C0"/>
                </a:solidFill>
                <a:latin typeface="Georgia" pitchFamily="18" charset="0"/>
              </a:rPr>
              <a:t>Ответ</a:t>
            </a:r>
            <a:r>
              <a:rPr lang="ru-RU" sz="2800" b="1" i="1" dirty="0" smtClean="0">
                <a:latin typeface="Georgia" pitchFamily="18" charset="0"/>
              </a:rPr>
              <a:t> 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   </a:t>
            </a:r>
            <a:r>
              <a:rPr lang="ru-RU" sz="2200" b="1" dirty="0" smtClean="0">
                <a:solidFill>
                  <a:srgbClr val="002060"/>
                </a:solidFill>
              </a:rPr>
              <a:t>Организация социокультурной связи между ДОУ и учреждениями позволяет:</a:t>
            </a:r>
          </a:p>
          <a:p>
            <a:pPr algn="just"/>
            <a:r>
              <a:rPr lang="ru-RU" sz="2200" b="1" dirty="0" smtClean="0">
                <a:solidFill>
                  <a:srgbClr val="002060"/>
                </a:solidFill>
              </a:rPr>
              <a:t>- использовать максимум возможностей для развития интересов детей и их индивидуальных возможностей;</a:t>
            </a:r>
          </a:p>
          <a:p>
            <a:pPr algn="just"/>
            <a:r>
              <a:rPr lang="ru-RU" sz="2200" b="1" dirty="0" smtClean="0">
                <a:solidFill>
                  <a:srgbClr val="002060"/>
                </a:solidFill>
              </a:rPr>
              <a:t>- решать многие образовательные задачи, тем самым повышая качество образовательных услуг и уровень реализации стандартов дошкольного образования.</a:t>
            </a:r>
          </a:p>
          <a:p>
            <a:pPr>
              <a:spcBef>
                <a:spcPct val="20000"/>
              </a:spcBef>
            </a:pPr>
            <a:endParaRPr lang="ru-RU" sz="2000" dirty="0" smtClean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Tx/>
              <a:buChar char="-"/>
            </a:pPr>
            <a:endParaRPr lang="ru-RU" sz="1600" dirty="0" smtClean="0">
              <a:latin typeface="Calibri" pitchFamily="34" charset="0"/>
            </a:endParaRPr>
          </a:p>
          <a:p>
            <a:pPr algn="just">
              <a:spcBef>
                <a:spcPct val="20000"/>
              </a:spcBef>
            </a:pPr>
            <a:endParaRPr lang="ru-RU" sz="1400" dirty="0" smtClean="0">
              <a:latin typeface="Calibri" pitchFamily="34" charset="0"/>
            </a:endParaRPr>
          </a:p>
          <a:p>
            <a:pPr algn="just">
              <a:spcBef>
                <a:spcPct val="20000"/>
              </a:spcBef>
            </a:pPr>
            <a:r>
              <a:rPr lang="ru-RU" sz="1600" dirty="0" smtClean="0">
                <a:latin typeface="Calibri" pitchFamily="34" charset="0"/>
              </a:rPr>
              <a:t>                          </a:t>
            </a:r>
          </a:p>
          <a:p>
            <a:pPr algn="just">
              <a:spcBef>
                <a:spcPct val="20000"/>
              </a:spcBef>
            </a:pPr>
            <a:endParaRPr lang="ru-RU" sz="1600" i="1" dirty="0">
              <a:latin typeface="Georgia" pitchFamily="18" charset="0"/>
            </a:endParaRPr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285720" y="1428736"/>
            <a:ext cx="84963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</a:pPr>
            <a:r>
              <a:rPr lang="ru-RU" sz="2800" b="1" i="1" dirty="0" smtClean="0">
                <a:solidFill>
                  <a:srgbClr val="0070C0"/>
                </a:solidFill>
                <a:latin typeface="Georgia" pitchFamily="18" charset="0"/>
              </a:rPr>
              <a:t>Вопрос</a:t>
            </a:r>
            <a:r>
              <a:rPr lang="ru-RU" sz="2800" b="1" i="1" dirty="0" smtClean="0">
                <a:latin typeface="Georgia" pitchFamily="18" charset="0"/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ru-RU" sz="2600" b="1" dirty="0" smtClean="0">
                <a:solidFill>
                  <a:srgbClr val="002060"/>
                </a:solidFill>
              </a:rPr>
              <a:t>Раскройте  положительные  стороны   работы с   социумом  с точки зрения руководителя ДОУ. </a:t>
            </a:r>
            <a:endParaRPr lang="ru-RU" sz="26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rgbClr val="FF474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solidFill>
            <a:srgbClr val="FF4747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pic>
        <p:nvPicPr>
          <p:cNvPr id="22533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5338" y="5929330"/>
            <a:ext cx="771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501008"/>
            <a:ext cx="1611356" cy="249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2129" y="5805264"/>
            <a:ext cx="911871" cy="86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695194" y="407588"/>
            <a:ext cx="5472608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823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16542"/>
            <a:ext cx="1008112" cy="769441"/>
          </a:xfrm>
          <a:prstGeom prst="rect">
            <a:avLst/>
          </a:prstGeom>
          <a:solidFill>
            <a:srgbClr val="00B050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95536" y="3072348"/>
            <a:ext cx="77768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dirty="0" smtClean="0"/>
              <a:t>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004200"/>
                </a:solidFill>
                <a:latin typeface="Georgia" pitchFamily="18" charset="0"/>
              </a:rPr>
              <a:t>Ответ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Социальное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партнерство необходимо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,</a:t>
            </a:r>
          </a:p>
          <a:p>
            <a:pPr algn="just">
              <a:spcBef>
                <a:spcPct val="20000"/>
              </a:spcBef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т.к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способствует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развитию каждой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личности детей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и взрослых, которые входят в ближайшее окружение ребенка, что ведет к   повышению качества дошкольного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образования. Современная система образования существует в век активного социально-экономического развития, поэтому важной задачей становится развитие современной модели образования через систему социального партнерства. </a:t>
            </a:r>
          </a:p>
          <a:p>
            <a:pPr>
              <a:spcBef>
                <a:spcPct val="20000"/>
              </a:spcBef>
            </a:pPr>
            <a:endParaRPr lang="ru-RU" sz="2000" b="1" dirty="0" smtClean="0"/>
          </a:p>
          <a:p>
            <a:pPr>
              <a:spcBef>
                <a:spcPct val="20000"/>
              </a:spcBef>
            </a:pP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251520" y="1412776"/>
            <a:ext cx="8314476" cy="220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004200"/>
                </a:solidFill>
                <a:latin typeface="Georgia" pitchFamily="18" charset="0"/>
              </a:rPr>
              <a:t>Вопрос</a:t>
            </a:r>
            <a:r>
              <a:rPr lang="ru-RU" sz="2800" b="1" i="1" dirty="0" smtClean="0">
                <a:latin typeface="Georgia" pitchFamily="18" charset="0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7E3F00"/>
                </a:solidFill>
                <a:latin typeface="Georgia" pitchFamily="18" charset="0"/>
              </a:rPr>
              <a:t>Так </a:t>
            </a:r>
            <a:r>
              <a:rPr lang="ru-RU" sz="2800" b="1" dirty="0">
                <a:solidFill>
                  <a:srgbClr val="7E3F00"/>
                </a:solidFill>
                <a:latin typeface="Georgia" pitchFamily="18" charset="0"/>
              </a:rPr>
              <a:t>ли н</a:t>
            </a:r>
            <a:r>
              <a:rPr lang="ru-RU" sz="2800" b="1" dirty="0">
                <a:solidFill>
                  <a:srgbClr val="8E4700"/>
                </a:solidFill>
                <a:latin typeface="Georgia" pitchFamily="18" charset="0"/>
              </a:rPr>
              <a:t>еобходимо</a:t>
            </a:r>
            <a:r>
              <a:rPr lang="ru-RU" sz="2800" b="1" dirty="0">
                <a:solidFill>
                  <a:srgbClr val="7E3F00"/>
                </a:solidFill>
                <a:latin typeface="Georgia" pitchFamily="18" charset="0"/>
              </a:rPr>
              <a:t> социальное </a:t>
            </a:r>
            <a:r>
              <a:rPr lang="ru-RU" sz="2800" b="1" dirty="0" smtClean="0">
                <a:solidFill>
                  <a:srgbClr val="7E3F00"/>
                </a:solidFill>
                <a:latin typeface="Georgia" pitchFamily="18" charset="0"/>
              </a:rPr>
              <a:t>  партнерство </a:t>
            </a:r>
            <a:r>
              <a:rPr lang="ru-RU" sz="2800" b="1" dirty="0">
                <a:solidFill>
                  <a:srgbClr val="7E3F00"/>
                </a:solidFill>
                <a:latin typeface="Georgia" pitchFamily="18" charset="0"/>
              </a:rPr>
              <a:t>в ДОУ? </a:t>
            </a:r>
            <a:endParaRPr lang="ru-RU" sz="2000" dirty="0">
              <a:solidFill>
                <a:srgbClr val="7E3F00"/>
              </a:solidFill>
            </a:endParaRPr>
          </a:p>
          <a:p>
            <a:pPr algn="just">
              <a:spcBef>
                <a:spcPct val="20000"/>
              </a:spcBef>
            </a:pPr>
            <a:endParaRPr lang="ru-RU" sz="2000" b="1" dirty="0" smtClean="0"/>
          </a:p>
          <a:p>
            <a:pPr algn="just">
              <a:spcBef>
                <a:spcPct val="20000"/>
              </a:spcBef>
            </a:pPr>
            <a:r>
              <a:rPr lang="ru-RU" sz="2000" b="1" dirty="0" smtClean="0"/>
              <a:t> </a:t>
            </a:r>
            <a:endParaRPr lang="ru-RU" sz="2000" dirty="0"/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387121"/>
            <a:ext cx="1512168" cy="23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rgbClr val="00823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solidFill>
            <a:srgbClr val="00B050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2492897"/>
            <a:ext cx="784887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solidFill>
                  <a:srgbClr val="004200"/>
                </a:solidFill>
                <a:latin typeface="Georgia" pitchFamily="18" charset="0"/>
              </a:rPr>
              <a:t>Ответ</a:t>
            </a:r>
          </a:p>
          <a:p>
            <a:pPr lvl="0" hangingPunct="0"/>
            <a:r>
              <a:rPr lang="ru-RU" sz="2000" b="1" dirty="0" smtClean="0">
                <a:solidFill>
                  <a:srgbClr val="9A4D00"/>
                </a:solidFill>
                <a:latin typeface="Georgia" pitchFamily="18" charset="0"/>
              </a:rPr>
              <a:t>- постановка цели, встреча с партнерами;</a:t>
            </a:r>
          </a:p>
          <a:p>
            <a:pPr lvl="0" hangingPunct="0">
              <a:buFontTx/>
              <a:buChar char="-"/>
            </a:pPr>
            <a:r>
              <a:rPr lang="ru-RU" sz="2000" b="1" dirty="0" smtClean="0">
                <a:solidFill>
                  <a:srgbClr val="9A4D00"/>
                </a:solidFill>
                <a:latin typeface="Georgia" pitchFamily="18" charset="0"/>
              </a:rPr>
              <a:t>заключение договора о сотрудничестве;</a:t>
            </a:r>
          </a:p>
          <a:p>
            <a:pPr lvl="0" hangingPunct="0">
              <a:buFontTx/>
              <a:buChar char="-"/>
            </a:pPr>
            <a:r>
              <a:rPr lang="ru-RU" sz="2000" b="1" dirty="0" smtClean="0">
                <a:solidFill>
                  <a:srgbClr val="9A4D00"/>
                </a:solidFill>
                <a:latin typeface="Georgia" pitchFamily="18" charset="0"/>
              </a:rPr>
              <a:t> составление плана совместной деятельности; определение форм, адекватных дошкольному возрасту;</a:t>
            </a:r>
          </a:p>
          <a:p>
            <a:pPr lvl="0" hangingPunct="0">
              <a:buFontTx/>
              <a:buChar char="-"/>
            </a:pPr>
            <a:r>
              <a:rPr lang="ru-RU" sz="2000" b="1" dirty="0" smtClean="0">
                <a:solidFill>
                  <a:srgbClr val="9A4D00"/>
                </a:solidFill>
                <a:latin typeface="Georgia" pitchFamily="18" charset="0"/>
              </a:rPr>
              <a:t> информирование родителей о проводимых мероприятиях;</a:t>
            </a:r>
          </a:p>
          <a:p>
            <a:pPr lvl="0" hangingPunct="0">
              <a:buFontTx/>
              <a:buChar char="-"/>
            </a:pPr>
            <a:r>
              <a:rPr lang="ru-RU" sz="2000" b="1" dirty="0" smtClean="0">
                <a:solidFill>
                  <a:srgbClr val="9A4D00"/>
                </a:solidFill>
                <a:latin typeface="Georgia" pitchFamily="18" charset="0"/>
              </a:rPr>
              <a:t> привлечение всех субъектов образовательного пространства   детского сада к участию в мероприятии;</a:t>
            </a:r>
          </a:p>
          <a:p>
            <a:pPr lvl="0" hangingPunct="0">
              <a:buFontTx/>
              <a:buChar char="-"/>
            </a:pPr>
            <a:r>
              <a:rPr lang="ru-RU" sz="2000" b="1" dirty="0" smtClean="0">
                <a:solidFill>
                  <a:srgbClr val="9A4D00"/>
                </a:solidFill>
                <a:latin typeface="Georgia" pitchFamily="18" charset="0"/>
              </a:rPr>
              <a:t>анализ проведенных мероприятий, подведение итогов;</a:t>
            </a:r>
          </a:p>
          <a:p>
            <a:pPr lvl="0" hangingPunct="0">
              <a:buFontTx/>
              <a:buChar char="-"/>
            </a:pPr>
            <a:r>
              <a:rPr lang="ru-RU" sz="2000" b="1" dirty="0" smtClean="0">
                <a:solidFill>
                  <a:srgbClr val="9A4D00"/>
                </a:solidFill>
                <a:latin typeface="Georgia" pitchFamily="18" charset="0"/>
              </a:rPr>
              <a:t>перспективное планирование</a:t>
            </a:r>
          </a:p>
          <a:p>
            <a:pPr lvl="0" hangingPunct="0"/>
            <a:endParaRPr lang="ru-RU" sz="2000" dirty="0" smtClean="0"/>
          </a:p>
          <a:p>
            <a:pPr lvl="0" hangingPunct="0">
              <a:buFontTx/>
              <a:buChar char="-"/>
            </a:pPr>
            <a:endParaRPr lang="ru-RU" sz="2000" dirty="0" smtClean="0"/>
          </a:p>
          <a:p>
            <a:pPr lvl="0" hangingPunct="0"/>
            <a:endParaRPr lang="ru-RU" sz="2000" dirty="0"/>
          </a:p>
        </p:txBody>
      </p:sp>
      <p:sp>
        <p:nvSpPr>
          <p:cNvPr id="29703" name="Text Box 5"/>
          <p:cNvSpPr txBox="1">
            <a:spLocks noChangeArrowheads="1"/>
          </p:cNvSpPr>
          <p:nvPr/>
        </p:nvSpPr>
        <p:spPr bwMode="auto">
          <a:xfrm>
            <a:off x="323528" y="1484784"/>
            <a:ext cx="84963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004200"/>
                </a:solidFill>
                <a:latin typeface="Georgia" pitchFamily="18" charset="0"/>
              </a:rPr>
              <a:t>Вопрос         </a:t>
            </a:r>
            <a:r>
              <a:rPr lang="ru-RU" sz="2800" b="1" dirty="0" smtClean="0">
                <a:solidFill>
                  <a:srgbClr val="9A4D00"/>
                </a:solidFill>
                <a:latin typeface="Georgia" pitchFamily="18" charset="0"/>
              </a:rPr>
              <a:t>Алгоритм организации       социального партнерства</a:t>
            </a:r>
            <a:endParaRPr lang="ru-RU" sz="2800" dirty="0" smtClean="0">
              <a:solidFill>
                <a:srgbClr val="9A4D00"/>
              </a:solidFill>
              <a:latin typeface="Georgia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501008"/>
            <a:ext cx="1512888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rgbClr val="00823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solidFill>
            <a:srgbClr val="00B050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79512" y="2739950"/>
            <a:ext cx="7848872" cy="445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4200"/>
                </a:solidFill>
                <a:latin typeface="Georgia" pitchFamily="18" charset="0"/>
              </a:rPr>
              <a:t>Ответ</a:t>
            </a:r>
            <a:r>
              <a:rPr lang="ru-RU" sz="2800" dirty="0" smtClean="0"/>
              <a:t> </a:t>
            </a:r>
            <a:r>
              <a:rPr lang="ru-RU" sz="2200" b="1" dirty="0" smtClean="0">
                <a:solidFill>
                  <a:srgbClr val="924900"/>
                </a:solidFill>
                <a:latin typeface="Georgia" pitchFamily="18" charset="0"/>
              </a:rPr>
              <a:t>Социальное партнерство достаточно новое явление в образовании, уровень развития данной деятельности низок, в частности в системе дошкольного образования. Не смотря на то, что многими признается эффективность такого сотрудничества между образовательными учреждениями и другими социальными институтами, новая система отношений в большинстве учреждений складывается медленно, отсутствует система проводимых мероприятий.</a:t>
            </a:r>
            <a:r>
              <a:rPr lang="ru-RU" sz="2400" dirty="0" smtClean="0"/>
              <a:t>  </a:t>
            </a:r>
            <a:endParaRPr lang="ru-RU" sz="2200" b="1" dirty="0" smtClean="0">
              <a:solidFill>
                <a:srgbClr val="924900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b="1" i="1" dirty="0" smtClean="0">
                <a:latin typeface="Georgia" pitchFamily="18" charset="0"/>
              </a:rPr>
              <a:t> </a:t>
            </a:r>
            <a:endParaRPr lang="ru-RU" sz="2400" dirty="0"/>
          </a:p>
        </p:txBody>
      </p:sp>
      <p:sp>
        <p:nvSpPr>
          <p:cNvPr id="30727" name="Text Box 5"/>
          <p:cNvSpPr txBox="1">
            <a:spLocks noChangeArrowheads="1"/>
          </p:cNvSpPr>
          <p:nvPr/>
        </p:nvSpPr>
        <p:spPr bwMode="auto">
          <a:xfrm>
            <a:off x="467544" y="1412776"/>
            <a:ext cx="84963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004200"/>
                </a:solidFill>
                <a:latin typeface="Georgia" pitchFamily="18" charset="0"/>
              </a:rPr>
              <a:t>Вопрос </a:t>
            </a:r>
            <a:r>
              <a:rPr lang="ru-RU" sz="2800" dirty="0" smtClean="0">
                <a:latin typeface="Georgia" pitchFamily="18" charset="0"/>
              </a:rPr>
              <a:t>   </a:t>
            </a:r>
            <a:r>
              <a:rPr lang="ru-RU" sz="2800" b="1" dirty="0" smtClean="0">
                <a:solidFill>
                  <a:srgbClr val="9E4F00"/>
                </a:solidFill>
                <a:latin typeface="Georgia" pitchFamily="18" charset="0"/>
              </a:rPr>
              <a:t>Раскройте   ситуации риска в работе с социумом  с точки зрения руководителя ДОУ. </a:t>
            </a:r>
            <a:endParaRPr lang="ru-RU" sz="2800" b="1" dirty="0">
              <a:solidFill>
                <a:srgbClr val="9E4F00"/>
              </a:solidFill>
              <a:latin typeface="Georgia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140968"/>
            <a:ext cx="1944216" cy="300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4062" y="5929330"/>
            <a:ext cx="769938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411760" y="455766"/>
            <a:ext cx="496855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rgbClr val="D49E6C"/>
              </a:gs>
              <a:gs pos="70000">
                <a:srgbClr val="A65528"/>
              </a:gs>
              <a:gs pos="96000">
                <a:schemeClr val="accent6">
                  <a:lumMod val="75000"/>
                </a:schemeClr>
              </a:gs>
            </a:gsLst>
            <a:lin ang="5400000" scaled="0"/>
          </a:gra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251520" y="1484784"/>
            <a:ext cx="8251295" cy="69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200" b="1" dirty="0" smtClean="0">
                <a:solidFill>
                  <a:srgbClr val="8E0000"/>
                </a:solidFill>
                <a:latin typeface="Georgia" pitchFamily="18" charset="0"/>
              </a:rPr>
              <a:t>Эффективные    пути </a:t>
            </a:r>
          </a:p>
          <a:p>
            <a:pPr algn="ctr">
              <a:spcBef>
                <a:spcPts val="0"/>
              </a:spcBef>
            </a:pPr>
            <a:r>
              <a:rPr lang="ru-RU" sz="3200" b="1" dirty="0" smtClean="0">
                <a:solidFill>
                  <a:srgbClr val="8E0000"/>
                </a:solidFill>
                <a:latin typeface="Georgia" pitchFamily="18" charset="0"/>
              </a:rPr>
              <a:t>организации</a:t>
            </a:r>
          </a:p>
          <a:p>
            <a:pPr algn="ctr">
              <a:spcBef>
                <a:spcPts val="0"/>
              </a:spcBef>
            </a:pPr>
            <a:r>
              <a:rPr lang="ru-RU" sz="3200" b="1" dirty="0" smtClean="0">
                <a:solidFill>
                  <a:srgbClr val="8E0000"/>
                </a:solidFill>
                <a:latin typeface="Georgia" pitchFamily="18" charset="0"/>
              </a:rPr>
              <a:t> социального  партнерства </a:t>
            </a:r>
          </a:p>
          <a:p>
            <a:pPr algn="just">
              <a:spcBef>
                <a:spcPts val="0"/>
              </a:spcBef>
            </a:pPr>
            <a:r>
              <a:rPr lang="ru-RU" sz="3200" b="1" dirty="0" smtClean="0">
                <a:solidFill>
                  <a:srgbClr val="8E0000"/>
                </a:solidFill>
                <a:latin typeface="Georgia" pitchFamily="18" charset="0"/>
              </a:rPr>
              <a:t>  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(Ч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то сделать, чтобы общение с социальными партнёрами стало систематическим, соответствовало возрасту детей и было бы безопасным для всех участников).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lvl="0"/>
            <a:endParaRPr lang="ru-RU" dirty="0" smtClean="0"/>
          </a:p>
          <a:p>
            <a:pPr lvl="0"/>
            <a:endParaRPr lang="ru-RU" sz="2000" dirty="0"/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 </a:t>
            </a:r>
            <a:r>
              <a:rPr lang="ru-RU" sz="2000" dirty="0" smtClean="0">
                <a:latin typeface="Georgia" pitchFamily="18" charset="0"/>
              </a:rPr>
              <a:t> </a:t>
            </a:r>
            <a:endParaRPr lang="ru-RU" sz="2000" dirty="0" smtClean="0"/>
          </a:p>
          <a:p>
            <a:pPr lvl="0">
              <a:spcBef>
                <a:spcPct val="20000"/>
              </a:spcBef>
            </a:pPr>
            <a:endParaRPr lang="ru-RU" dirty="0" smtClean="0"/>
          </a:p>
          <a:p>
            <a:pPr>
              <a:spcBef>
                <a:spcPct val="20000"/>
              </a:spcBef>
            </a:pPr>
            <a:endParaRPr lang="ru-RU" sz="2800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</a:pP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5407</TotalTime>
  <Words>527</Words>
  <Application>Microsoft Office PowerPoint</Application>
  <PresentationFormat>Экран (4:3)</PresentationFormat>
  <Paragraphs>104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ИГРА - ВИКТОРИНА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Инна</cp:lastModifiedBy>
  <cp:revision>235</cp:revision>
  <cp:lastPrinted>2015-04-21T08:21:49Z</cp:lastPrinted>
  <dcterms:created xsi:type="dcterms:W3CDTF">2014-01-06T16:00:12Z</dcterms:created>
  <dcterms:modified xsi:type="dcterms:W3CDTF">2019-01-08T15:20:46Z</dcterms:modified>
</cp:coreProperties>
</file>