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7" r:id="rId1"/>
  </p:sldMasterIdLst>
  <p:notesMasterIdLst>
    <p:notesMasterId r:id="rId14"/>
  </p:notesMasterIdLst>
  <p:sldIdLst>
    <p:sldId id="256" r:id="rId2"/>
    <p:sldId id="257" r:id="rId3"/>
    <p:sldId id="258" r:id="rId4"/>
    <p:sldId id="264" r:id="rId5"/>
    <p:sldId id="266" r:id="rId6"/>
    <p:sldId id="267" r:id="rId7"/>
    <p:sldId id="268" r:id="rId8"/>
    <p:sldId id="269" r:id="rId9"/>
    <p:sldId id="270" r:id="rId10"/>
    <p:sldId id="265" r:id="rId11"/>
    <p:sldId id="262" r:id="rId12"/>
    <p:sldId id="271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63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18E4272-5BA0-4AA0-89EB-79ECC07F73C0}" type="datetimeFigureOut">
              <a:rPr lang="ru-RU" smtClean="0"/>
              <a:pPr/>
              <a:t>08.01.2019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C7BCFBF-D2ED-4843-9973-95A3AE71940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08.01.2019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08.01.2019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8" r:id="rId1"/>
    <p:sldLayoutId id="2147483809" r:id="rId2"/>
    <p:sldLayoutId id="2147483810" r:id="rId3"/>
    <p:sldLayoutId id="2147483811" r:id="rId4"/>
    <p:sldLayoutId id="2147483812" r:id="rId5"/>
    <p:sldLayoutId id="2147483813" r:id="rId6"/>
    <p:sldLayoutId id="2147483814" r:id="rId7"/>
    <p:sldLayoutId id="2147483815" r:id="rId8"/>
    <p:sldLayoutId id="2147483816" r:id="rId9"/>
    <p:sldLayoutId id="2147483817" r:id="rId10"/>
    <p:sldLayoutId id="2147483818" r:id="rId11"/>
  </p:sldLayoutIdLst>
  <p:transition spd="med">
    <p:fade/>
  </p:transition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214942" y="4786322"/>
            <a:ext cx="3643338" cy="1214446"/>
          </a:xfrm>
        </p:spPr>
        <p:txBody>
          <a:bodyPr>
            <a:normAutofit/>
          </a:bodyPr>
          <a:lstStyle/>
          <a:p>
            <a:pPr algn="l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Выполнила  студентка группы ИС-412</a:t>
            </a:r>
          </a:p>
          <a:p>
            <a:pPr algn="l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Сергеева Виктория</a:t>
            </a:r>
          </a:p>
          <a:p>
            <a:pPr algn="l"/>
            <a:endParaRPr lang="ru-RU" sz="2000" i="1" dirty="0" smtClean="0"/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2844" y="1505930"/>
            <a:ext cx="9001156" cy="1470025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Проект</a:t>
            </a:r>
            <a:br>
              <a:rPr lang="ru-RU" dirty="0" smtClean="0"/>
            </a:br>
            <a:r>
              <a:rPr lang="ru-RU" dirty="0" smtClean="0"/>
              <a:t>«</a:t>
            </a:r>
            <a:r>
              <a:rPr lang="ru-RU" i="1" dirty="0" smtClean="0"/>
              <a:t>Разработка учебного модуля для детей»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286116" y="285728"/>
            <a:ext cx="2177006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600" i="1" dirty="0" smtClean="0">
                <a:solidFill>
                  <a:schemeClr val="tx2"/>
                </a:solidFill>
              </a:rPr>
              <a:t>ГБПОУ «НПТ»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357686" y="6357958"/>
            <a:ext cx="6976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2016</a:t>
            </a:r>
            <a:endParaRPr lang="ru-RU" dirty="0"/>
          </a:p>
        </p:txBody>
      </p:sp>
      <p:sp>
        <p:nvSpPr>
          <p:cNvPr id="6" name="Подзаголовок 2"/>
          <p:cNvSpPr txBox="1">
            <a:spLocks/>
          </p:cNvSpPr>
          <p:nvPr/>
        </p:nvSpPr>
        <p:spPr>
          <a:xfrm>
            <a:off x="357158" y="4714884"/>
            <a:ext cx="3286148" cy="1143008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58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None/>
              <a:tabLst/>
              <a:defRPr/>
            </a:pPr>
            <a:endParaRPr kumimoji="0" lang="ru-RU" sz="2000" b="0" i="1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58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None/>
              <a:tabLst/>
              <a:defRPr/>
            </a:pPr>
            <a:r>
              <a:rPr kumimoji="0" lang="ru-RU" sz="1600" b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Руководитель 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58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None/>
              <a:tabLst/>
              <a:defRPr/>
            </a:pPr>
            <a:r>
              <a:rPr kumimoji="0" lang="ru-RU" sz="1600" b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Смирнова Т.В.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58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None/>
              <a:tabLst/>
              <a:defRPr/>
            </a:pPr>
            <a:endParaRPr kumimoji="0" lang="ru-RU" sz="26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/>
          <p:cNvPicPr/>
          <p:nvPr/>
        </p:nvPicPr>
        <p:blipFill>
          <a:blip r:embed="rId2" cstate="print"/>
          <a:srcRect l="11117" t="15872" r="28376" b="14483"/>
          <a:stretch>
            <a:fillRect/>
          </a:stretch>
        </p:blipFill>
        <p:spPr bwMode="auto">
          <a:xfrm>
            <a:off x="1142976" y="2285992"/>
            <a:ext cx="1928826" cy="1071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357158" y="214290"/>
            <a:ext cx="8643998" cy="2308324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indent="449263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1600" dirty="0" smtClean="0">
                <a:solidFill>
                  <a:schemeClr val="tx2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Приложение «Счет»  будет иметь три режима работы: сложение в пределах 20, умножение и порядок действий. Пользователь может выбрать режим работы. Для этого надо щелкнуть по одной из кнопок меню. Если щелкнуть по кнопке «Сложение», «Умножение» или «Действие» на форме появляется  пример  и место для ввода ответа. При нажатие на кнопку «Проверка», компьютер проверяет правильность введенного  ответа и выводит на экран сообщение о результатах проверки. </a:t>
            </a:r>
            <a:r>
              <a:rPr lang="ru-RU" sz="1600" dirty="0" smtClean="0"/>
              <a:t>При нажатии на кнопку «Следующий пример» числа меняются случай­ным образом. Нажатие на кнопку «Меню» закрывает текущую форму и вызывает на экран главную форму.</a:t>
            </a:r>
          </a:p>
          <a:p>
            <a:pPr marL="0" marR="0" lvl="0" indent="44926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600" dirty="0" smtClean="0">
              <a:solidFill>
                <a:schemeClr val="tx2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511156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Заключение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14282" y="571480"/>
            <a:ext cx="8715436" cy="5857916"/>
          </a:xfrm>
        </p:spPr>
        <p:txBody>
          <a:bodyPr>
            <a:noAutofit/>
          </a:bodyPr>
          <a:lstStyle/>
          <a:p>
            <a:pPr>
              <a:lnSpc>
                <a:spcPct val="120000"/>
              </a:lnSpc>
              <a:buNone/>
            </a:pPr>
            <a:r>
              <a:rPr lang="ru-RU" sz="1600" dirty="0" smtClean="0"/>
              <a:t>  </a:t>
            </a:r>
          </a:p>
          <a:p>
            <a:pPr>
              <a:lnSpc>
                <a:spcPct val="120000"/>
              </a:lnSpc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 данном  проекте рассматривался пример использования среды программирования Visual Basic 6.0  для написания приложения ОС Windows  «Учебный модуль для детей». </a:t>
            </a:r>
          </a:p>
          <a:p>
            <a:pPr>
              <a:lnSpc>
                <a:spcPct val="120000"/>
              </a:lnSpc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 ходе выполнения выпускной квалификационной работы, был разработан полнофункциональный электронный учебный модуль,  полностью готовый к применению.  </a:t>
            </a:r>
          </a:p>
          <a:p>
            <a:pPr>
              <a:lnSpc>
                <a:spcPct val="120000"/>
              </a:lnSpc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Программа   содержит  электронные приложения: «Раскраска»,  «Тренировка логического мышления»,  «Интеллект», «Тренировка памяти»,  «Игра найди клад»,  «Сказка  Репка»,  «Составь слово», «Тренажёр устного счёта». </a:t>
            </a:r>
          </a:p>
          <a:p>
            <a:pPr>
              <a:lnSpc>
                <a:spcPct val="120000"/>
              </a:lnSpc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Приложения  модуля  помогут  детям решать логические задачи, развивать внимание, логику, память, собирать, классифицировать информацию, обобщать полученные знания и делать логически обоснованные выводы. </a:t>
            </a:r>
          </a:p>
          <a:p>
            <a:pPr>
              <a:lnSpc>
                <a:spcPct val="120000"/>
              </a:lnSpc>
            </a:pPr>
            <a:endParaRPr lang="ru-RU" sz="1600" dirty="0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type="subTitle" idx="1"/>
          </p:nvPr>
        </p:nvSpPr>
        <p:spPr>
          <a:xfrm>
            <a:off x="142844" y="3200400"/>
            <a:ext cx="8786874" cy="3514748"/>
          </a:xfrm>
        </p:spPr>
        <p:txBody>
          <a:bodyPr>
            <a:normAutofit fontScale="62500" lnSpcReduction="20000"/>
          </a:bodyPr>
          <a:lstStyle/>
          <a:p>
            <a:pPr lvl="0" algn="l">
              <a:buFont typeface="Wingdings" pitchFamily="2" charset="2"/>
              <a:buChar char="q"/>
            </a:pPr>
            <a:r>
              <a:rPr lang="ru-RU" dirty="0" smtClean="0"/>
              <a:t>Браун С., </a:t>
            </a:r>
            <a:r>
              <a:rPr lang="en-US" dirty="0" err="1" smtClean="0"/>
              <a:t>VisualBasic</a:t>
            </a:r>
            <a:r>
              <a:rPr lang="ru-RU" dirty="0" smtClean="0"/>
              <a:t>. Учебный курс.- СПб.: Питер, 201</a:t>
            </a:r>
            <a:r>
              <a:rPr lang="en-US" dirty="0" smtClean="0"/>
              <a:t>3</a:t>
            </a:r>
            <a:r>
              <a:rPr lang="ru-RU" dirty="0" smtClean="0"/>
              <a:t>. – 390с.</a:t>
            </a:r>
          </a:p>
          <a:p>
            <a:pPr lvl="0" algn="l">
              <a:buFont typeface="Wingdings" pitchFamily="2" charset="2"/>
              <a:buChar char="q"/>
            </a:pPr>
            <a:r>
              <a:rPr lang="ru-RU" dirty="0" err="1" smtClean="0"/>
              <a:t>Гультяев</a:t>
            </a:r>
            <a:r>
              <a:rPr lang="ru-RU" dirty="0" smtClean="0"/>
              <a:t> А. К., Машин В. А., Проектирование и дизайн пользовательского интерфейса. - СПб.: </a:t>
            </a:r>
            <a:r>
              <a:rPr lang="ru-RU" dirty="0" err="1" smtClean="0"/>
              <a:t>Корона-Принт</a:t>
            </a:r>
            <a:r>
              <a:rPr lang="ru-RU" dirty="0" smtClean="0"/>
              <a:t>, . – 290с.</a:t>
            </a:r>
          </a:p>
          <a:p>
            <a:pPr lvl="0" algn="l">
              <a:buFont typeface="Wingdings" pitchFamily="2" charset="2"/>
              <a:buChar char="q"/>
            </a:pPr>
            <a:r>
              <a:rPr lang="ru-RU" dirty="0" err="1" smtClean="0"/>
              <a:t>ДжоМайо</a:t>
            </a:r>
            <a:r>
              <a:rPr lang="ru-RU" dirty="0" smtClean="0"/>
              <a:t>, </a:t>
            </a:r>
            <a:r>
              <a:rPr lang="en-US" dirty="0" err="1" smtClean="0"/>
              <a:t>MicrosoftVisualStudio</a:t>
            </a:r>
            <a:r>
              <a:rPr lang="ru-RU" dirty="0" smtClean="0"/>
              <a:t>. Самоучитель. - СПб.: </a:t>
            </a:r>
            <a:r>
              <a:rPr lang="ru-RU" dirty="0" err="1" smtClean="0"/>
              <a:t>БХВ-Петербург</a:t>
            </a:r>
            <a:r>
              <a:rPr lang="ru-RU" dirty="0" smtClean="0"/>
              <a:t>, 2010. – 270с.</a:t>
            </a:r>
          </a:p>
          <a:p>
            <a:pPr lvl="0" algn="l">
              <a:buFont typeface="Wingdings" pitchFamily="2" charset="2"/>
              <a:buChar char="q"/>
            </a:pPr>
            <a:r>
              <a:rPr lang="ru-RU" dirty="0" err="1" smtClean="0"/>
              <a:t>Зибиров</a:t>
            </a:r>
            <a:r>
              <a:rPr lang="ru-RU" dirty="0" smtClean="0"/>
              <a:t> В., </a:t>
            </a:r>
            <a:r>
              <a:rPr lang="en-US" dirty="0" err="1" smtClean="0"/>
              <a:t>VisualBasic</a:t>
            </a:r>
            <a:r>
              <a:rPr lang="ru-RU" dirty="0" smtClean="0"/>
              <a:t>  на примерах. – СПб.: БХВ – Петербург, 2012. – 150с.</a:t>
            </a:r>
          </a:p>
          <a:p>
            <a:pPr lvl="0" algn="l">
              <a:buFont typeface="Wingdings" pitchFamily="2" charset="2"/>
              <a:buChar char="q"/>
            </a:pPr>
            <a:r>
              <a:rPr lang="ru-RU" dirty="0" smtClean="0"/>
              <a:t>Павловская Т. А., С/С++. Программирование на языке высокого уровня. -  СПб.: Питер, 2012. – 269с.</a:t>
            </a:r>
          </a:p>
          <a:p>
            <a:pPr lvl="0" algn="l">
              <a:buFont typeface="Wingdings" pitchFamily="2" charset="2"/>
              <a:buChar char="q"/>
            </a:pPr>
            <a:r>
              <a:rPr lang="ru-RU" dirty="0" smtClean="0"/>
              <a:t>Павловская Т. А., Щупак Ю. А., C/C++. Структурное и объектно-ориентированное программирование. Практикум. – СПб.: Питер, 2012. – 350с.</a:t>
            </a:r>
          </a:p>
          <a:p>
            <a:pPr lvl="0" algn="l">
              <a:buFont typeface="Wingdings" pitchFamily="2" charset="2"/>
              <a:buChar char="q"/>
            </a:pPr>
            <a:r>
              <a:rPr lang="ru-RU" dirty="0" err="1" smtClean="0"/>
              <a:t>Струченков</a:t>
            </a:r>
            <a:r>
              <a:rPr lang="ru-RU" dirty="0" smtClean="0"/>
              <a:t> В. И., Методы оптимизации в прикладных задачах. - СПб.: Солон-Пресс, 2011. - 205с.</a:t>
            </a:r>
          </a:p>
          <a:p>
            <a:pPr lvl="0" algn="l">
              <a:buFont typeface="Wingdings" pitchFamily="2" charset="2"/>
              <a:buChar char="q"/>
            </a:pPr>
            <a:r>
              <a:rPr lang="ru-RU" dirty="0" smtClean="0"/>
              <a:t>Паутова А. Г.. </a:t>
            </a:r>
            <a:r>
              <a:rPr lang="en-US" dirty="0" err="1" smtClean="0"/>
              <a:t>VisualBasic</a:t>
            </a:r>
            <a:r>
              <a:rPr lang="ru-RU" dirty="0" smtClean="0"/>
              <a:t>. Творческое проектирование в школе и дома. – М.: </a:t>
            </a:r>
            <a:r>
              <a:rPr lang="ru-RU" dirty="0" err="1" smtClean="0"/>
              <a:t>Классикс</a:t>
            </a:r>
            <a:r>
              <a:rPr lang="ru-RU" dirty="0" smtClean="0"/>
              <a:t> Стиль, 2010 – 112с.</a:t>
            </a:r>
          </a:p>
          <a:p>
            <a:pPr lvl="0" algn="l">
              <a:buFont typeface="Wingdings" pitchFamily="2" charset="2"/>
              <a:buChar char="q"/>
            </a:pPr>
            <a:r>
              <a:rPr lang="en-US" dirty="0" err="1" smtClean="0"/>
              <a:t>vbbook</a:t>
            </a:r>
            <a:r>
              <a:rPr lang="ru-RU" dirty="0" smtClean="0"/>
              <a:t>.</a:t>
            </a:r>
            <a:r>
              <a:rPr lang="en-US" dirty="0" err="1" smtClean="0"/>
              <a:t>ru</a:t>
            </a:r>
            <a:r>
              <a:rPr lang="en-US" dirty="0" smtClean="0"/>
              <a:t> </a:t>
            </a:r>
            <a:r>
              <a:rPr lang="ru-RU" dirty="0" smtClean="0"/>
              <a:t>Сайт для программистов </a:t>
            </a:r>
          </a:p>
          <a:p>
            <a:pPr algn="l">
              <a:buFont typeface="Wingdings" pitchFamily="2" charset="2"/>
              <a:buChar char="q"/>
            </a:pP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2844" y="2000240"/>
            <a:ext cx="9001156" cy="851500"/>
          </a:xfrm>
        </p:spPr>
        <p:txBody>
          <a:bodyPr>
            <a:normAutofit fontScale="90000"/>
          </a:bodyPr>
          <a:lstStyle/>
          <a:p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СПИСОК  ИСПОЛЬЗУЕМЫХ  ЛИТЕРАТУРНЫХ  ИСТОЧНИКОВ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714348" y="642918"/>
            <a:ext cx="7772400" cy="1362075"/>
          </a:xfrm>
        </p:spPr>
        <p:txBody>
          <a:bodyPr/>
          <a:lstStyle/>
          <a:p>
            <a:pPr algn="ctr"/>
            <a:r>
              <a:rPr lang="ru-RU" b="1" dirty="0" smtClean="0"/>
              <a:t>Задача: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214282" y="2500306"/>
            <a:ext cx="8643998" cy="4500594"/>
          </a:xfrm>
        </p:spPr>
        <p:txBody>
          <a:bodyPr>
            <a:normAutofit/>
          </a:bodyPr>
          <a:lstStyle/>
          <a:p>
            <a:pPr algn="just" fontAlgn="base"/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Разработать электронный модуль для обучения детей. Данный модуль  должен содержать:</a:t>
            </a:r>
          </a:p>
          <a:p>
            <a:pPr algn="just" fontAlgn="base">
              <a:buFont typeface="Wingdings" pitchFamily="2" charset="2"/>
              <a:buChar char="q"/>
            </a:pP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структурированный теоретический материал по выбранной теме,  </a:t>
            </a:r>
          </a:p>
          <a:p>
            <a:pPr algn="just" fontAlgn="base">
              <a:buFont typeface="Wingdings" pitchFamily="2" charset="2"/>
              <a:buChar char="q"/>
            </a:pP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тестовый контроль для проверки знаний обучаемых, </a:t>
            </a:r>
          </a:p>
          <a:p>
            <a:pPr algn="just" fontAlgn="base">
              <a:buFont typeface="Wingdings" pitchFamily="2" charset="2"/>
              <a:buChar char="q"/>
            </a:pP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интуитивно понятный пользовательский интерфейс программы,</a:t>
            </a:r>
          </a:p>
          <a:p>
            <a:pPr algn="just" fontAlgn="base">
              <a:buFont typeface="Wingdings" pitchFamily="2" charset="2"/>
              <a:buChar char="q"/>
            </a:pP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привлекательный дизайн, </a:t>
            </a:r>
          </a:p>
          <a:p>
            <a:pPr algn="just" fontAlgn="base">
              <a:buFont typeface="Wingdings" pitchFamily="2" charset="2"/>
              <a:buChar char="q"/>
            </a:pP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удобную навигацию по разделам учебника для быстрого поиска нужной информации,  </a:t>
            </a:r>
          </a:p>
          <a:p>
            <a:pPr algn="just" fontAlgn="base">
              <a:buFont typeface="Wingdings" pitchFamily="2" charset="2"/>
              <a:buChar char="q"/>
            </a:pP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учитывать особенности детского развития, </a:t>
            </a:r>
          </a:p>
          <a:p>
            <a:pPr algn="just" fontAlgn="base">
              <a:buFont typeface="Wingdings" pitchFamily="2" charset="2"/>
              <a:buChar char="q"/>
            </a:pP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использовать игровую форму обучения. </a:t>
            </a:r>
          </a:p>
          <a:p>
            <a:pPr algn="just" fontAlgn="base"/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Программа должна иметь невысокие     требования    к    программному    и    аппаратному    обеспечению. 	</a:t>
            </a:r>
          </a:p>
          <a:p>
            <a:pPr algn="just"/>
            <a:endParaRPr lang="ru-RU" dirty="0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type="subTitle" idx="1"/>
          </p:nvPr>
        </p:nvSpPr>
        <p:spPr>
          <a:xfrm>
            <a:off x="357158" y="3200400"/>
            <a:ext cx="8643998" cy="3443310"/>
          </a:xfrm>
        </p:spPr>
        <p:txBody>
          <a:bodyPr>
            <a:normAutofit fontScale="62500" lnSpcReduction="20000"/>
          </a:bodyPr>
          <a:lstStyle/>
          <a:p>
            <a:pPr marL="0" indent="0" algn="just">
              <a:buNone/>
            </a:pPr>
            <a:r>
              <a:rPr lang="ru-RU" sz="2000" dirty="0" smtClean="0"/>
              <a:t>	</a:t>
            </a:r>
            <a:r>
              <a:rPr lang="ru-RU" sz="3300" dirty="0" smtClean="0"/>
              <a:t>В ходе выполнения данного  проекта  были изучены и проанализированы объектно-ориентированные языки программирования. </a:t>
            </a:r>
          </a:p>
          <a:p>
            <a:pPr marL="0" indent="0" algn="just">
              <a:buNone/>
            </a:pPr>
            <a:r>
              <a:rPr lang="ru-RU" sz="3300" dirty="0" smtClean="0"/>
              <a:t>	Среди множества языков  была выбрана  среда программирования Visual Basic. Среда Visual Basic может с успехом использоваться начинающими пользователями для познания секретов программирования и увлекательных занятий по созданию несложных (поначалу) приложений и, в то же время, предоставляет мощные инструменты разработки опытным программистам. </a:t>
            </a:r>
          </a:p>
          <a:p>
            <a:pPr marL="0" indent="0" algn="just">
              <a:buNone/>
            </a:pPr>
            <a:r>
              <a:rPr lang="ru-RU" sz="3300" dirty="0" smtClean="0"/>
              <a:t>	Для   создания  графических объектов и оформления приложений использовался графический редактор </a:t>
            </a:r>
            <a:r>
              <a:rPr lang="ru-RU" sz="3300" dirty="0" err="1" smtClean="0"/>
              <a:t>Adobe</a:t>
            </a:r>
            <a:r>
              <a:rPr lang="ru-RU" sz="3300" dirty="0" smtClean="0"/>
              <a:t> </a:t>
            </a:r>
            <a:r>
              <a:rPr lang="ru-RU" sz="3300" dirty="0" err="1" smtClean="0"/>
              <a:t>Photoshop</a:t>
            </a:r>
            <a:endParaRPr lang="ru-RU" sz="33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Выбор и обоснование среды разработки.</a:t>
            </a:r>
            <a:endParaRPr lang="ru-RU" dirty="0"/>
          </a:p>
        </p:txBody>
      </p:sp>
    </p:spTree>
  </p:cSld>
  <p:clrMapOvr>
    <a:masterClrMapping/>
  </p:clrMapOvr>
  <p:transition spd="med">
    <p:cut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14282" y="2071678"/>
            <a:ext cx="8615394" cy="1143000"/>
          </a:xfrm>
        </p:spPr>
        <p:txBody>
          <a:bodyPr>
            <a:no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	Для реализации проекта необходимо создать новый проект в среде программирования Microsoft Visual Basic. 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	Первым этапом разработки приложения было создание  титульной формы,  на которую поместили таймер для автоматического перехода к главной форме. 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	На главной форме  размещены компоненты типа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Label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для открытия разделов  «Раскраска»,  «Логика»,  «Игра»,  «Сказка»,  «Слово», «Счет»  и 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TextBox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(текстовое поле) для ввода пароля </a:t>
            </a:r>
            <a:r>
              <a:rPr lang="ru-RU" sz="2000" b="1" u="sng" dirty="0" smtClean="0">
                <a:latin typeface="Times New Roman" pitchFamily="18" charset="0"/>
                <a:cs typeface="Times New Roman" pitchFamily="18" charset="0"/>
              </a:rPr>
              <a:t>Сергеева Вика и стрелочка вправо, что бы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/>
          <p:cNvPicPr/>
          <p:nvPr/>
        </p:nvPicPr>
        <p:blipFill>
          <a:blip r:embed="rId2" cstate="print"/>
          <a:srcRect l="6383" t="15000" r="17771" b="12931"/>
          <a:stretch>
            <a:fillRect/>
          </a:stretch>
        </p:blipFill>
        <p:spPr bwMode="auto">
          <a:xfrm>
            <a:off x="5143504" y="3071810"/>
            <a:ext cx="2000264" cy="1214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print"/>
          <a:srcRect l="8929" t="14286" r="29464" b="26428"/>
          <a:stretch>
            <a:fillRect/>
          </a:stretch>
        </p:blipFill>
        <p:spPr bwMode="auto">
          <a:xfrm>
            <a:off x="2500298" y="3000372"/>
            <a:ext cx="1928826" cy="12954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57158" y="357166"/>
            <a:ext cx="8415342" cy="1143000"/>
          </a:xfrm>
        </p:spPr>
        <p:txBody>
          <a:bodyPr>
            <a:noAutofit/>
          </a:bodyPr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Приложение «Раскраска»  представляет собой электронную книжку . Чтобы нарисовать или раскрасить картинки, надо  выбрать кнопку палитра цветов, чтобы очистить картинку, надо нажать на кнопку очистить. При перемещении движка полосы прокрутки с диска загружается новый графический файл, мы создали файлы с рисунками и поместили их в папку 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Pictures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 Разместили на форме объект 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Picture1.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/>
          <p:cNvPicPr/>
          <p:nvPr/>
        </p:nvPicPr>
        <p:blipFill>
          <a:blip r:embed="rId2" cstate="print"/>
          <a:srcRect l="6291" t="11241" r="20425" b="9205"/>
          <a:stretch>
            <a:fillRect/>
          </a:stretch>
        </p:blipFill>
        <p:spPr bwMode="auto">
          <a:xfrm>
            <a:off x="785786" y="1714488"/>
            <a:ext cx="2643206" cy="1571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142852"/>
            <a:ext cx="7772400" cy="785818"/>
          </a:xfrm>
        </p:spPr>
        <p:txBody>
          <a:bodyPr>
            <a:normAutofit fontScale="90000"/>
          </a:bodyPr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Приложение «Логика»  содержит четыре типа задач, которые используются для развития логического мышления. Прежде чем принять решение, надо понять закономерность расположения фигур в условиях задачи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43174" y="1142985"/>
            <a:ext cx="1571636" cy="10773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" name="Рисунок 3" descr="C:\Users\User\AppData\Local\Microsoft\Windows\Temporary Internet Files\Content.Word\Новый рисунок (38).bmp"/>
          <p:cNvPicPr/>
          <p:nvPr/>
        </p:nvPicPr>
        <p:blipFill>
          <a:blip r:embed="rId3" cstate="print"/>
          <a:srcRect l="51645" t="50000"/>
          <a:stretch>
            <a:fillRect/>
          </a:stretch>
        </p:blipFill>
        <p:spPr bwMode="auto">
          <a:xfrm>
            <a:off x="7000892" y="3857628"/>
            <a:ext cx="1500198" cy="10001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664217" y="3929067"/>
            <a:ext cx="1524288" cy="1071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1571612"/>
            <a:ext cx="8786874" cy="1225536"/>
          </a:xfrm>
        </p:spPr>
        <p:txBody>
          <a:bodyPr>
            <a:noAutofit/>
          </a:bodyPr>
          <a:lstStyle/>
          <a:p>
            <a:pPr algn="just">
              <a:lnSpc>
                <a:spcPct val="150000"/>
              </a:lnSpc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Для приложения «Игра» определили  сюжет. «Где - то на приусадебном участке зарыт клад. Его надо отыскать. Хозяин участка за кладом может двигаться вправо, влево, вверх и вниз. Управлять им будем, нажимая клавиши со стрелками. Хозяин может ходить куда угодно,  наступая на овощи. Когда хозяин участка находит клад, появляется ларец с кладом. Чтобы решить эту задачу сначала создали графические файлы с рисунками овощей,  дорожки, клада и хозяина участка, потом создали форму  разместили на ней объекты, изменив свойство  этих объектов. Разработали подпрограмму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Forest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, вызволи её из процедуры 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FormLoad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</p:txBody>
      </p:sp>
      <p:pic>
        <p:nvPicPr>
          <p:cNvPr id="3" name="Рисунок 2"/>
          <p:cNvPicPr/>
          <p:nvPr/>
        </p:nvPicPr>
        <p:blipFill>
          <a:blip r:embed="rId2"/>
          <a:srcRect l="6189" t="15000" r="48501" b="36017"/>
          <a:stretch>
            <a:fillRect/>
          </a:stretch>
        </p:blipFill>
        <p:spPr bwMode="auto">
          <a:xfrm>
            <a:off x="1928794" y="2786058"/>
            <a:ext cx="2214578" cy="1143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714356"/>
            <a:ext cx="8786874" cy="1143000"/>
          </a:xfrm>
        </p:spPr>
        <p:txBody>
          <a:bodyPr>
            <a:normAutofit fontScale="90000"/>
          </a:bodyPr>
          <a:lstStyle/>
          <a:p>
            <a:pPr algn="just"/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Пользователь, работающие с программой «Слово», получает набор букв, из которых надо составить все возможные слова. Для того, чтобы букву поместить в слово, надо щёлкнуть мышью по кнопке слева от буквы и  щёлкнуть по объекту, в котором должна появиться первая буква. Каждую букву можно использовать только один раз. Поэтому после того, как буква выбрана и вставлена в слово, соответствующая кнопка становится недопустимой. Нажатие на кнопку «Новое слово» делает все кнопки снова доступными и очищает место для записи нового слова. </a:t>
            </a:r>
            <a:r>
              <a:rPr lang="ru-RU" sz="1400" dirty="0" smtClean="0"/>
              <a:t/>
            </a:r>
            <a:br>
              <a:rPr lang="ru-RU" sz="1400" dirty="0" smtClean="0"/>
            </a:br>
            <a:endParaRPr lang="ru-RU" sz="1400" dirty="0"/>
          </a:p>
        </p:txBody>
      </p:sp>
      <p:pic>
        <p:nvPicPr>
          <p:cNvPr id="3" name="Рисунок 2"/>
          <p:cNvPicPr/>
          <p:nvPr/>
        </p:nvPicPr>
        <p:blipFill>
          <a:blip r:embed="rId2"/>
          <a:srcRect l="4636" t="11207" r="38911" b="34291"/>
          <a:stretch>
            <a:fillRect/>
          </a:stretch>
        </p:blipFill>
        <p:spPr bwMode="auto">
          <a:xfrm>
            <a:off x="857224" y="1857364"/>
            <a:ext cx="2428892" cy="1357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26" y="214290"/>
            <a:ext cx="8501154" cy="1285884"/>
          </a:xfrm>
        </p:spPr>
        <p:txBody>
          <a:bodyPr>
            <a:normAutofit fontScale="90000"/>
          </a:bodyPr>
          <a:lstStyle/>
          <a:p>
            <a:pPr algn="just"/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В сказке пропущены некоторые слова. Задача пользователя состоит в том, чтобы прочитать сказку и на место пропущенных слов перетащить с помощью мышки подходящий рисунок.</a:t>
            </a: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smtClean="0"/>
              <a:t> 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Работая над программой мы создали форму  расположили на ней объекты управления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В процедуру 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Form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_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Activate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записали  программный код для чтения  текстового файла </a:t>
            </a:r>
            <a:r>
              <a:rPr lang="en-US" sz="1800" dirty="0" err="1" smtClean="0">
                <a:latin typeface="Times New Roman" pitchFamily="18" charset="0"/>
                <a:cs typeface="Times New Roman" pitchFamily="18" charset="0"/>
              </a:rPr>
              <a:t>Repka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txt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600" dirty="0" smtClean="0"/>
              <a:t/>
            </a:r>
            <a:br>
              <a:rPr lang="ru-RU" sz="1600" dirty="0" smtClean="0"/>
            </a:br>
            <a:endParaRPr lang="ru-RU" sz="1600" dirty="0"/>
          </a:p>
        </p:txBody>
      </p:sp>
      <p:pic>
        <p:nvPicPr>
          <p:cNvPr id="3" name="Рисунок 2"/>
          <p:cNvPicPr/>
          <p:nvPr/>
        </p:nvPicPr>
        <p:blipFill>
          <a:blip r:embed="rId2" cstate="print"/>
          <a:srcRect l="19770" t="11034" r="25824" b="20000"/>
          <a:stretch>
            <a:fillRect/>
          </a:stretch>
        </p:blipFill>
        <p:spPr bwMode="auto">
          <a:xfrm>
            <a:off x="1500166" y="1571612"/>
            <a:ext cx="2357454" cy="1214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раведливость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260</TotalTime>
  <Words>823</Words>
  <Application>Microsoft Office PowerPoint</Application>
  <PresentationFormat>Экран (4:3)</PresentationFormat>
  <Paragraphs>45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Справедливость</vt:lpstr>
      <vt:lpstr>Проект «Разработка учебного модуля для детей»</vt:lpstr>
      <vt:lpstr>Задача: </vt:lpstr>
      <vt:lpstr>Выбор и обоснование среды разработки.</vt:lpstr>
      <vt:lpstr> Для реализации проекта необходимо создать новый проект в среде программирования Microsoft Visual Basic.   Первым этапом разработки приложения было создание  титульной формы,  на которую поместили таймер для автоматического перехода к главной форме.   На главной форме  размещены компоненты типа Label для открытия разделов  «Раскраска»,  «Логика»,  «Игра»,  «Сказка»,  «Слово», «Счет»  и  TextBox  (текстовое поле) для ввода пароля Сергеева Вика и стрелочка вправо, что бы  </vt:lpstr>
      <vt:lpstr>Приложение «Раскраска»  представляет собой электронную книжку . Чтобы нарисовать или раскрасить картинки, надо  выбрать кнопку палитра цветов, чтобы очистить картинку, надо нажать на кнопку очистить. При перемещении движка полосы прокрутки с диска загружается новый графический файл, мы создали файлы с рисунками и поместили их в папку Pictures. Разместили на форме объект Picture1. </vt:lpstr>
      <vt:lpstr>Приложение «Логика»  содержит четыре типа задач, которые используются для развития логического мышления. Прежде чем принять решение, надо понять закономерность расположения фигур в условиях задачи</vt:lpstr>
      <vt:lpstr>Для приложения «Игра» определили  сюжет. «Где - то на приусадебном участке зарыт клад. Его надо отыскать. Хозяин участка за кладом может двигаться вправо, влево, вверх и вниз. Управлять им будем, нажимая клавиши со стрелками. Хозяин может ходить куда угодно,  наступая на овощи. Когда хозяин участка находит клад, появляется ларец с кладом. Чтобы решить эту задачу сначала создали графические файлы с рисунками овощей,  дорожки, клада и хозяина участка, потом создали форму  разместили на ней объекты, изменив свойство  этих объектов. Разработали подпрограмму Forest, вызволи её из процедуры  FormLoad. </vt:lpstr>
      <vt:lpstr>Пользователь, работающие с программой «Слово», получает набор букв, из которых надо составить все возможные слова. Для того, чтобы букву поместить в слово, надо щёлкнуть мышью по кнопке слева от буквы и  щёлкнуть по объекту, в котором должна появиться первая буква. Каждую букву можно использовать только один раз. Поэтому после того, как буква выбрана и вставлена в слово, соответствующая кнопка становится недопустимой. Нажатие на кнопку «Новое слово» делает все кнопки снова доступными и очищает место для записи нового слова.  </vt:lpstr>
      <vt:lpstr>В сказке пропущены некоторые слова. Задача пользователя состоит в том, чтобы прочитать сказку и на место пропущенных слов перетащить с помощью мышки подходящий рисунок.  Работая над программой мы создали форму  расположили на ней объекты управления. В процедуру Form_Activate записали  программный код для чтения  текстового файла Repka.txt.  </vt:lpstr>
      <vt:lpstr>Слайд 10</vt:lpstr>
      <vt:lpstr>Заключение</vt:lpstr>
      <vt:lpstr>СПИСОК  ИСПОЛЬЗУЕМЫХ  ЛИТЕРАТУРНЫХ  ИСТОЧНИКОВ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Дипломный проект на тему</dc:title>
  <dc:creator>Дима</dc:creator>
  <cp:lastModifiedBy>User</cp:lastModifiedBy>
  <cp:revision>39</cp:revision>
  <dcterms:created xsi:type="dcterms:W3CDTF">2013-06-19T06:36:22Z</dcterms:created>
  <dcterms:modified xsi:type="dcterms:W3CDTF">2019-01-08T14:25:53Z</dcterms:modified>
</cp:coreProperties>
</file>