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8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89" autoAdjust="0"/>
  </p:normalViewPr>
  <p:slideViewPr>
    <p:cSldViewPr>
      <p:cViewPr varScale="1">
        <p:scale>
          <a:sx n="75" d="100"/>
          <a:sy n="75" d="100"/>
        </p:scale>
        <p:origin x="123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ru-RU" sz="3200" dirty="0">
                <a:solidFill>
                  <a:schemeClr val="tx2"/>
                </a:solidFill>
              </a:rPr>
              <a:t>Реальность</a:t>
            </a:r>
            <a:endParaRPr lang="ru-RU" dirty="0">
              <a:solidFill>
                <a:schemeClr val="tx2"/>
              </a:solidFill>
            </a:endParaRPr>
          </a:p>
        </c:rich>
      </c:tx>
      <c:layout>
        <c:manualLayout>
          <c:xMode val="edge"/>
          <c:yMode val="edge"/>
          <c:x val="0.31303921568627452"/>
          <c:y val="9.1666666666666771E-2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Реальность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Действительность</c:v>
                </c:pt>
                <c:pt idx="1">
                  <c:v>Фактичность</c:v>
                </c:pt>
                <c:pt idx="2">
                  <c:v>Сущность</c:v>
                </c:pt>
                <c:pt idx="3">
                  <c:v>Бытие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0457516339869311"/>
          <c:y val="0.36135083114610689"/>
          <c:w val="0.39542483660130739"/>
          <c:h val="0.51442344706911669"/>
        </c:manualLayout>
      </c:layout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200"/>
            </a:pPr>
            <a:r>
              <a:rPr lang="ru-RU" sz="3200" dirty="0">
                <a:solidFill>
                  <a:schemeClr val="tx2"/>
                </a:solidFill>
              </a:rPr>
              <a:t>Мечта</a:t>
            </a:r>
          </a:p>
        </c:rich>
      </c:tx>
      <c:layout>
        <c:manualLayout>
          <c:xMode val="edge"/>
          <c:yMode val="edge"/>
          <c:x val="0.35722222222222239"/>
          <c:y val="7.5000000000000011E-2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Мечта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Цель</c:v>
                </c:pt>
                <c:pt idx="1">
                  <c:v>Желание</c:v>
                </c:pt>
                <c:pt idx="2">
                  <c:v>Фантазия</c:v>
                </c:pt>
                <c:pt idx="3">
                  <c:v>Идеал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65066826205547912"/>
          <c:y val="0.37287335958005263"/>
          <c:w val="0.33299186866347608"/>
          <c:h val="0.368322834645669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BCE6B-4D90-4AB3-80EB-D5E79DD70FA9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2ACA4-FE34-48A4-BA2D-ABE1C10E0E1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02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2ACA4-FE34-48A4-BA2D-ABE1C10E0E19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216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786058"/>
            <a:ext cx="6477000" cy="18288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i="1" dirty="0" smtClean="0"/>
              <a:t> </a:t>
            </a:r>
            <a:r>
              <a:rPr lang="ru-RU" sz="3600" b="1" i="1" dirty="0" smtClean="0"/>
              <a:t>«Всякая ли мечта достойна человека?» 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2200" b="1" i="1" dirty="0" smtClean="0"/>
              <a:t>(по направлению «Мечта и реальность»)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000504"/>
            <a:ext cx="7572396" cy="1643049"/>
          </a:xfrm>
        </p:spPr>
        <p:txBody>
          <a:bodyPr>
            <a:noAutofit/>
          </a:bodyPr>
          <a:lstStyle/>
          <a:p>
            <a:pPr algn="r"/>
            <a:r>
              <a:rPr lang="ru-RU" sz="2400" i="1" spc="-150" dirty="0" smtClean="0">
                <a:solidFill>
                  <a:schemeClr val="tx2"/>
                </a:solidFill>
              </a:rPr>
              <a:t>Презентация ученика 10 «А» класса</a:t>
            </a:r>
          </a:p>
          <a:p>
            <a:pPr algn="r"/>
            <a:r>
              <a:rPr lang="ru-RU" sz="2400" i="1" spc="-150" dirty="0" smtClean="0">
                <a:solidFill>
                  <a:schemeClr val="tx2"/>
                </a:solidFill>
              </a:rPr>
              <a:t>МБОУ гимназии школы №4</a:t>
            </a:r>
          </a:p>
          <a:p>
            <a:pPr algn="r"/>
            <a:r>
              <a:rPr lang="ru-RU" sz="2400" i="1" spc="-150" dirty="0" smtClean="0">
                <a:solidFill>
                  <a:schemeClr val="tx2"/>
                </a:solidFill>
              </a:rPr>
              <a:t>Лагунова Георгия Андреевича</a:t>
            </a:r>
          </a:p>
          <a:p>
            <a:pPr algn="r"/>
            <a:r>
              <a:rPr lang="ru-RU" sz="2400" i="1" spc="-150" dirty="0" smtClean="0">
                <a:solidFill>
                  <a:schemeClr val="tx2"/>
                </a:solidFill>
              </a:rPr>
              <a:t>Учитель: Арамян Нунэ Генриховна</a:t>
            </a:r>
            <a:endParaRPr lang="ru-RU" sz="2400" i="1" spc="-15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«Всякая ли мечта достойна человека?»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Аргумент</a:t>
            </a:r>
            <a:r>
              <a:rPr lang="en-US" sz="2800" dirty="0" smtClean="0">
                <a:solidFill>
                  <a:schemeClr val="tx2"/>
                </a:solidFill>
              </a:rPr>
              <a:t> ‘</a:t>
            </a:r>
            <a:r>
              <a:rPr lang="ru-RU" sz="2800" dirty="0" smtClean="0">
                <a:solidFill>
                  <a:schemeClr val="tx2"/>
                </a:solidFill>
              </a:rPr>
              <a:t>против</a:t>
            </a:r>
            <a:r>
              <a:rPr lang="en-US" sz="2800" dirty="0" smtClean="0">
                <a:solidFill>
                  <a:schemeClr val="tx2"/>
                </a:solidFill>
              </a:rPr>
              <a:t>’</a:t>
            </a:r>
            <a:r>
              <a:rPr lang="ru-RU" sz="2800" dirty="0" smtClean="0">
                <a:solidFill>
                  <a:schemeClr val="tx2"/>
                </a:solidFill>
              </a:rPr>
              <a:t> №1: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Николай Иванович Чимша-Гималайский из рассказа А.П.Чехова «Крыжовник» мечтает о тихой деревенской жизни без проблем, выращивании крыжовника в своём будущем имении. Действительно, он осуществляет свою мечту. У него появляется имение, он ест и выращивает крыжовник, несмотря на его кислый вкус. Но каким образом добился он этой мечты и каким он стал? Он женился по расчёту, держал жену впроголодь. Был помешан только на своей мечте, а когда она исполнилась, он стал тщеславным</a:t>
            </a:r>
            <a:r>
              <a:rPr lang="en-US" sz="2800" dirty="0" smtClean="0">
                <a:solidFill>
                  <a:schemeClr val="tx2"/>
                </a:solidFill>
              </a:rPr>
              <a:t>;</a:t>
            </a:r>
            <a:r>
              <a:rPr lang="ru-RU" sz="2800" dirty="0" smtClean="0">
                <a:solidFill>
                  <a:schemeClr val="tx2"/>
                </a:solidFill>
              </a:rPr>
              <a:t> обижался, когда крестьяне не называли его </a:t>
            </a:r>
            <a:r>
              <a:rPr lang="en-US" sz="2800" dirty="0" smtClean="0">
                <a:solidFill>
                  <a:schemeClr val="tx2"/>
                </a:solidFill>
              </a:rPr>
              <a:t>“</a:t>
            </a:r>
            <a:r>
              <a:rPr lang="ru-RU" sz="2800" dirty="0" smtClean="0">
                <a:solidFill>
                  <a:schemeClr val="tx2"/>
                </a:solidFill>
              </a:rPr>
              <a:t>ваше высокоблагородие</a:t>
            </a:r>
            <a:r>
              <a:rPr lang="en-US" sz="2800" dirty="0" smtClean="0">
                <a:solidFill>
                  <a:schemeClr val="tx2"/>
                </a:solidFill>
              </a:rPr>
              <a:t>”</a:t>
            </a:r>
            <a:r>
              <a:rPr lang="ru-RU" sz="2800" dirty="0" smtClean="0">
                <a:solidFill>
                  <a:schemeClr val="tx2"/>
                </a:solidFill>
              </a:rPr>
              <a:t>. Таким образом, следуя своей мечте, он не думал о реальности и жизнь его прошла мимо. Мне кажется, достижение своей мечты такой ценой - не достойно человека.</a:t>
            </a:r>
          </a:p>
          <a:p>
            <a:pPr>
              <a:buNone/>
            </a:pP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«Всякая ли мечта достойна человека?»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Аргумент</a:t>
            </a:r>
            <a:r>
              <a:rPr lang="en-US" sz="3200" dirty="0" smtClean="0">
                <a:solidFill>
                  <a:schemeClr val="tx2"/>
                </a:solidFill>
              </a:rPr>
              <a:t> ‘</a:t>
            </a:r>
            <a:r>
              <a:rPr lang="ru-RU" sz="3200" dirty="0" smtClean="0">
                <a:solidFill>
                  <a:schemeClr val="tx2"/>
                </a:solidFill>
              </a:rPr>
              <a:t>против</a:t>
            </a:r>
            <a:r>
              <a:rPr lang="en-US" sz="3200" dirty="0" smtClean="0">
                <a:solidFill>
                  <a:schemeClr val="tx2"/>
                </a:solidFill>
              </a:rPr>
              <a:t>’</a:t>
            </a:r>
            <a:r>
              <a:rPr lang="ru-RU" sz="3200" dirty="0" smtClean="0">
                <a:solidFill>
                  <a:schemeClr val="tx2"/>
                </a:solidFill>
              </a:rPr>
              <a:t> №2:</a:t>
            </a:r>
          </a:p>
          <a:p>
            <a:pPr>
              <a:buNone/>
            </a:pPr>
            <a:r>
              <a:rPr lang="ru-RU" dirty="0" err="1" smtClean="0">
                <a:solidFill>
                  <a:schemeClr val="tx2"/>
                </a:solidFill>
              </a:rPr>
              <a:t>Германн</a:t>
            </a:r>
            <a:r>
              <a:rPr lang="ru-RU" dirty="0" smtClean="0">
                <a:solidFill>
                  <a:schemeClr val="tx2"/>
                </a:solidFill>
              </a:rPr>
              <a:t> из повести А.С.Пушкина «Пиковая дама» мечтал о большом состоянии. Когда он узнал о секрете с тремя картами, который помог бы ему осуществить его мечту, он немедленно отправился к старой графине, владевшей этой тайной. Для того, чтобы явиться к ней, он солгал о своей симпатии к её воспитаннице. Но так и не узнал заветный секрет, так как графиня скончалась. Позже она явилась к нему во сне с предложением. Он должен был жениться на её воспитаннице, а в обмен она обещала раскрыть ему секрет. Слов своих </a:t>
            </a:r>
            <a:r>
              <a:rPr lang="ru-RU" dirty="0" err="1" smtClean="0">
                <a:solidFill>
                  <a:schemeClr val="tx2"/>
                </a:solidFill>
              </a:rPr>
              <a:t>Германн</a:t>
            </a:r>
            <a:r>
              <a:rPr lang="ru-RU" dirty="0" smtClean="0">
                <a:solidFill>
                  <a:schemeClr val="tx2"/>
                </a:solidFill>
              </a:rPr>
              <a:t> не сдержал, в отличии от графини. В итоге он проигрался в карты и сошёл с ума. Я считаю, что меркантильная мечта </a:t>
            </a:r>
            <a:r>
              <a:rPr lang="ru-RU" dirty="0" err="1" smtClean="0">
                <a:solidFill>
                  <a:schemeClr val="tx2"/>
                </a:solidFill>
              </a:rPr>
              <a:t>Германна</a:t>
            </a:r>
            <a:r>
              <a:rPr lang="ru-RU" dirty="0" smtClean="0">
                <a:solidFill>
                  <a:schemeClr val="tx2"/>
                </a:solidFill>
              </a:rPr>
              <a:t> недостойна человека.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Вывод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«Всякая ли мечта достойна человека?»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>
                <a:solidFill>
                  <a:schemeClr val="tx2"/>
                </a:solidFill>
              </a:rPr>
              <a:t>Таким образом, мы поняли, что если мечта человека направлена на благородную, правильную цель, то она – достойная. Способы её достижения не менее важны и также должны быть честными и гуманными.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i="1" dirty="0" smtClean="0"/>
              <a:t>«Всякая ли мечта достойна человека?»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Таким образом, хотелось бы подчеркнуть, что не каждая мечта достойна человека. Если человек в своих мечтах думает только о себе и своей выгоде или на пути к ней наносит вред другим, то такая мечта – недостойна.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>Комментарий к направлению от ФИПИ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 </a:t>
            </a:r>
            <a:r>
              <a:rPr lang="ru-RU" sz="3000" b="1" dirty="0" smtClean="0">
                <a:solidFill>
                  <a:schemeClr val="tx2"/>
                </a:solidFill>
              </a:rPr>
              <a:t>Мечта и реальность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600" dirty="0" smtClean="0">
                <a:solidFill>
                  <a:schemeClr val="tx2"/>
                </a:solidFill>
              </a:rPr>
              <a:t>Понятия «мечта» и «реальность» во многом противопоставлены и одновременно тесно связаны, они нацеливают на осмысление различных представлений о мире и смысле жизни, на раздумье о том, как реальность порождает мечту и как мечта человека поднимает его над обыденностью. В литературе немало героев, по-разному относящихся к мечте: одни воодушевлены благородными устремлениями и готовы их воплотить в жизнь, другие оказались в плену прекраснодушных мечтаний, третьи лишены высокой мечты и подчинены низменным целям.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Синонимичный ряд к словам </a:t>
            </a:r>
            <a:r>
              <a:rPr lang="en-US" dirty="0" smtClean="0"/>
              <a:t>‘</a:t>
            </a:r>
            <a:r>
              <a:rPr lang="ru-RU" dirty="0" smtClean="0"/>
              <a:t>мечта</a:t>
            </a:r>
            <a:r>
              <a:rPr lang="en-US" dirty="0" smtClean="0"/>
              <a:t>’</a:t>
            </a:r>
            <a:r>
              <a:rPr lang="ru-RU" dirty="0" smtClean="0"/>
              <a:t> и </a:t>
            </a:r>
            <a:r>
              <a:rPr lang="en-US" dirty="0" smtClean="0"/>
              <a:t>‘</a:t>
            </a:r>
            <a:r>
              <a:rPr lang="ru-RU" dirty="0" smtClean="0"/>
              <a:t>реальность</a:t>
            </a:r>
            <a:r>
              <a:rPr lang="en-US" dirty="0" smtClean="0"/>
              <a:t>’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4857752" y="1571612"/>
          <a:ext cx="388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609600" y="1589088"/>
          <a:ext cx="388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Понятия </a:t>
            </a:r>
            <a:r>
              <a:rPr lang="en-US" dirty="0" smtClean="0"/>
              <a:t>‘</a:t>
            </a:r>
            <a:r>
              <a:rPr lang="ru-RU" dirty="0" smtClean="0"/>
              <a:t>мечта</a:t>
            </a:r>
            <a:r>
              <a:rPr lang="en-US" dirty="0" smtClean="0"/>
              <a:t>’</a:t>
            </a:r>
            <a:r>
              <a:rPr lang="ru-RU" dirty="0" smtClean="0"/>
              <a:t> и </a:t>
            </a:r>
            <a:r>
              <a:rPr lang="en-US" dirty="0" smtClean="0"/>
              <a:t>‘</a:t>
            </a:r>
            <a:r>
              <a:rPr lang="ru-RU" dirty="0" smtClean="0"/>
              <a:t>реальность</a:t>
            </a:r>
            <a:r>
              <a:rPr lang="en-US" dirty="0" smtClean="0"/>
              <a:t>’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Толкование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Мечта – 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заветное желание, исполнение которого даёт человеку счастье. Человек( или он) стремится всю жизнь к своей мечте. Добивается её всеми возможными целями.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Реальность –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объективность, человек должен принимать во внимание реальность при выборе и осуществлении мечты. Часто реальность мешает становлению мечты  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литературы</a:t>
            </a:r>
            <a:br>
              <a:rPr lang="ru-RU" dirty="0" smtClean="0"/>
            </a:br>
            <a:r>
              <a:rPr lang="ru-RU" dirty="0" smtClean="0"/>
              <a:t>Романы, повести, пьесы, поэмы: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Л.Н.Толстой «Война и мир»</a:t>
            </a:r>
            <a:r>
              <a:rPr lang="en-US" dirty="0" smtClean="0"/>
              <a:t>;</a:t>
            </a:r>
          </a:p>
          <a:p>
            <a:r>
              <a:rPr lang="ru-RU" dirty="0" smtClean="0"/>
              <a:t>И.А.Гончаров «Обломов»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Н.В.Гоголь «Мёртвые Души»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М.Ю.Лермонтов «Мцыри»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А.П.Чехов «Вишнёвый Сад»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Ф.М.Достоевский «Преступление и наказание»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А.С.Пушкин «Пиковая Дама»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Б.Н.Полевой «Повесть о настоящем человеке»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А.С.Грин «Алые Паруса»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В.А.Каверин «Два Капитана»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А.И.Куприн «Гранатовый Браслет»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А.Н.Островский «Гроза».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литературы</a:t>
            </a:r>
            <a:br>
              <a:rPr lang="ru-RU" dirty="0" smtClean="0"/>
            </a:br>
            <a:r>
              <a:rPr lang="ru-RU" dirty="0" smtClean="0"/>
              <a:t>Короткие рассказы: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А.П.Чехов «Крыжовник»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А.П.Чехов «Ионыч»</a:t>
            </a:r>
            <a:r>
              <a:rPr lang="en-US" dirty="0" smtClean="0"/>
              <a:t>;</a:t>
            </a:r>
          </a:p>
          <a:p>
            <a:r>
              <a:rPr lang="ru-RU" dirty="0" smtClean="0"/>
              <a:t>Н.В.Гоголь «Невский проспект»</a:t>
            </a:r>
            <a:r>
              <a:rPr lang="en-US" dirty="0" smtClean="0"/>
              <a:t>;</a:t>
            </a:r>
          </a:p>
          <a:p>
            <a:r>
              <a:rPr lang="ru-RU" dirty="0" smtClean="0"/>
              <a:t>Л.Н.Толстой «После бала»</a:t>
            </a:r>
            <a:r>
              <a:rPr lang="en-US" dirty="0" smtClean="0"/>
              <a:t>;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57356" y="2786058"/>
            <a:ext cx="7123113" cy="1673225"/>
          </a:xfrm>
        </p:spPr>
        <p:txBody>
          <a:bodyPr/>
          <a:lstStyle/>
          <a:p>
            <a:pPr algn="r"/>
            <a:r>
              <a:rPr lang="ru-RU" dirty="0" smtClean="0"/>
              <a:t>*из вышеуказанных произведений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Аргументы для сочинения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«Всякая ли мечта достойна человека?» </a:t>
            </a:r>
            <a:endParaRPr lang="ru-RU" dirty="0"/>
          </a:p>
        </p:txBody>
      </p:sp>
      <p:sp>
        <p:nvSpPr>
          <p:cNvPr id="21" name="Содержимое 2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dirty="0" smtClean="0">
                <a:solidFill>
                  <a:schemeClr val="tx2"/>
                </a:solidFill>
              </a:rPr>
              <a:t>Аргумент </a:t>
            </a:r>
            <a:r>
              <a:rPr lang="en-US" sz="3000" dirty="0" smtClean="0">
                <a:solidFill>
                  <a:schemeClr val="tx2"/>
                </a:solidFill>
              </a:rPr>
              <a:t>‘</a:t>
            </a:r>
            <a:r>
              <a:rPr lang="ru-RU" sz="3000" dirty="0" smtClean="0">
                <a:solidFill>
                  <a:schemeClr val="tx2"/>
                </a:solidFill>
              </a:rPr>
              <a:t>за</a:t>
            </a:r>
            <a:r>
              <a:rPr lang="en-US" sz="3000" dirty="0" smtClean="0">
                <a:solidFill>
                  <a:schemeClr val="tx2"/>
                </a:solidFill>
              </a:rPr>
              <a:t>’</a:t>
            </a:r>
            <a:r>
              <a:rPr lang="ru-RU" sz="3000" dirty="0" smtClean="0">
                <a:solidFill>
                  <a:schemeClr val="tx2"/>
                </a:solidFill>
              </a:rPr>
              <a:t> №1: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Саня Григорьев из романа В.А.Каверина «Два капитана» мечтает узнать правду об экспедиции капитана Татаринова и восстановить его доброе имя. Саня был честным человеком, никогда не шёл на подлость и всеми силами старался узнать истину об экспедиции. Благодаря его упорному труду был раскрыт гнусный поступок Николая Антоновича Татаринова и справедливость восторжествовала. Я считаю, что мечта Сани Григорьева была благородной и она действительно достойна человека.</a:t>
            </a:r>
          </a:p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«Всякая ли мечта достойна человека?»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Аргумент </a:t>
            </a:r>
            <a:r>
              <a:rPr lang="en-US" sz="2800" dirty="0" smtClean="0">
                <a:solidFill>
                  <a:schemeClr val="tx2"/>
                </a:solidFill>
              </a:rPr>
              <a:t>‘</a:t>
            </a:r>
            <a:r>
              <a:rPr lang="ru-RU" sz="2800" dirty="0" smtClean="0">
                <a:solidFill>
                  <a:schemeClr val="tx2"/>
                </a:solidFill>
              </a:rPr>
              <a:t>за</a:t>
            </a:r>
            <a:r>
              <a:rPr lang="en-US" sz="2800" dirty="0" smtClean="0">
                <a:solidFill>
                  <a:schemeClr val="tx2"/>
                </a:solidFill>
              </a:rPr>
              <a:t>’</a:t>
            </a:r>
            <a:r>
              <a:rPr lang="ru-RU" sz="2800" dirty="0" smtClean="0">
                <a:solidFill>
                  <a:schemeClr val="tx2"/>
                </a:solidFill>
              </a:rPr>
              <a:t> №2: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Алексей Петрович </a:t>
            </a:r>
            <a:r>
              <a:rPr lang="ru-RU" sz="2800" dirty="0" err="1" smtClean="0">
                <a:solidFill>
                  <a:schemeClr val="tx2"/>
                </a:solidFill>
              </a:rPr>
              <a:t>Мересьев</a:t>
            </a:r>
            <a:r>
              <a:rPr lang="ru-RU" sz="2800" dirty="0" smtClean="0">
                <a:solidFill>
                  <a:schemeClr val="tx2"/>
                </a:solidFill>
              </a:rPr>
              <a:t>, герой книги Б.Н.Полевого «Повесть о настоящем человеке» мечтал вернуться в ряды армии и защищать свою родину. Получив тяжёлые ранения, </a:t>
            </a:r>
            <a:r>
              <a:rPr lang="ru-RU" sz="2800" dirty="0" err="1" smtClean="0">
                <a:solidFill>
                  <a:schemeClr val="tx2"/>
                </a:solidFill>
              </a:rPr>
              <a:t>Мересьев</a:t>
            </a:r>
            <a:r>
              <a:rPr lang="ru-RU" sz="2800" dirty="0" smtClean="0">
                <a:solidFill>
                  <a:schemeClr val="tx2"/>
                </a:solidFill>
              </a:rPr>
              <a:t> физически не мог снова быть в строю. Но проявив свою мужественность, волю и упорство он снова стал летать, несмотря на ампутированные ноги. Мне кажется, что мечта </a:t>
            </a:r>
            <a:r>
              <a:rPr lang="ru-RU" sz="2800" dirty="0" err="1" smtClean="0">
                <a:solidFill>
                  <a:schemeClr val="tx2"/>
                </a:solidFill>
              </a:rPr>
              <a:t>Мересьева</a:t>
            </a:r>
            <a:r>
              <a:rPr lang="ru-RU" sz="2800" dirty="0" smtClean="0">
                <a:solidFill>
                  <a:schemeClr val="tx2"/>
                </a:solidFill>
              </a:rPr>
              <a:t> действительно достойна человека.</a:t>
            </a:r>
          </a:p>
          <a:p>
            <a:pPr>
              <a:buNone/>
            </a:pPr>
            <a:endParaRPr lang="ru-RU" sz="28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362</TotalTime>
  <Words>755</Words>
  <Application>Microsoft Office PowerPoint</Application>
  <PresentationFormat>Экран (4:3)</PresentationFormat>
  <Paragraphs>56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Tw Cen MT</vt:lpstr>
      <vt:lpstr>Wingdings</vt:lpstr>
      <vt:lpstr>Wingdings 2</vt:lpstr>
      <vt:lpstr>Обычная</vt:lpstr>
      <vt:lpstr> «Всякая ли мечта достойна человека?»  (по направлению «Мечта и реальность»)  </vt:lpstr>
      <vt:lpstr>Комментарий к направлению от ФИПИ</vt:lpstr>
      <vt:lpstr>Синонимичный ряд к словам ‘мечта’ и ‘реальность’</vt:lpstr>
      <vt:lpstr>Понятия ‘мечта’ и ‘реальность’ Толкование</vt:lpstr>
      <vt:lpstr>Список литературы Романы, повести, пьесы, поэмы:</vt:lpstr>
      <vt:lpstr>Список литературы Короткие рассказы:</vt:lpstr>
      <vt:lpstr>Аргументы для сочинения</vt:lpstr>
      <vt:lpstr>«Всякая ли мечта достойна человека?» </vt:lpstr>
      <vt:lpstr>«Всякая ли мечта достойна человека?»</vt:lpstr>
      <vt:lpstr>«Всякая ли мечта достойна человека?»</vt:lpstr>
      <vt:lpstr>«Всякая ли мечта достойна человека?»</vt:lpstr>
      <vt:lpstr>Вывод</vt:lpstr>
      <vt:lpstr>«Всякая ли мечта достойна человека?»</vt:lpstr>
      <vt:lpstr>«Всякая ли мечта достойна человека?»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«Искусство и ремесло. Проблема в теме</dc:title>
  <dc:creator>Picc</dc:creator>
  <cp:lastModifiedBy>Олег Карапаев</cp:lastModifiedBy>
  <cp:revision>39</cp:revision>
  <dcterms:created xsi:type="dcterms:W3CDTF">2017-10-06T09:57:36Z</dcterms:created>
  <dcterms:modified xsi:type="dcterms:W3CDTF">2019-01-08T17:43:27Z</dcterms:modified>
</cp:coreProperties>
</file>