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0" y="285728"/>
            <a:ext cx="9144000" cy="5878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Государственное учреждение Ярославской области «</a:t>
            </a:r>
            <a:r>
              <a:rPr kumimoji="0" 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Рыбинский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детский дом»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Проект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«Гигантские цветы»</a:t>
            </a:r>
            <a:endParaRPr kumimoji="0" lang="en-US" sz="3200" b="1" i="1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200" b="1" i="1" dirty="0" smtClean="0">
              <a:latin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2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200" b="1" i="1" dirty="0" smtClean="0">
              <a:latin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2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200" b="1" i="1" dirty="0" smtClean="0">
              <a:latin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2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200" b="1" i="1" dirty="0" smtClean="0">
              <a:latin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2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200" b="1" i="1" dirty="0" smtClean="0">
              <a:latin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Руководитель проекта: </a:t>
            </a:r>
            <a:endParaRPr lang="en-US" sz="1600" b="1" dirty="0" smtClean="0">
              <a:latin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Педагог дополнительного образования: Соколова Т.В.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г. Рыбинск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2017 год.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7410" name="Picture 2" descr="G:\IMG_10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1928802"/>
            <a:ext cx="4536345" cy="30242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85728"/>
            <a:ext cx="7467600" cy="4143404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Calibri" pitchFamily="34" charset="0"/>
              </a:rPr>
              <a:t>Цель проекта:</a:t>
            </a:r>
            <a:endParaRPr lang="ru-RU" dirty="0" smtClean="0">
              <a:solidFill>
                <a:srgbClr val="7030A0"/>
              </a:solidFill>
              <a:latin typeface="Calibri" pitchFamily="34" charset="0"/>
            </a:endParaRPr>
          </a:p>
          <a:p>
            <a:r>
              <a:rPr lang="en-US" dirty="0" smtClean="0">
                <a:latin typeface="Calibri" pitchFamily="34" charset="0"/>
              </a:rPr>
              <a:t> </a:t>
            </a:r>
            <a:r>
              <a:rPr lang="ru-RU" dirty="0" smtClean="0">
                <a:latin typeface="Calibri" pitchFamily="34" charset="0"/>
              </a:rPr>
              <a:t>Научить изготавливать большие цветы из гофрированной бумаги для украшения интерьеров детского дома.</a:t>
            </a:r>
          </a:p>
          <a:p>
            <a:endParaRPr lang="ru-RU" dirty="0" smtClean="0">
              <a:latin typeface="Calibri" pitchFamily="34" charset="0"/>
            </a:endParaRPr>
          </a:p>
          <a:p>
            <a:r>
              <a:rPr lang="ru-RU" b="1" dirty="0" smtClean="0">
                <a:solidFill>
                  <a:srgbClr val="7030A0"/>
                </a:solidFill>
                <a:latin typeface="Calibri" pitchFamily="34" charset="0"/>
              </a:rPr>
              <a:t>Задачи проекта:</a:t>
            </a:r>
            <a:endParaRPr lang="ru-RU" dirty="0" smtClean="0">
              <a:solidFill>
                <a:srgbClr val="7030A0"/>
              </a:solidFill>
              <a:latin typeface="Calibri" pitchFamily="34" charset="0"/>
            </a:endParaRPr>
          </a:p>
          <a:p>
            <a:r>
              <a:rPr lang="ru-RU" dirty="0" smtClean="0">
                <a:latin typeface="Calibri" pitchFamily="34" charset="0"/>
              </a:rPr>
              <a:t>1. Познакомить детей с технологией создания цветов из гофрированной бумаги.</a:t>
            </a:r>
          </a:p>
          <a:p>
            <a:pPr>
              <a:buNone/>
            </a:pPr>
            <a:r>
              <a:rPr lang="ru-RU" dirty="0" smtClean="0">
                <a:latin typeface="Calibri" pitchFamily="34" charset="0"/>
              </a:rPr>
              <a:t> </a:t>
            </a:r>
          </a:p>
          <a:p>
            <a:r>
              <a:rPr lang="ru-RU" dirty="0" smtClean="0">
                <a:latin typeface="Calibri" pitchFamily="34" charset="0"/>
              </a:rPr>
              <a:t>2.Развивать познавательный интерес воспитанников, </a:t>
            </a:r>
            <a:r>
              <a:rPr lang="ru-RU" dirty="0" smtClean="0">
                <a:latin typeface="Calibri" pitchFamily="34" charset="0"/>
              </a:rPr>
              <a:t>основы </a:t>
            </a:r>
            <a:r>
              <a:rPr lang="ru-RU" dirty="0" smtClean="0">
                <a:latin typeface="Calibri" pitchFamily="34" charset="0"/>
              </a:rPr>
              <a:t>коммуникативного общения, уверенность в собственных силах через атмосферу творчества.</a:t>
            </a:r>
          </a:p>
          <a:p>
            <a:pPr>
              <a:buNone/>
            </a:pPr>
            <a:r>
              <a:rPr lang="ru-RU" dirty="0" smtClean="0">
                <a:latin typeface="Calibri" pitchFamily="34" charset="0"/>
              </a:rPr>
              <a:t> </a:t>
            </a:r>
          </a:p>
          <a:p>
            <a:r>
              <a:rPr lang="ru-RU" dirty="0" smtClean="0">
                <a:latin typeface="Calibri" pitchFamily="34" charset="0"/>
              </a:rPr>
              <a:t>3.Способствовать развитию пространственного воображения, художественного вкуса.</a:t>
            </a:r>
          </a:p>
          <a:p>
            <a:endParaRPr lang="ru-RU" dirty="0"/>
          </a:p>
        </p:txBody>
      </p:sp>
      <p:pic>
        <p:nvPicPr>
          <p:cNvPr id="16385" name="Picture 1" descr="G:\DSC0016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298" y="4357694"/>
            <a:ext cx="4214810" cy="23708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  <a:latin typeface="Calibri" pitchFamily="34" charset="0"/>
              </a:rPr>
              <a:t>Этапы проекта:</a:t>
            </a:r>
            <a:r>
              <a:rPr lang="ru-RU" sz="3600" dirty="0" smtClean="0">
                <a:solidFill>
                  <a:srgbClr val="7030A0"/>
                </a:solidFill>
                <a:latin typeface="Calibri" pitchFamily="34" charset="0"/>
              </a:rPr>
              <a:t/>
            </a:r>
            <a:br>
              <a:rPr lang="ru-RU" sz="3600" dirty="0" smtClean="0">
                <a:solidFill>
                  <a:srgbClr val="7030A0"/>
                </a:solidFill>
                <a:latin typeface="Calibri" pitchFamily="34" charset="0"/>
              </a:rPr>
            </a:br>
            <a:endParaRPr lang="ru-RU" sz="3600" dirty="0">
              <a:solidFill>
                <a:srgbClr val="7030A0"/>
              </a:solidFill>
              <a:latin typeface="Calibri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857232"/>
            <a:ext cx="7467600" cy="2643206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Calibri" pitchFamily="34" charset="0"/>
              </a:rPr>
              <a:t>Организационный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  <a:latin typeface="Calibri" pitchFamily="34" charset="0"/>
              </a:rPr>
              <a:t> </a:t>
            </a:r>
            <a:r>
              <a:rPr lang="ru-RU" b="1" dirty="0" smtClean="0">
                <a:solidFill>
                  <a:srgbClr val="C00000"/>
                </a:solidFill>
                <a:latin typeface="Calibri" pitchFamily="34" charset="0"/>
              </a:rPr>
              <a:t> </a:t>
            </a:r>
            <a:r>
              <a:rPr lang="ru-RU" b="1" i="1" dirty="0" smtClean="0">
                <a:latin typeface="Calibri" pitchFamily="34" charset="0"/>
              </a:rPr>
              <a:t>Составление </a:t>
            </a:r>
            <a:r>
              <a:rPr lang="ru-RU" b="1" i="1" dirty="0" smtClean="0">
                <a:latin typeface="Calibri" pitchFamily="34" charset="0"/>
              </a:rPr>
              <a:t>плана.</a:t>
            </a:r>
            <a:r>
              <a:rPr lang="ru-RU" dirty="0" smtClean="0">
                <a:latin typeface="Calibri" pitchFamily="34" charset="0"/>
              </a:rPr>
              <a:t>  Сентябрь, Соколова Т.В.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  <a:latin typeface="Calibri" pitchFamily="34" charset="0"/>
              </a:rPr>
              <a:t>	Исследовательский</a:t>
            </a:r>
          </a:p>
          <a:p>
            <a:pPr>
              <a:buNone/>
            </a:pPr>
            <a:r>
              <a:rPr lang="ru-RU" b="1" i="1" dirty="0" smtClean="0">
                <a:latin typeface="Calibri" pitchFamily="34" charset="0"/>
              </a:rPr>
              <a:t>Установочное занятие с детьми, рассказ и просмотр</a:t>
            </a:r>
          </a:p>
          <a:p>
            <a:pPr>
              <a:buNone/>
            </a:pPr>
            <a:r>
              <a:rPr lang="ru-RU" b="1" i="1" dirty="0" smtClean="0">
                <a:latin typeface="Calibri" pitchFamily="34" charset="0"/>
              </a:rPr>
              <a:t>презентации о технологии изготовления больших</a:t>
            </a:r>
          </a:p>
          <a:p>
            <a:pPr>
              <a:buNone/>
            </a:pPr>
            <a:r>
              <a:rPr lang="ru-RU" b="1" i="1" dirty="0" smtClean="0">
                <a:latin typeface="Calibri" pitchFamily="34" charset="0"/>
              </a:rPr>
              <a:t>цветов из гофрированной бумаги. </a:t>
            </a:r>
            <a:r>
              <a:rPr lang="ru-RU" dirty="0" err="1" smtClean="0">
                <a:latin typeface="Calibri" pitchFamily="34" charset="0"/>
              </a:rPr>
              <a:t>Октябрь,СоколоваТ.В</a:t>
            </a:r>
            <a:r>
              <a:rPr lang="ru-RU" dirty="0" smtClean="0">
                <a:latin typeface="Calibri" pitchFamily="34" charset="0"/>
              </a:rPr>
              <a:t>.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  <a:latin typeface="Calibri" pitchFamily="34" charset="0"/>
              </a:rPr>
              <a:t>	</a:t>
            </a:r>
          </a:p>
          <a:p>
            <a:pPr>
              <a:buNone/>
            </a:pPr>
            <a:endParaRPr lang="ru-RU" b="1" dirty="0">
              <a:solidFill>
                <a:srgbClr val="C00000"/>
              </a:solidFill>
              <a:latin typeface="Calibri" pitchFamily="34" charset="0"/>
            </a:endParaRPr>
          </a:p>
        </p:txBody>
      </p:sp>
      <p:pic>
        <p:nvPicPr>
          <p:cNvPr id="15362" name="Picture 2" descr="E:\ФОТОГРАФИИ\Фото доп образ\20171101_1642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3143248"/>
            <a:ext cx="2071702" cy="3214686"/>
          </a:xfrm>
          <a:prstGeom prst="rect">
            <a:avLst/>
          </a:prstGeom>
          <a:noFill/>
        </p:spPr>
      </p:pic>
      <p:pic>
        <p:nvPicPr>
          <p:cNvPr id="15363" name="Picture 3" descr="E:\ФОТОГРАФИИ\Фото доп образ\20171101_1642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3240" y="3071810"/>
            <a:ext cx="1928812" cy="3429000"/>
          </a:xfrm>
          <a:prstGeom prst="rect">
            <a:avLst/>
          </a:prstGeom>
          <a:noFill/>
        </p:spPr>
      </p:pic>
      <p:pic>
        <p:nvPicPr>
          <p:cNvPr id="15364" name="Picture 4" descr="E:\ФОТОГРАФИИ\Фото доп образ\20171101_16395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76648" y="3071810"/>
            <a:ext cx="1768091" cy="31432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14290"/>
            <a:ext cx="7467600" cy="3714776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  <a:latin typeface="Calibri" pitchFamily="34" charset="0"/>
              </a:rPr>
              <a:t>Практическая деятельность</a:t>
            </a:r>
          </a:p>
          <a:p>
            <a:pPr>
              <a:buNone/>
            </a:pPr>
            <a:r>
              <a:rPr lang="ru-RU" b="1" i="1" dirty="0" smtClean="0">
                <a:latin typeface="Calibri" pitchFamily="34" charset="0"/>
              </a:rPr>
              <a:t>Изготовление цветов. Работа в парах. Изготовление</a:t>
            </a:r>
          </a:p>
          <a:p>
            <a:pPr>
              <a:buNone/>
            </a:pPr>
            <a:r>
              <a:rPr lang="ru-RU" b="1" i="1" dirty="0" smtClean="0">
                <a:latin typeface="Calibri" pitchFamily="34" charset="0"/>
              </a:rPr>
              <a:t>подставки для каждого цветка. Оформление и</a:t>
            </a:r>
          </a:p>
          <a:p>
            <a:pPr>
              <a:buNone/>
            </a:pPr>
            <a:r>
              <a:rPr lang="ru-RU" b="1" i="1" dirty="0" smtClean="0">
                <a:latin typeface="Calibri" pitchFamily="34" charset="0"/>
              </a:rPr>
              <a:t>украшение интерьеров детского дома</a:t>
            </a:r>
          </a:p>
          <a:p>
            <a:pPr>
              <a:buNone/>
            </a:pPr>
            <a:r>
              <a:rPr lang="ru-RU" b="1" i="1" dirty="0" smtClean="0">
                <a:latin typeface="Calibri" pitchFamily="34" charset="0"/>
              </a:rPr>
              <a:t>Готовыми цветами.  </a:t>
            </a:r>
            <a:r>
              <a:rPr lang="ru-RU" b="1" i="1" dirty="0" err="1" smtClean="0">
                <a:latin typeface="Calibri" pitchFamily="34" charset="0"/>
              </a:rPr>
              <a:t>Фотофиксация</a:t>
            </a:r>
            <a:r>
              <a:rPr lang="ru-RU" b="1" i="1" dirty="0" smtClean="0">
                <a:latin typeface="Calibri" pitchFamily="34" charset="0"/>
              </a:rPr>
              <a:t>.</a:t>
            </a:r>
            <a:r>
              <a:rPr lang="ru-RU" b="1" i="1" dirty="0" smtClean="0"/>
              <a:t> </a:t>
            </a:r>
            <a:r>
              <a:rPr lang="ru-RU" dirty="0" smtClean="0">
                <a:latin typeface="Calibri" pitchFamily="34" charset="0"/>
              </a:rPr>
              <a:t>Октябрь-Ноябрь</a:t>
            </a:r>
          </a:p>
          <a:p>
            <a:pPr>
              <a:buNone/>
            </a:pPr>
            <a:r>
              <a:rPr lang="ru-RU" dirty="0" smtClean="0">
                <a:latin typeface="Calibri" pitchFamily="34" charset="0"/>
              </a:rPr>
              <a:t>Соколова Т.В.,  Лазарев Александр,  Лазарев Владислав,</a:t>
            </a:r>
          </a:p>
          <a:p>
            <a:pPr>
              <a:buNone/>
            </a:pPr>
            <a:r>
              <a:rPr lang="ru-RU" dirty="0" smtClean="0">
                <a:latin typeface="Calibri" pitchFamily="34" charset="0"/>
              </a:rPr>
              <a:t>Селезнев Александр, Белотелов Игорь, Цветков Владимир,</a:t>
            </a:r>
          </a:p>
          <a:p>
            <a:pPr>
              <a:buNone/>
            </a:pPr>
            <a:r>
              <a:rPr lang="ru-RU" dirty="0" smtClean="0">
                <a:latin typeface="Calibri" pitchFamily="34" charset="0"/>
              </a:rPr>
              <a:t>Кузнецов Сергей, </a:t>
            </a:r>
            <a:r>
              <a:rPr lang="ru-RU" dirty="0" err="1" smtClean="0">
                <a:latin typeface="Calibri" pitchFamily="34" charset="0"/>
              </a:rPr>
              <a:t>Долженкова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Сабрина</a:t>
            </a:r>
            <a:r>
              <a:rPr lang="ru-RU" dirty="0" smtClean="0">
                <a:latin typeface="Calibri" pitchFamily="34" charset="0"/>
              </a:rPr>
              <a:t>, </a:t>
            </a:r>
            <a:r>
              <a:rPr lang="ru-RU" dirty="0" err="1" smtClean="0">
                <a:latin typeface="Calibri" pitchFamily="34" charset="0"/>
              </a:rPr>
              <a:t>Курут</a:t>
            </a:r>
            <a:r>
              <a:rPr lang="ru-RU" dirty="0" smtClean="0">
                <a:latin typeface="Calibri" pitchFamily="34" charset="0"/>
              </a:rPr>
              <a:t> Вера,</a:t>
            </a:r>
          </a:p>
          <a:p>
            <a:pPr>
              <a:buNone/>
            </a:pPr>
            <a:r>
              <a:rPr lang="ru-RU" dirty="0" smtClean="0">
                <a:latin typeface="Calibri" pitchFamily="34" charset="0"/>
              </a:rPr>
              <a:t>Калошина Екатерина, Мухина Александра, Куликов Александр,</a:t>
            </a:r>
          </a:p>
          <a:p>
            <a:pPr>
              <a:buNone/>
            </a:pPr>
            <a:r>
              <a:rPr lang="ru-RU" dirty="0" err="1" smtClean="0">
                <a:latin typeface="Calibri" pitchFamily="34" charset="0"/>
              </a:rPr>
              <a:t>Свистунова</a:t>
            </a:r>
            <a:r>
              <a:rPr lang="ru-RU" dirty="0" smtClean="0">
                <a:latin typeface="Calibri" pitchFamily="34" charset="0"/>
              </a:rPr>
              <a:t> Анна, Леонов Даниил.</a:t>
            </a:r>
          </a:p>
          <a:p>
            <a:endParaRPr lang="ru-RU" dirty="0"/>
          </a:p>
        </p:txBody>
      </p:sp>
      <p:pic>
        <p:nvPicPr>
          <p:cNvPr id="14337" name="Picture 1" descr="E:\ФОТОГРАФИИ\Фото доп образ\20171002_1755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72198" y="3500438"/>
            <a:ext cx="1727893" cy="3071810"/>
          </a:xfrm>
          <a:prstGeom prst="rect">
            <a:avLst/>
          </a:prstGeom>
          <a:noFill/>
        </p:spPr>
      </p:pic>
      <p:pic>
        <p:nvPicPr>
          <p:cNvPr id="14338" name="Picture 2" descr="G:\DSC0016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6" y="4286256"/>
            <a:ext cx="3643306" cy="20493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428604"/>
            <a:ext cx="7467600" cy="6045348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Calibri" pitchFamily="34" charset="0"/>
              </a:rPr>
              <a:t>Заключительный </a:t>
            </a:r>
          </a:p>
          <a:p>
            <a:pPr>
              <a:buNone/>
            </a:pPr>
            <a:r>
              <a:rPr lang="ru-RU" b="1" i="1" dirty="0" smtClean="0">
                <a:latin typeface="Calibri" pitchFamily="34" charset="0"/>
              </a:rPr>
              <a:t>Оформление </a:t>
            </a:r>
            <a:r>
              <a:rPr lang="ru-RU" b="1" i="1" dirty="0" smtClean="0">
                <a:latin typeface="Calibri" pitchFamily="34" charset="0"/>
              </a:rPr>
              <a:t>проекта.</a:t>
            </a:r>
            <a:r>
              <a:rPr lang="ru-RU" dirty="0" smtClean="0">
                <a:latin typeface="Calibri" pitchFamily="34" charset="0"/>
              </a:rPr>
              <a:t> Декабрь, Соколова Т.В.</a:t>
            </a:r>
            <a:endParaRPr lang="ru-RU" i="1" dirty="0" smtClean="0">
              <a:latin typeface="Calibri" pitchFamily="34" charset="0"/>
            </a:endParaRPr>
          </a:p>
          <a:p>
            <a:endParaRPr lang="ru-RU" dirty="0">
              <a:solidFill>
                <a:srgbClr val="C00000"/>
              </a:solidFill>
              <a:latin typeface="Calibri" pitchFamily="34" charset="0"/>
            </a:endParaRPr>
          </a:p>
        </p:txBody>
      </p:sp>
      <p:pic>
        <p:nvPicPr>
          <p:cNvPr id="13313" name="Picture 1" descr="G:\DSC0016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714488"/>
            <a:ext cx="2250284" cy="4000504"/>
          </a:xfrm>
          <a:prstGeom prst="rect">
            <a:avLst/>
          </a:prstGeom>
          <a:noFill/>
        </p:spPr>
      </p:pic>
      <p:pic>
        <p:nvPicPr>
          <p:cNvPr id="13314" name="Picture 2" descr="E:\ФОТОГРАФИИ\Фото доп образ\20171212_1704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2198" y="1643050"/>
            <a:ext cx="2424427" cy="4310093"/>
          </a:xfrm>
          <a:prstGeom prst="rect">
            <a:avLst/>
          </a:prstGeom>
          <a:noFill/>
        </p:spPr>
      </p:pic>
      <p:pic>
        <p:nvPicPr>
          <p:cNvPr id="13315" name="Picture 3" descr="G:\IMG_100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86116" y="2000240"/>
            <a:ext cx="2286000" cy="3429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21</TotalTime>
  <Words>108</Words>
  <PresentationFormat>Экран (4:3)</PresentationFormat>
  <Paragraphs>48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Эркер</vt:lpstr>
      <vt:lpstr>Слайд 1</vt:lpstr>
      <vt:lpstr>Слайд 2</vt:lpstr>
      <vt:lpstr>Этапы проекта: 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Алексей</dc:creator>
  <cp:lastModifiedBy>Алексей</cp:lastModifiedBy>
  <cp:revision>4</cp:revision>
  <dcterms:created xsi:type="dcterms:W3CDTF">2017-12-15T20:17:03Z</dcterms:created>
  <dcterms:modified xsi:type="dcterms:W3CDTF">2017-12-15T20:49:10Z</dcterms:modified>
</cp:coreProperties>
</file>