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6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5FD5B-3DA3-4D38-94FF-D188DCB5F1A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435EA-8844-4B4F-9853-D353BCAB74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8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435EA-8844-4B4F-9853-D353BCAB740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9208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вида № 20» г. Усинска.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340768"/>
            <a:ext cx="6400800" cy="4752528"/>
          </a:xfrm>
        </p:spPr>
        <p:txBody>
          <a:bodyPr>
            <a:normAutofit fontScale="77500" lnSpcReduction="20000"/>
          </a:bodyPr>
          <a:lstStyle/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«Как на масляной неделе».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Составила :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Вокуева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Л.Е. , воспитатель.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-fotki.yandex.ru/get/4121/65387414.94/0_c2b39_57043fa5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717032"/>
            <a:ext cx="2232248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2400" cy="648072"/>
          </a:xfrm>
        </p:spPr>
        <p:txBody>
          <a:bodyPr>
            <a:normAutofit/>
          </a:bodyPr>
          <a:lstStyle/>
          <a:p>
            <a:r>
              <a:rPr lang="ru-RU" sz="2400" cap="none" dirty="0" smtClean="0"/>
              <a:t>3 этап – выполнение проекта:</a:t>
            </a:r>
            <a:endParaRPr lang="ru-RU" sz="24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84784"/>
            <a:ext cx="7772400" cy="410445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052735"/>
          <a:ext cx="8208912" cy="5492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4385"/>
                <a:gridCol w="5794527"/>
              </a:tblGrid>
              <a:tr h="905142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Интеграция</a:t>
                      </a:r>
                    </a:p>
                    <a:p>
                      <a:r>
                        <a:rPr lang="ru-RU" dirty="0" smtClean="0"/>
                        <a:t>образовательных областей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Формы организации</a:t>
                      </a:r>
                    </a:p>
                    <a:p>
                      <a:r>
                        <a:rPr lang="ru-RU" dirty="0" smtClean="0"/>
                        <a:t>         образовательной области</a:t>
                      </a:r>
                      <a:endParaRPr lang="ru-RU" dirty="0"/>
                    </a:p>
                  </a:txBody>
                  <a:tcPr/>
                </a:tc>
              </a:tr>
              <a:tr h="1248214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 – коммуникативное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 «Что за праздник, Масленица?»,</a:t>
                      </a:r>
                    </a:p>
                    <a:p>
                      <a:r>
                        <a:rPr lang="ru-RU" dirty="0" smtClean="0"/>
                        <a:t>рассматривание альбома «Масленица»,</a:t>
                      </a:r>
                    </a:p>
                    <a:p>
                      <a:r>
                        <a:rPr lang="ru-RU" dirty="0" smtClean="0"/>
                        <a:t>сюжетно – ролевые игры «Семья», «Кухня».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14173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Беседы о традициях и обрядах праздника,</a:t>
                      </a:r>
                      <a:r>
                        <a:rPr lang="ru-RU" baseline="0" dirty="0" smtClean="0"/>
                        <a:t> экскурсия в мини – музей  «Светелка» (знакомство с  бытом коми народа).</a:t>
                      </a:r>
                      <a:endParaRPr lang="ru-RU" dirty="0"/>
                    </a:p>
                  </a:txBody>
                  <a:tcPr/>
                </a:tc>
              </a:tr>
              <a:tr h="1950335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Разучивание стихотворений, </a:t>
                      </a:r>
                      <a:r>
                        <a:rPr lang="ru-RU" dirty="0" err="1" smtClean="0"/>
                        <a:t>потешек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закличек</a:t>
                      </a:r>
                      <a:r>
                        <a:rPr lang="ru-RU" dirty="0" smtClean="0"/>
                        <a:t>, пословиц о зиме,</a:t>
                      </a:r>
                      <a:r>
                        <a:rPr lang="ru-RU" baseline="0" dirty="0" smtClean="0"/>
                        <a:t> весне, Масленице, отгадывание загадок, беседы о сезонных изменениях в природе, разучивание пальчиковых игр, </a:t>
                      </a:r>
                      <a:r>
                        <a:rPr lang="ru-RU" baseline="0" dirty="0" err="1" smtClean="0"/>
                        <a:t>словестно</a:t>
                      </a:r>
                      <a:r>
                        <a:rPr lang="ru-RU" baseline="0" dirty="0" smtClean="0"/>
                        <a:t> – дидактическая игра «Какие бывают блины».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620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88640"/>
          <a:ext cx="8208912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161"/>
                <a:gridCol w="6140751"/>
              </a:tblGrid>
              <a:tr h="2952328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 – эстетическое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Рассматривание картины Б.М. </a:t>
                      </a:r>
                      <a:r>
                        <a:rPr lang="ru-RU" dirty="0" err="1" smtClean="0"/>
                        <a:t>Кустодиева</a:t>
                      </a:r>
                      <a:r>
                        <a:rPr lang="ru-RU" dirty="0" smtClean="0"/>
                        <a:t> «Масленица»,</a:t>
                      </a:r>
                      <a:r>
                        <a:rPr lang="ru-RU" baseline="0" dirty="0" smtClean="0"/>
                        <a:t> «Масленица в деревне»,</a:t>
                      </a:r>
                    </a:p>
                    <a:p>
                      <a:r>
                        <a:rPr lang="ru-RU" baseline="0" dirty="0" smtClean="0"/>
                        <a:t>лепка из пластилина «</a:t>
                      </a:r>
                      <a:r>
                        <a:rPr lang="ru-RU" baseline="0" dirty="0" err="1" smtClean="0"/>
                        <a:t>Блиночки</a:t>
                      </a:r>
                      <a:r>
                        <a:rPr lang="ru-RU" baseline="0" dirty="0" smtClean="0"/>
                        <a:t>», аппликация «Танцующая матрешка». </a:t>
                      </a:r>
                      <a:endParaRPr lang="ru-RU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Народные подвижные игры «Ручеёк»,</a:t>
                      </a:r>
                      <a:r>
                        <a:rPr lang="ru-RU" baseline="0" dirty="0" smtClean="0"/>
                        <a:t> «Попади в цель», «Жмурки», катание на ледянках, постройка снежного городка, снежной бабы.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4581128"/>
          <a:ext cx="820891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8310"/>
                <a:gridCol w="6150602"/>
              </a:tblGrid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родителями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Разучивание пословиц и поговорок со словами Масленица, ознакомление с наглядным, тематическим материалом по теме, просмотр презентации «Масленица», рецепты блинов от родителей,  аппликация «Солнышко»,</a:t>
                      </a:r>
                      <a:r>
                        <a:rPr lang="ru-RU" baseline="0" dirty="0" smtClean="0"/>
                        <a:t> посетить вместе с детьми народные гуляния организованные на площадках города.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8744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 этап – итоги проекта:</a:t>
            </a:r>
            <a:br>
              <a:rPr lang="ru-RU" dirty="0" smtClean="0"/>
            </a:br>
            <a:r>
              <a:rPr lang="ru-RU" dirty="0" smtClean="0"/>
              <a:t>выставка детских работ, развлечение «Широкая масленица».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boombob.ru/img/picture/Jun/30/fc9761bfa208b2ee9c116a51fcd24c70/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352839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Продуктивная деятельность: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Asus\Desktop\работа с детьми\DSCN17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624405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87624" y="3933056"/>
            <a:ext cx="119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573016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«</a:t>
            </a:r>
            <a:r>
              <a:rPr lang="ru-RU" sz="4000" dirty="0" err="1" smtClean="0">
                <a:solidFill>
                  <a:srgbClr val="C00000"/>
                </a:solidFill>
              </a:rPr>
              <a:t>Блиночки</a:t>
            </a:r>
            <a:r>
              <a:rPr lang="ru-RU" sz="4000" dirty="0" smtClean="0">
                <a:solidFill>
                  <a:srgbClr val="C00000"/>
                </a:solidFill>
              </a:rPr>
              <a:t>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Asus\Desktop\работа с родителями\DSCN17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860032" y="3717032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«Солнышко»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boombob.ru/img/picture/Apr/08/311d5392192ea3d6482d22ce3eff53a7/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293096"/>
            <a:ext cx="2843809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004048" y="4869160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«Танцующая       матрешка»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Игры.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1052736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Ребятки мои разлюбезные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Начинайте – </a:t>
            </a:r>
            <a:r>
              <a:rPr lang="ru-RU" sz="4000" dirty="0" err="1" smtClean="0">
                <a:solidFill>
                  <a:srgbClr val="C00000"/>
                </a:solidFill>
              </a:rPr>
              <a:t>ка</a:t>
            </a:r>
            <a:r>
              <a:rPr lang="ru-RU" sz="4000" dirty="0" smtClean="0">
                <a:solidFill>
                  <a:srgbClr val="C00000"/>
                </a:solidFill>
              </a:rPr>
              <a:t> игры затейные.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Игры русские, игры зимние.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Игры массовые, спортивные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2" descr="C:\Users\Asus\Desktop\работа с детьми\DSCN17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3803915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 descr="C:\Users\Asus\Desktop\работа с детьми\245512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3779912" cy="2834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Asus\Desktop\работа с детьми\DSCN17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675" name="Picture 3" descr="C:\Users\Asus\Desktop\работа с детьми\DSCN17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676" name="Picture 4" descr="C:\Users\Asus\Desktop\работа с детьми\DSCN17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617244" cy="24969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677" name="Picture 5" descr="C:\Users\Asus\Desktop\работа с детьми\DSCN17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555844" cy="2504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Приглашаем в карусель,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Кто скорее, кто быстрей!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Asus\Desktop\работа с детьми\DSCN17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4104456" cy="30783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Asus\Desktop\работа с детьми\DSCN17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2063" y="1628800"/>
            <a:ext cx="3570235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Государыня Масленица!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Наступил тот час –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Ты порадуй нас.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Накорми нас блинами,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Угости пирогами!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9698" name="Picture 2" descr="http://www.zastavki.com/pictures/1600x1200/2014/Holidays___Carnival_Stack_of_pancakes_on_Shrove_Tuesday_059268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908720"/>
            <a:ext cx="1475656" cy="1255108"/>
          </a:xfrm>
          <a:prstGeom prst="rect">
            <a:avLst/>
          </a:prstGeom>
          <a:noFill/>
        </p:spPr>
      </p:pic>
      <p:pic>
        <p:nvPicPr>
          <p:cNvPr id="3074" name="Picture 2" descr="C:\Users\Asus\Desktop\работа с детьми\DSC050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4011278" cy="30084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Asus\Desktop\работа с детьми\DSC050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827918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Наша Масленица ты широкая,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 детский сад пришла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И веселье принесла!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2770" name="Picture 2" descr="C:\Users\Asus\Desktop\работа с детьми\DSCN17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377348" cy="25330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1" name="Picture 3" descr="C:\Users\Asus\Desktop\работа с детьми\DSCN17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204864"/>
            <a:ext cx="3161194" cy="2130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2" name="Picture 4" descr="C:\Users\Asus\Desktop\работа с детьми\DSCN177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797152"/>
            <a:ext cx="2270551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4" name="Picture 6" descr="http://vdvsp.ru/pic/news/142408831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743002"/>
            <a:ext cx="1760053" cy="211499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2088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Лучшие рецепты блинов от родителей</a:t>
            </a:r>
            <a:r>
              <a:rPr lang="ru-RU" b="1" i="1" dirty="0" smtClean="0">
                <a:solidFill>
                  <a:srgbClr val="C00000"/>
                </a:solidFill>
              </a:rPr>
              <a:t>:      </a:t>
            </a:r>
            <a:r>
              <a:rPr lang="ru-RU" b="1" i="1" dirty="0" smtClean="0"/>
              <a:t>• </a:t>
            </a:r>
            <a:r>
              <a:rPr lang="ru-RU" b="1" i="1" dirty="0" smtClean="0">
                <a:solidFill>
                  <a:srgbClr val="C00000"/>
                </a:solidFill>
              </a:rPr>
              <a:t>   </a:t>
            </a:r>
            <a:r>
              <a:rPr lang="ru-RU" sz="2000" dirty="0" smtClean="0"/>
              <a:t>2 яйца, 2 ст. ложки сахара, 2 стакана муки, 2 стакана молока, соль – 1 чайная ложка без верха. Способ приготовления: Яйца с сахаром взбить, добавить 1 ст. молока, всыпать муку, размешать до однородной массы без комочков, влить 2-й стакан молока и добавить соду 0,5 чайной ложки погашенной уксусом.</a:t>
            </a:r>
          </a:p>
          <a:p>
            <a:r>
              <a:rPr lang="ru-RU" sz="2000" dirty="0" smtClean="0"/>
              <a:t> • 1,5 стакана теплого молока, 1 стакан муки, 2 яйца, соль и сахар по вкусу, 1 чайная ложка разрыхлителя, 25 грамм сливочного масла, 2 столовый ложки подсолнечного масла. Способ приготовления: Перемешать молоко и яйца (не взбивая), добавить муку тщательно перемешать, добавить соль, сахар, разрыхлитель. В конце в полученное тесто добавить подсолнечное масло. Жарить блинчики на сливочном масле. Приятного аппетита! </a:t>
            </a:r>
          </a:p>
          <a:p>
            <a:r>
              <a:rPr lang="ru-RU" sz="2000" dirty="0" smtClean="0"/>
              <a:t>•    1 литр молока, 4 яйца, соль, сахар по вкусу, муку подсыпаем до однородной массы. Способ приготовления: Молоко немного подогреть. Белки отдельно от желтков отделить и взбить их с сахаром до белого цвета, затем добавить в молоко, подсыпаем муку, хорошо перемешиваем, желтки тоже добавляем в тесто. Блинчики получаются тонкими и вкусными.</a:t>
            </a:r>
          </a:p>
          <a:p>
            <a:r>
              <a:rPr lang="ru-RU" sz="2000" dirty="0" smtClean="0"/>
              <a:t> Кушайте на здоровье!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556792"/>
            <a:ext cx="7772400" cy="4536504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Продолжать знакомить детей с народными праздниками – «масленица»;	</a:t>
            </a:r>
            <a:b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- активизировать словарь детей;</a:t>
            </a:r>
            <a:b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- учить детей лепить блины, путём раскатывания шара и сплющивания в форму диска;</a:t>
            </a:r>
            <a:b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- воспитывать у детей чувство музыкального ритма, правильно передавать несложные танцевальные движения;</a:t>
            </a:r>
            <a:b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- развивать чувство гостеприимства и желание играть в народные игры; </a:t>
            </a:r>
            <a:b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-создать радостное настроение.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5"/>
            <a:ext cx="8060432" cy="936103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955161" cy="4788247"/>
          </a:xfrm>
        </p:spPr>
        <p:txBody>
          <a:bodyPr>
            <a:noAutofit/>
          </a:bodyPr>
          <a:lstStyle/>
          <a:p>
            <a:r>
              <a:rPr lang="ru-RU" sz="2000" cap="none" dirty="0" smtClean="0"/>
              <a:t>Внедрение проекта в </a:t>
            </a:r>
            <a:r>
              <a:rPr lang="ru-RU" sz="2000" cap="none" dirty="0" err="1" smtClean="0"/>
              <a:t>воспитательно</a:t>
            </a:r>
            <a:r>
              <a:rPr lang="ru-RU" sz="2000" cap="none" dirty="0" smtClean="0"/>
              <a:t> – образовательный процесс помогло обогатить его содержание. Обеспечило развитие  у детей любознательности. Стремление изучить традиции родной страны. Работа по проекту помогла развить у них кругозор, эстетическую восприимчивость. Сделанная  нами подборка  различных игр дали возможность развивать у детей чёткую выразительную речь, мимику, движения. Дети получили возможность почувствовать себя свободными, раскрепощенными, обрели уверенность в себе, в своих силах,  в умении мыслить, фантазировать.</a:t>
            </a:r>
            <a:br>
              <a:rPr lang="ru-RU" sz="2000" cap="none" dirty="0" smtClean="0"/>
            </a:br>
            <a:r>
              <a:rPr lang="ru-RU" sz="2000" cap="none" dirty="0" smtClean="0"/>
              <a:t>Анализируя результаты проекта, мы увидели, что дети с большим интересом включаются в различные виды деятельности, проявляют чувство ответственности за себя и других. Реализуя проект, мы ставили перед собой цель – сделать жизнь своих воспитанников интересной и содержательной, наполнить её яркими впечатлениями, интересными делами, радостью творчества</a:t>
            </a:r>
            <a:r>
              <a:rPr lang="ru-RU" sz="2400" cap="none" dirty="0" smtClean="0"/>
              <a:t>.</a:t>
            </a:r>
            <a:endParaRPr lang="ru-RU" sz="24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"/>
            <a:ext cx="7772400" cy="980727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           </a:t>
            </a:r>
            <a:r>
              <a:rPr lang="ru-RU" sz="4800" dirty="0" smtClean="0">
                <a:solidFill>
                  <a:schemeClr val="tx1"/>
                </a:solidFill>
              </a:rPr>
              <a:t>Итоги проекта: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dpol4.ru/img/picture/Nov/12/ebef280f30b7ee34d49cf7577fd4b8a6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517232"/>
            <a:ext cx="1052735" cy="10527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37890" name="Picture 2" descr="http://ds28.detkin-club.ru/images/news/_54cb170f2d05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71599"/>
            <a:ext cx="3312368" cy="3088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268760"/>
            <a:ext cx="7772400" cy="4536504"/>
          </a:xfrm>
        </p:spPr>
        <p:txBody>
          <a:bodyPr>
            <a:normAutofit/>
          </a:bodyPr>
          <a:lstStyle/>
          <a:p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Россия богата своими традициями, обычаями, народными праздниками одним из таких праздников является большое народное гулянье в конце зимы «масленица»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Познакомить детей с традициями проведения этого праздника, приобщение детей дошкольного возраста к истокам русской культуры, но непосредственное участие в празднике оставляет более полное и глубокое представление о нем. Дает детям возможность понять всю глубину, широту и глубокий смысл праздника. Поэтому и возникла идея в проведении  праздника «масленица» силами воспитателей, родителей и детей.</a:t>
            </a:r>
            <a:endParaRPr lang="ru-RU" sz="20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792087"/>
          </a:xfrm>
        </p:spPr>
        <p:txBody>
          <a:bodyPr>
            <a:normAutofit fontScale="92500" lnSpcReduction="1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lit-yaz.ru/pars_docs/refs/89/88367/88367_html_1f03f43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293096"/>
            <a:ext cx="1550067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628800"/>
            <a:ext cx="7772400" cy="360040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</a:t>
            </a:r>
            <a:r>
              <a:rPr lang="ru-RU" sz="2000" cap="none" dirty="0" smtClean="0"/>
              <a:t>приобщение детей к традиции проведения народного праздника – масленицы через сопереживание и непосредственное участие в общем действии;</a:t>
            </a:r>
            <a:br>
              <a:rPr lang="ru-RU" sz="2000" cap="none" dirty="0" smtClean="0"/>
            </a:br>
            <a:r>
              <a:rPr lang="ru-RU" sz="2000" cap="none" dirty="0" smtClean="0"/>
              <a:t>- создание атмосферы радости приобщения к традиционному народному празднику;</a:t>
            </a:r>
            <a:br>
              <a:rPr lang="ru-RU" sz="2000" cap="none" dirty="0" smtClean="0"/>
            </a:br>
            <a:r>
              <a:rPr lang="ru-RU" sz="2000" cap="none" dirty="0" smtClean="0"/>
              <a:t>- повышение познавательного интереса среди детей к родной истории.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-315416"/>
            <a:ext cx="7344816" cy="18722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storage.ruelsoft.org/storage/file/get/142409038448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477" y="4221088"/>
            <a:ext cx="2151401" cy="165719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Объект проекта </a:t>
            </a:r>
            <a:r>
              <a:rPr lang="ru-RU" dirty="0" smtClean="0"/>
              <a:t>– русская народная культура.</a:t>
            </a:r>
            <a:br>
              <a:rPr lang="ru-RU" dirty="0" smtClean="0"/>
            </a:br>
            <a:r>
              <a:rPr lang="ru-RU" b="1" dirty="0" smtClean="0"/>
              <a:t>Предмет проекта</a:t>
            </a:r>
            <a:r>
              <a:rPr lang="ru-RU" dirty="0" smtClean="0"/>
              <a:t>: русский народный календарный праздник «Масленица».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://www.dpol4.ru/img/picture/Nov/12/ebef280f30b7ee34d49cf7577fd4b8a6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653136"/>
            <a:ext cx="1759746" cy="175974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556792"/>
            <a:ext cx="7772400" cy="4212183"/>
          </a:xfrm>
        </p:spPr>
        <p:txBody>
          <a:bodyPr>
            <a:normAutofit fontScale="90000"/>
          </a:bodyPr>
          <a:lstStyle/>
          <a:p>
            <a:r>
              <a:rPr lang="ru-RU" sz="3100" cap="none" dirty="0" smtClean="0"/>
              <a:t>- расширить знания детей о традициях русского народа;</a:t>
            </a:r>
            <a:br>
              <a:rPr lang="ru-RU" sz="3100" cap="none" dirty="0" smtClean="0"/>
            </a:br>
            <a:r>
              <a:rPr lang="ru-RU" sz="3100" cap="none" dirty="0" smtClean="0"/>
              <a:t>- сформировать у детей чувства патриотизма;</a:t>
            </a:r>
            <a:br>
              <a:rPr lang="ru-RU" sz="3100" cap="none" dirty="0" smtClean="0"/>
            </a:br>
            <a:r>
              <a:rPr lang="ru-RU" sz="3100" cap="none" dirty="0" smtClean="0"/>
              <a:t>формировать представление о народных русских обрядовых праздниках;</a:t>
            </a:r>
            <a:br>
              <a:rPr lang="ru-RU" sz="3100" cap="none" dirty="0" smtClean="0"/>
            </a:br>
            <a:r>
              <a:rPr lang="ru-RU" sz="3100" cap="none" dirty="0" smtClean="0"/>
              <a:t>- воспитывать эстетическое и духовно – нравственное отношение к традициям своего народа.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864095"/>
          </a:xfrm>
        </p:spPr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</a:rPr>
              <a:t>             </a:t>
            </a:r>
            <a:r>
              <a:rPr lang="ru-RU" sz="4800" b="1" dirty="0" smtClean="0">
                <a:solidFill>
                  <a:schemeClr val="tx1"/>
                </a:solidFill>
              </a:rPr>
              <a:t>Цель проекта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www.dpol4.ru/img/picture/Nov/12/ebef280f30b7ee34d49cf7577fd4b8a6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653136"/>
            <a:ext cx="1759746" cy="175974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5" y="1412776"/>
            <a:ext cx="7739137" cy="4356199"/>
          </a:xfrm>
        </p:spPr>
        <p:txBody>
          <a:bodyPr>
            <a:noAutofit/>
          </a:bodyPr>
          <a:lstStyle/>
          <a:p>
            <a:r>
              <a:rPr lang="ru-RU" sz="2800" cap="none" dirty="0" smtClean="0"/>
              <a:t> -познакомить детей с русским обрядовым праздником «масленица», с различными жанрами устного народного творчества;</a:t>
            </a:r>
            <a:br>
              <a:rPr lang="ru-RU" sz="2800" cap="none" dirty="0" smtClean="0"/>
            </a:br>
            <a:r>
              <a:rPr lang="ru-RU" sz="2800" cap="none" dirty="0" smtClean="0"/>
              <a:t> -развивать художественно – творческую деятельность путем ознакомления с предметами декоративно – прикладного искусства русской культуры;</a:t>
            </a:r>
            <a:br>
              <a:rPr lang="ru-RU" sz="2800" cap="none" dirty="0" smtClean="0"/>
            </a:br>
            <a:r>
              <a:rPr lang="ru-RU" sz="2800" cap="none" dirty="0" smtClean="0"/>
              <a:t>- формировать любовь к родине, её традициям;</a:t>
            </a:r>
            <a:br>
              <a:rPr lang="ru-RU" sz="2800" cap="none" dirty="0" smtClean="0"/>
            </a:br>
            <a:r>
              <a:rPr lang="ru-RU" sz="2800" cap="none" dirty="0" smtClean="0"/>
              <a:t>- ориентировать родителей воспитанников на   приобщение детей к русской культуре в семье.</a:t>
            </a:r>
            <a:endParaRPr lang="ru-RU" sz="28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86409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 </a:t>
            </a:r>
            <a:r>
              <a:rPr lang="ru-RU" sz="4400" dirty="0" smtClean="0">
                <a:solidFill>
                  <a:schemeClr val="tx1"/>
                </a:solidFill>
              </a:rPr>
              <a:t>Задачи проекта: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517232"/>
            <a:ext cx="7772400" cy="2517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4"/>
            <a:ext cx="7772400" cy="4536504"/>
          </a:xfrm>
        </p:spPr>
        <p:txBody>
          <a:bodyPr>
            <a:normAutofit fontScale="47500" lnSpcReduction="20000"/>
          </a:bodyPr>
          <a:lstStyle/>
          <a:p>
            <a:r>
              <a:rPr lang="ru-RU" sz="7600" b="1" dirty="0" smtClean="0">
                <a:solidFill>
                  <a:schemeClr val="tx1"/>
                </a:solidFill>
              </a:rPr>
              <a:t>Вид проекта</a:t>
            </a:r>
            <a:r>
              <a:rPr lang="ru-RU" sz="7600" dirty="0" smtClean="0">
                <a:solidFill>
                  <a:schemeClr val="tx1"/>
                </a:solidFill>
              </a:rPr>
              <a:t>: краткосрочный .</a:t>
            </a:r>
          </a:p>
          <a:p>
            <a:r>
              <a:rPr lang="ru-RU" sz="7600" b="1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sz="7600" dirty="0" smtClean="0">
                <a:solidFill>
                  <a:schemeClr val="tx1"/>
                </a:solidFill>
              </a:rPr>
              <a:t>: дети средней группы (4-5 лет), воспитатели, родители, музыкальный руководитель.</a:t>
            </a:r>
          </a:p>
          <a:p>
            <a:r>
              <a:rPr lang="ru-RU" sz="7600" b="1" dirty="0" smtClean="0">
                <a:solidFill>
                  <a:schemeClr val="tx1"/>
                </a:solidFill>
              </a:rPr>
              <a:t>Срок реализации</a:t>
            </a:r>
            <a:r>
              <a:rPr lang="ru-RU" sz="7600" dirty="0" smtClean="0">
                <a:solidFill>
                  <a:schemeClr val="tx1"/>
                </a:solidFill>
              </a:rPr>
              <a:t>: одна неделя.</a:t>
            </a:r>
          </a:p>
          <a:p>
            <a:r>
              <a:rPr lang="ru-RU" sz="7600" b="1" dirty="0" smtClean="0">
                <a:solidFill>
                  <a:schemeClr val="tx1"/>
                </a:solidFill>
              </a:rPr>
              <a:t>Тип проекта</a:t>
            </a:r>
            <a:r>
              <a:rPr lang="ru-RU" sz="7600" dirty="0" smtClean="0">
                <a:solidFill>
                  <a:schemeClr val="tx1"/>
                </a:solidFill>
              </a:rPr>
              <a:t>: познавательно – творческий.</a:t>
            </a:r>
          </a:p>
          <a:p>
            <a:endParaRPr lang="ru-RU" dirty="0"/>
          </a:p>
        </p:txBody>
      </p:sp>
      <p:pic>
        <p:nvPicPr>
          <p:cNvPr id="7170" name="Picture 2" descr="http://www.dpol4.ru/img/picture/Nov/12/ebef280f30b7ee34d49cf7577fd4b8a6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09120"/>
            <a:ext cx="1916831" cy="19168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96752"/>
            <a:ext cx="7772400" cy="4572223"/>
          </a:xfrm>
        </p:spPr>
        <p:txBody>
          <a:bodyPr>
            <a:normAutofit fontScale="90000"/>
          </a:bodyPr>
          <a:lstStyle/>
          <a:p>
            <a:r>
              <a:rPr lang="ru-RU" sz="2400" cap="none" dirty="0" smtClean="0"/>
              <a:t>1 этап –</a:t>
            </a:r>
            <a:r>
              <a:rPr lang="ru-RU" sz="2400" cap="none" dirty="0" err="1" smtClean="0"/>
              <a:t>целеполагание</a:t>
            </a:r>
            <a:r>
              <a:rPr lang="ru-RU" sz="2400" cap="none" dirty="0" smtClean="0"/>
              <a:t>:</a:t>
            </a:r>
            <a:br>
              <a:rPr lang="ru-RU" sz="2400" cap="none" dirty="0" smtClean="0"/>
            </a:br>
            <a:r>
              <a:rPr lang="ru-RU" sz="2400" cap="none" dirty="0" smtClean="0"/>
              <a:t>художественно – эстетическое воспитание реализуется в процессе ознакомления с природой, разными видами искусства и художественно – эстетической деятельности. Оно направлено на развитие у ребенка любви к прекрасному, обогащение его духовного мира, развитие воображения, эстетических чувств, эстетического отношения к окружающей действительности, приобщение к искусству. Поэтому детям необходимо прививать интерес к традициям русского народа.</a:t>
            </a:r>
            <a:br>
              <a:rPr lang="ru-RU" sz="2400" cap="none" dirty="0" smtClean="0"/>
            </a:br>
            <a:r>
              <a:rPr lang="ru-RU" sz="2400" cap="none" dirty="0" smtClean="0"/>
              <a:t> 2 этап – разработка проекта:</a:t>
            </a:r>
            <a:br>
              <a:rPr lang="ru-RU" sz="2400" cap="none" dirty="0" smtClean="0"/>
            </a:br>
            <a:r>
              <a:rPr lang="ru-RU" sz="2400" cap="none" dirty="0" smtClean="0"/>
              <a:t> -довести до участников важность данной темы;</a:t>
            </a:r>
            <a:br>
              <a:rPr lang="ru-RU" sz="2400" cap="none" dirty="0" smtClean="0"/>
            </a:br>
            <a:r>
              <a:rPr lang="ru-RU" sz="2400" cap="none" dirty="0" smtClean="0"/>
              <a:t>- подбор методической литературы;</a:t>
            </a:r>
            <a:br>
              <a:rPr lang="ru-RU" sz="2400" cap="none" dirty="0" smtClean="0"/>
            </a:br>
            <a:r>
              <a:rPr lang="ru-RU" sz="2400" cap="none" dirty="0" smtClean="0"/>
              <a:t>- подбор наглядно – дидактического материала, художественной литературы.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93610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                 </a:t>
            </a:r>
            <a:r>
              <a:rPr lang="ru-RU" sz="4400" b="1" dirty="0" smtClean="0">
                <a:solidFill>
                  <a:schemeClr val="tx1"/>
                </a:solidFill>
              </a:rPr>
              <a:t>Этапы проекта: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799</Words>
  <Application>Microsoft Office PowerPoint</Application>
  <PresentationFormat>Экран (4:3)</PresentationFormat>
  <Paragraphs>77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«Детский сад общеразвивающего вида № 20» г. Усинска.</vt:lpstr>
      <vt:lpstr>- Продолжать знакомить детей с народными праздниками – «масленица»;  - активизировать словарь детей; - учить детей лепить блины, путём раскатывания шара и сплющивания в форму диска; - воспитывать у детей чувство музыкального ритма, правильно передавать несложные танцевальные движения; - развивать чувство гостеприимства и желание играть в народные игры;  -создать радостное настроение. </vt:lpstr>
      <vt:lpstr>Россия богата своими традициями, обычаями, народными праздниками одним из таких праздников является большое народное гулянье в конце зимы «масленица». Познакомить детей с традициями проведения этого праздника, приобщение детей дошкольного возраста к истокам русской культуры, но непосредственное участие в празднике оставляет более полное и глубокое представление о нем. Дает детям возможность понять всю глубину, широту и глубокий смысл праздника. Поэтому и возникла идея в проведении  праздника «масленица» силами воспитателей, родителей и детей.</vt:lpstr>
      <vt:lpstr>- приобщение детей к традиции проведения народного праздника – масленицы через сопереживание и непосредственное участие в общем действии; - создание атмосферы радости приобщения к традиционному народному празднику; - повышение познавательного интереса среди детей к родной истории.</vt:lpstr>
      <vt:lpstr>Объект проекта – русская народная культура. Предмет проекта: русский народный календарный праздник «Масленица». </vt:lpstr>
      <vt:lpstr>- расширить знания детей о традициях русского народа; - сформировать у детей чувства патриотизма; формировать представление о народных русских обрядовых праздниках; - воспитывать эстетическое и духовно – нравственное отношение к традициям своего народа. </vt:lpstr>
      <vt:lpstr> -познакомить детей с русским обрядовым праздником «масленица», с различными жанрами устного народного творчества;  -развивать художественно – творческую деятельность путем ознакомления с предметами декоративно – прикладного искусства русской культуры; - формировать любовь к родине, её традициям; - ориентировать родителей воспитанников на   приобщение детей к русской культуре в семье.</vt:lpstr>
      <vt:lpstr>Презентация PowerPoint</vt:lpstr>
      <vt:lpstr>1 этап –целеполагание: художественно – эстетическое воспитание реализуется в процессе ознакомления с природой, разными видами искусства и художественно – эстетической деятельности. Оно направлено на развитие у ребенка любви к прекрасному, обогащение его духовного мира, развитие воображения, эстетических чувств, эстетического отношения к окружающей действительности, приобщение к искусству. Поэтому детям необходимо прививать интерес к традициям русского народа.  2 этап – разработка проекта:  -довести до участников важность данной темы; - подбор методической литературы; - подбор наглядно – дидактического материала, художественной литературы. </vt:lpstr>
      <vt:lpstr>3 этап – выполнение проекта:</vt:lpstr>
      <vt:lpstr>Презентация PowerPoint</vt:lpstr>
      <vt:lpstr>4 этап – итоги проекта: выставка детских работ, развлечение «Широкая масленица».  </vt:lpstr>
      <vt:lpstr>Продуктивная деятельность: </vt:lpstr>
      <vt:lpstr>Игры. </vt:lpstr>
      <vt:lpstr>Презентация PowerPoint</vt:lpstr>
      <vt:lpstr>Приглашаем в карусель, Кто скорее, кто быстрей!</vt:lpstr>
      <vt:lpstr>Государыня Масленица! Наступил тот час –  Ты порадуй нас. Накорми нас блинами, Угости пирогами!</vt:lpstr>
      <vt:lpstr>Наша Масленица ты широкая, В детский сад пришла И веселье принесла!</vt:lpstr>
      <vt:lpstr>Презентация PowerPoint</vt:lpstr>
      <vt:lpstr>Внедрение проекта в воспитательно – образовательный процесс помогло обогатить его содержание. Обеспечило развитие  у детей любознательности. Стремление изучить традиции родной страны. Работа по проекту помогла развить у них кругозор, эстетическую восприимчивость. Сделанная  нами подборка  различных игр дали возможность развивать у детей чёткую выразительную речь, мимику, движения. Дети получили возможность почувствовать себя свободными, раскрепощенными, обрели уверенность в себе, в своих силах,  в умении мыслить, фантазировать. Анализируя результаты проекта, мы увидели, что дети с большим интересом включаются в различные виды деятельности, проявляют чувство ответственности за себя и других. Реализуя проект, мы ставили перед собой цель – сделать жизнь своих воспитанников интересной и содержательной, наполнить её яркими впечатлениями, интересными делами, радостью творчества.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общеразвивающего вида № 20» г. Усинска.</dc:title>
  <dc:creator>Asus</dc:creator>
  <cp:lastModifiedBy>Даниил</cp:lastModifiedBy>
  <cp:revision>52</cp:revision>
  <dcterms:created xsi:type="dcterms:W3CDTF">2016-03-13T13:58:38Z</dcterms:created>
  <dcterms:modified xsi:type="dcterms:W3CDTF">2019-01-08T18:17:01Z</dcterms:modified>
</cp:coreProperties>
</file>