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9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mailto:kolosok2011.17@mail.ru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899592" y="0"/>
            <a:ext cx="738599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РОССИЙСКАЯ ФЕДЕРАЦИЯ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КАЛИНИНГРАДСКАЯ ОБЛАСТЬ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ГУРЬЕВСКИЙ ГОРОДСКОЙ ОКРУГ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МУНИЦИПАЛЬНОЕ АВТОНОМНОЕ ДОШКОЛЬНОЕ ОБРАЗОВАТЕЛЬНОЕ УЧРЕЖДЕНИЕ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№17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КОЛОСОК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</a:b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619672" y="548680"/>
            <a:ext cx="600715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238350, Калининградская обл.,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Гурьевский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район, п. Шоссейное,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ул.Калининградское шоссе 8, тел/факс 8 (40151)3-64-19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mail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kolosok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2011.17@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mail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.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ru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сайт: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kolosok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klgd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prosadiki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ru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AutoShape 1"/>
          <p:cNvSpPr>
            <a:spLocks noChangeShapeType="1"/>
          </p:cNvSpPr>
          <p:nvPr/>
        </p:nvSpPr>
        <p:spPr bwMode="auto">
          <a:xfrm>
            <a:off x="971600" y="1052736"/>
            <a:ext cx="6889750" cy="6350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subTitle" idx="1"/>
          </p:nvPr>
        </p:nvSpPr>
        <p:spPr>
          <a:xfrm>
            <a:off x="1403648" y="2204864"/>
            <a:ext cx="6400800" cy="1752600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5400" b="1" dirty="0" smtClean="0">
                <a:ln w="1905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Проект</a:t>
            </a:r>
            <a:endParaRPr lang="ru-RU" sz="5400" b="1" dirty="0">
              <a:ln w="1905">
                <a:solidFill>
                  <a:srgbClr val="002060"/>
                </a:solidFill>
              </a:ln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1187624" y="3212976"/>
            <a:ext cx="6768752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Тема: «Новый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год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Возрастная группа: 6-7 лет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951189" y="6367790"/>
            <a:ext cx="12416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п.Шоссейное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2018 год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xhkC1PLU6NsX2Jy2cL8x4oYbM1GYUdgTFXrWMwK3p5FPz47T2gGgepm4gg9QkFLogcsEUrctWBXTVhEjdahfv2AEAXgRuxVnk-icgxwS3jD5jXV0cMwztV58V_cxNr0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196752"/>
            <a:ext cx="1485900" cy="1847850"/>
          </a:xfrm>
          <a:prstGeom prst="rect">
            <a:avLst/>
          </a:prstGeom>
        </p:spPr>
      </p:pic>
      <p:pic>
        <p:nvPicPr>
          <p:cNvPr id="12" name="Рисунок 11" descr="108653043_ng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4381500"/>
            <a:ext cx="2787650" cy="2476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Всем известно, что самый любимый праздник детей –это Новый год. Предновогодняя суета, письма Деду Морозу, украшение дома, долгожданные подарки под елкой, веселый праздник в семейном кругу, атмосфера теплоты- все это не сравниться даже с Днем рождения. Но в результате опроса, детей в подготовительной группы, выяснилось, что дети с трудом отличают нашего Деда Мороза от Санта Клауса, и их знания о Деде Морозе, елочке, игрушках поверхностны. Поэтому мы решили узнать как можно больше о новогодних персонажах, а также определить, какие же подарки хотели бы получить дети. И выяснить, Новый год- это счастье?</a:t>
            </a:r>
            <a:endParaRPr lang="ru-RU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0"/>
            <a:ext cx="8229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ИНФОРМАЦИОННЫЙ ПАСПОРТ ПРОЕКТА</a:t>
            </a:r>
            <a:endParaRPr kumimoji="0" lang="ru-RU" sz="3600" b="1" i="0" u="none" strike="noStrike" normalizeH="0" baseline="0" dirty="0" smtClean="0">
              <a:ln w="1905">
                <a:solidFill>
                  <a:srgbClr val="002060"/>
                </a:solidFill>
              </a:ln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052736"/>
            <a:ext cx="2074607" cy="4616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dirty="0" smtClean="0"/>
              <a:t>Актуальность: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504" y="188639"/>
          <a:ext cx="8928992" cy="655272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825778"/>
                <a:gridCol w="5103214"/>
              </a:tblGrid>
              <a:tr h="18692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/>
                        <a:t>Цель проекта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18" marR="6031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Вовлечение и объединение коллектива детей, родителей и педагогов в совместную творческую деятельность. Создание условий, стимулирующих интерес к исследовательской деятельности, развитие познавательного интереса, раскрытие творческого и интеллектуального потенциала старших дошкольников.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18" marR="60318" marT="0" marB="0"/>
                </a:tc>
              </a:tr>
              <a:tr h="46834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/>
                        <a:t>Задачи проекта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18" marR="60318" marT="0" marB="0"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 Формировать познавательный интерес дошкольников;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Расширить и систематизировать знания дошкольников об истории и традициях новогоднего праздника в России и в других странах;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 Познакомить детей с произведениями художественной литературы о праздновании Нового года (сказки, рассказы, стихотворения) ;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 Познакомить с музыкальными произведениями новогодней тематики (песни, пляски, пьесы) ;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 Обогащать и развивать активный словарь детей.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 Развивать коммуникативные навыки детей;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7. Способствовать сплочению детского коллектива развитию дружеских взаимоотношений, навыков общения и взаимодействия в детском коллективе;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8. Способствовать развитию творческой инициативы и поисковой деятельности дошкольников.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18" marR="60318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88640"/>
          <a:ext cx="8784976" cy="648072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764070"/>
                <a:gridCol w="5020906"/>
              </a:tblGrid>
              <a:tr h="8640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Объект исследования: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/>
                        <a:t>Детский сад; праздник Новый год, зима.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/>
                </a:tc>
              </a:tr>
              <a:tr h="792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Тема проекта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«Новый</a:t>
                      </a:r>
                      <a:r>
                        <a:rPr lang="ru-RU" sz="1800" baseline="0" dirty="0" smtClean="0"/>
                        <a:t> год</a:t>
                      </a:r>
                      <a:r>
                        <a:rPr lang="ru-RU" sz="1800" dirty="0" smtClean="0"/>
                        <a:t>»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/>
                </a:tc>
              </a:tr>
              <a:tr h="792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Руководитель проекта: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Воспитатель: Федоренчик М.В.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/>
                </a:tc>
              </a:tr>
              <a:tr h="792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Заказчик проекта: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МАДОУ «Детский сад №17 «Колосок».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/>
                </a:tc>
              </a:tr>
              <a:tr h="1944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Образовательные области, в рамках которых проводится работа по проекту: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/>
                        <a:t>Познавательное развитие, речевое развитие, социально-коммуникативное развитие, художественно-эстетическое развитие.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/>
                </a:tc>
              </a:tr>
              <a:tr h="12961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Возраст учащихся, на которых рассчитан проект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6-7 лет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504" y="188640"/>
          <a:ext cx="8856984" cy="655295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826286"/>
                <a:gridCol w="5030698"/>
              </a:tblGrid>
              <a:tr h="12685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Консультанты проекта: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1.Заместитель заведующей по УВР </a:t>
                      </a:r>
                      <a:r>
                        <a:rPr lang="ru-RU" sz="1800" dirty="0" err="1"/>
                        <a:t>Бойко.О.А</a:t>
                      </a:r>
                      <a:r>
                        <a:rPr lang="ru-RU" sz="1800" dirty="0"/>
                        <a:t>.</a:t>
                      </a:r>
                      <a:endParaRPr lang="ru-RU" sz="16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2.Музыкальный руководитель Литвинова В.Ю</a:t>
                      </a:r>
                      <a:endParaRPr lang="ru-RU" sz="16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3.Учитель- логопед Кондратенко Н.В</a:t>
                      </a:r>
                      <a:r>
                        <a:rPr lang="ru-RU" sz="1800" dirty="0" smtClean="0"/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Педагог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доп. образования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 ИЗО Земских М.В.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/>
                </a:tc>
              </a:tr>
              <a:tr h="11695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Информационные и материально-технические ресурсы: (книги, интернет-ресурсы, компьютер)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Книги, интернет-ресурсы, компьютер.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/>
                </a:tc>
              </a:tr>
              <a:tr h="2339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Ожидаемые результаты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 Расширение кругозора детей;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Сплочение детского коллектива;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 Развитие индивидуальных творческих способностей дошкольников и интереса к коллективной творческой деятельности;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 Самореализация дошкольников.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 Оптимизация детско-родительских отношений;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 Повышение уровня вовлеченности родителей в деятельность ДОУ.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/>
                </a:tc>
              </a:tr>
              <a:tr h="15594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Продукты проекта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 Организация и создание предметно – игровой праздничной среды, оформление группы;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Участие в конкурсе новогодних поделок «Волшебный валенок»;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 Проведение новогоднего праздника «Новогодний карнавал».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11560" y="0"/>
            <a:ext cx="8229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1793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905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ЭТАПЫ РЕАЛИЗАЦИИ ПРОЕКТА ПРОГРАММЫ</a:t>
            </a:r>
            <a:endParaRPr kumimoji="0" lang="ru-RU" sz="2400" b="1" i="0" u="none" strike="noStrike" normalizeH="0" baseline="0" dirty="0" smtClean="0">
              <a:ln w="1905">
                <a:solidFill>
                  <a:srgbClr val="002060"/>
                </a:solidFill>
              </a:ln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793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normalizeH="0" baseline="0" dirty="0" smtClean="0">
                <a:ln w="1905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Реализация проекта рассчитана на 1 месяц: с </a:t>
            </a:r>
            <a:r>
              <a:rPr lang="ru-RU" sz="1600" b="1" u="sng" dirty="0" smtClean="0">
                <a:ln w="1905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03.12. </a:t>
            </a:r>
            <a:r>
              <a:rPr kumimoji="0" lang="ru-RU" sz="1600" b="1" i="0" u="sng" strike="noStrike" normalizeH="0" baseline="0" dirty="0" smtClean="0">
                <a:ln w="1905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2018г.</a:t>
            </a:r>
            <a:r>
              <a:rPr kumimoji="0" lang="ru-RU" sz="1600" b="1" i="0" u="sng" strike="noStrike" normalizeH="0" dirty="0" smtClean="0">
                <a:ln w="1905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normalizeH="0" baseline="0" dirty="0" smtClean="0">
                <a:ln w="1905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 </a:t>
            </a:r>
            <a:r>
              <a:rPr kumimoji="0" lang="ru-RU" sz="1600" b="1" i="0" u="sng" strike="noStrike" normalizeH="0" baseline="0" dirty="0" smtClean="0">
                <a:ln w="1905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28.12. 2018г</a:t>
            </a:r>
            <a:r>
              <a:rPr kumimoji="0" lang="ru-RU" sz="800" b="1" i="0" u="none" strike="noStrike" normalizeH="0" baseline="0" dirty="0" smtClean="0">
                <a:ln w="1905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endParaRPr kumimoji="0" lang="ru-RU" sz="2400" b="1" i="0" u="none" strike="noStrike" normalizeH="0" baseline="0" dirty="0" smtClean="0">
              <a:ln w="1905">
                <a:solidFill>
                  <a:srgbClr val="002060"/>
                </a:solidFill>
              </a:ln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764704"/>
          <a:ext cx="9144000" cy="5936704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979712"/>
                <a:gridCol w="5184576"/>
                <a:gridCol w="1979712"/>
              </a:tblGrid>
              <a:tr h="253290">
                <a:tc>
                  <a:txBody>
                    <a:bodyPr/>
                    <a:lstStyle/>
                    <a:p>
                      <a:pPr indent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Этап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 anchor="ctr"/>
                </a:tc>
                <a:tc>
                  <a:txBody>
                    <a:bodyPr/>
                    <a:lstStyle/>
                    <a:p>
                      <a:pPr indent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Цель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 anchor="ctr"/>
                </a:tc>
                <a:tc>
                  <a:txBody>
                    <a:bodyPr/>
                    <a:lstStyle/>
                    <a:p>
                      <a:pPr indent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Сроки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 anchor="ctr"/>
                </a:tc>
              </a:tr>
              <a:tr h="2483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1. Подготовительно-проектировочный этап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1. Сбор информации по теме;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2. Создание необходимых условий для реализации проекта;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3. Подбор материала для продуктивной деятельности;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4. Подбор аудио – и видеоматериала;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5. Подбор художественной литературы по теме;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6. Подбор дидактического материала;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7. Подбор загадок по теме;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8. Оформление картотеки подвижных игр;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9. Разработка мероприятий;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10. Оформление консультаций для родителей;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11. Обсуждение с родителями вопросов, связанных с проведением проекта.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03.12 – 07.12.2018г.</a:t>
                      </a:r>
                      <a:endParaRPr lang="ru-RU" sz="10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  <a:tr h="5065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2. Практический этап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Ознакомление с окружающим «Здравствуй зимушка – зима», «Зимние забавы».</a:t>
                      </a:r>
                    </a:p>
                    <a:p>
                      <a:pPr lvl="0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Беседы: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«Как отмечали новый год в старину?», «Новый Год в разных странах», «Безопасный Новый Год» . </a:t>
                      </a:r>
                    </a:p>
                    <a:p>
                      <a:pPr lvl="0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Показ презентаций: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«Как встречают Новый год в разных странах?»</a:t>
                      </a:r>
                    </a:p>
                    <a:p>
                      <a:pPr lvl="0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Чтение и заучивание стихотворений по содержанию сценария новогоднего утренника;</a:t>
                      </a:r>
                    </a:p>
                    <a:p>
                      <a:pPr lvl="0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Разучивание песен о зиме, о новогоднем празднике, новогодних хороводов, танцев по содержанию сценария;</a:t>
                      </a: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+mn-lt"/>
                          <a:ea typeface="Calibri"/>
                          <a:cs typeface="Times New Roman"/>
                        </a:rPr>
                        <a:t>10.12 – 20.12.2018г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  <a:tr h="7598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3. Обобщающе - результативный этап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 Участие подготовительной группы в конкурсе новогодних поделок «Волшебный валенок»;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Участие детей в оформление группы, украшение ёлки;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 Новогодний праздник «Новогодний Карнавал»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 Подведение итогов проекта. Презентация проекта.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6.Распространение опыта работы в среде коллег и в интернет ресурсах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+mn-lt"/>
                          <a:ea typeface="Calibri"/>
                          <a:cs typeface="Times New Roman"/>
                        </a:rPr>
                        <a:t>21.12 – 27.12.2018г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HxLBSv722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716016" cy="3537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20hqENXGt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2996952"/>
            <a:ext cx="5148064" cy="386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0_9515a_23629d55_ori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4114" y="3284984"/>
            <a:ext cx="2993715" cy="37621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мс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509" y="134634"/>
            <a:ext cx="8808979" cy="6606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43608" y="620688"/>
            <a:ext cx="70922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ln w="1905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3200" b="1" i="0" u="none" strike="noStrike" normalizeH="0" baseline="0" dirty="0" smtClean="0">
                <a:ln w="1905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ЫВОДЫ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1520" y="1480425"/>
            <a:ext cx="874846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Проект должен стать мощным импульсом к развитию творческой инициативы дошкольных педагогических коллективов, занимающимся проблемами детства. Я надеюсь, что знания, полученные детьми во время проекта пробудят чувство любви к народным традициям и праздникам. Ибо воспитание любви, бережного и заботливого отношения к родной культуре возможно тогда, когда дети будут располагать хотя бы элементарными знаниями о них, научатся наблюдать и видеть всю красоту праздников нашего народа, ведь каждый праздник по своему прекрасен.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 целом проект с детьми и родителями, с моей точки зрения, имеет прогрессивный характер и позволил не только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воплотить мечты в реальность, но и зародить в каждом ребенке чувство радости и  ответственности за грядущий праздник, стремление и желание сделать его лучше, умение реализовывать задуманное, что необходимо для воспитания в детях всесторонне гармоничной развитой личности.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7" name="Рисунок 6" descr="68073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973179" flipH="1" flipV="1">
            <a:off x="6620583" y="4418630"/>
            <a:ext cx="2829992" cy="2697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905</Words>
  <Application>Microsoft Office PowerPoint</Application>
  <PresentationFormat>Экран (4:3)</PresentationFormat>
  <Paragraphs>95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РОССИЙСКАЯ ФЕДЕРАЦИЯ  КАЛИНИНГРАДСКАЯ ОБЛАСТЬ  ГУРЬЕВСКИЙ ГОРОДСКОЙ ОКРУГ  МУНИЦИПАЛЬНОЕ АВТОНОМНОЕ ДОШКОЛЬНОЕ ОБРАЗОВАТЕЛЬНОЕ УЧРЕЖДЕНИЕ  «ДЕТСКИЙ САД №17 «КОЛОСОК»  </vt:lpstr>
      <vt:lpstr>ИНФОРМАЦИОННЫЙ ПАСПОРТ ПРОЕКТА</vt:lpstr>
      <vt:lpstr>Слайд 3</vt:lpstr>
      <vt:lpstr>Слайд 4</vt:lpstr>
      <vt:lpstr>Слайд 5</vt:lpstr>
      <vt:lpstr>ЭТАПЫ РЕАЛИЗАЦИИ ПРОЕКТА ПРОГРАММЫ Реализация проекта рассчитана на 1 месяц: с 03.12. 2018г. по  28.12. 2018г 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РОССИЙСКАЯ ФЕДЕРАЦИЯ  КАЛИНИНГРАДСКАЯ ОБЛАСТЬ  ГУРЬЕВСКИЙ ГОРОДСКОЙ ОКРУГ  МУНИЦИПАЛЬНОЕ АВТОНОМНОЕ ДОШКОЛЬНОЕ ОБРАЗОВАТЕЛЬНОЕ УЧРЕЖДЕНИЕ  «ДЕТСКИЙ САД №17 «КОЛОСОК»  </dc:title>
  <dc:creator>Марина</dc:creator>
  <cp:lastModifiedBy>Марина</cp:lastModifiedBy>
  <cp:revision>11</cp:revision>
  <dcterms:created xsi:type="dcterms:W3CDTF">2019-01-08T15:17:10Z</dcterms:created>
  <dcterms:modified xsi:type="dcterms:W3CDTF">2019-01-08T17:25:49Z</dcterms:modified>
</cp:coreProperties>
</file>