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331" r:id="rId3"/>
    <p:sldId id="332" r:id="rId4"/>
    <p:sldId id="333" r:id="rId5"/>
    <p:sldId id="334" r:id="rId6"/>
    <p:sldId id="335" r:id="rId7"/>
    <p:sldId id="336" r:id="rId8"/>
    <p:sldId id="337" r:id="rId9"/>
    <p:sldId id="330" r:id="rId10"/>
    <p:sldId id="340" r:id="rId11"/>
    <p:sldId id="341" r:id="rId12"/>
    <p:sldId id="283" r:id="rId13"/>
    <p:sldId id="290" r:id="rId14"/>
    <p:sldId id="295" r:id="rId15"/>
    <p:sldId id="277" r:id="rId16"/>
    <p:sldId id="275" r:id="rId17"/>
    <p:sldId id="299" r:id="rId18"/>
    <p:sldId id="328" r:id="rId19"/>
    <p:sldId id="327" r:id="rId20"/>
    <p:sldId id="325" r:id="rId21"/>
    <p:sldId id="343" r:id="rId22"/>
    <p:sldId id="344" r:id="rId23"/>
    <p:sldId id="345" r:id="rId24"/>
    <p:sldId id="326" r:id="rId25"/>
    <p:sldId id="281" r:id="rId26"/>
    <p:sldId id="342" r:id="rId27"/>
    <p:sldId id="346" r:id="rId28"/>
    <p:sldId id="300" r:id="rId2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3550"/>
    <a:srgbClr val="FF66CC"/>
    <a:srgbClr val="CC99FF"/>
    <a:srgbClr val="E6C4E1"/>
    <a:srgbClr val="FF99CC"/>
    <a:srgbClr val="FFCCFF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9696" autoAdjust="0"/>
  </p:normalViewPr>
  <p:slideViewPr>
    <p:cSldViewPr>
      <p:cViewPr varScale="1">
        <p:scale>
          <a:sx n="73" d="100"/>
          <a:sy n="73" d="100"/>
        </p:scale>
        <p:origin x="10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515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ADBBE4B-E019-443B-B577-E37E1230D658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FDB49A9-3B84-43B9-9366-D9D12923D6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97AA7-CFCD-4570-8107-29FD1503AA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512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6D583-AB41-4F92-B91D-0D626EE34E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8178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3E3B5-DE6B-4E7B-A69F-875FF113B4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9656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694D6-AA54-406E-BC23-E49421BF0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2161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6F169-4807-4999-8EE0-FCDE7CAE93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785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466E5-E167-4BBF-8662-89810F5BE8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0328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EFA93-3658-41EB-B5AE-85F50FCDB5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532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493C1-98D8-4F08-A8FC-97C0E9B023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0983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72843-CDC8-4D6C-86A0-7EA55ECF2D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683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E2AAF-9509-459D-8EF8-EF3C8A0C54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4865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18E21-627E-46D1-87E4-217500D558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9820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1617E-B5CB-4D09-940C-8ED59DF8C9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970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8442D209-B13B-4097-95CE-51AC82301A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838200"/>
            <a:ext cx="6248400" cy="6096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1600" b="1" smtClean="0">
                <a:solidFill>
                  <a:srgbClr val="733550"/>
                </a:solidFill>
              </a:rPr>
              <a:t>Фестиваль творческих открытий и инициатив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1600" b="1" i="1" smtClean="0">
                <a:solidFill>
                  <a:srgbClr val="733550"/>
                </a:solidFill>
              </a:rPr>
              <a:t>«Леонардо»</a:t>
            </a:r>
            <a:endParaRPr lang="en-US" altLang="ru-RU" sz="1600" b="1" i="1" smtClean="0">
              <a:solidFill>
                <a:srgbClr val="73355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altLang="ru-RU" sz="1600" b="1" i="1" smtClean="0">
              <a:solidFill>
                <a:srgbClr val="73355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smtClean="0">
                <a:solidFill>
                  <a:srgbClr val="733550"/>
                </a:solidFill>
              </a:rPr>
              <a:t> </a:t>
            </a:r>
            <a:r>
              <a:rPr lang="en-US" altLang="ru-RU" sz="1600" b="1" smtClean="0">
                <a:solidFill>
                  <a:srgbClr val="733550"/>
                </a:solidFill>
              </a:rPr>
              <a:t>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ru-RU" sz="1600" b="1" i="1" smtClean="0">
              <a:solidFill>
                <a:srgbClr val="733550"/>
              </a:solidFill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ru-RU" sz="1600" b="1" i="1" smtClean="0">
              <a:solidFill>
                <a:srgbClr val="733550"/>
              </a:solidFill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altLang="ru-RU" sz="1600" b="1" i="1" smtClean="0">
              <a:solidFill>
                <a:srgbClr val="733550"/>
              </a:solidFill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smtClean="0">
                <a:solidFill>
                  <a:srgbClr val="733550"/>
                </a:solidFill>
              </a:rPr>
              <a:t>                </a:t>
            </a:r>
            <a:r>
              <a:rPr lang="en-US" altLang="ru-RU" sz="1600" b="1" i="1" smtClean="0">
                <a:solidFill>
                  <a:srgbClr val="733550"/>
                </a:solidFill>
              </a:rPr>
              <a:t> </a:t>
            </a:r>
            <a:endParaRPr lang="ru-RU" altLang="ru-RU" sz="1600" b="1" i="1" smtClean="0">
              <a:solidFill>
                <a:srgbClr val="73355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smtClean="0">
                <a:solidFill>
                  <a:srgbClr val="733550"/>
                </a:solidFill>
              </a:rPr>
              <a:t>                                           </a:t>
            </a:r>
            <a:endParaRPr lang="ru-RU" altLang="ru-RU" sz="1600" b="1" smtClean="0">
              <a:solidFill>
                <a:srgbClr val="733550"/>
              </a:solidFill>
            </a:endParaRPr>
          </a:p>
        </p:txBody>
      </p:sp>
      <p:pic>
        <p:nvPicPr>
          <p:cNvPr id="307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58674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524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29948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-2537619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Прямоугольник 7"/>
          <p:cNvSpPr>
            <a:spLocks noChangeArrowheads="1"/>
          </p:cNvSpPr>
          <p:nvPr/>
        </p:nvSpPr>
        <p:spPr bwMode="auto">
          <a:xfrm>
            <a:off x="1066800" y="1447800"/>
            <a:ext cx="6858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4000" b="1" i="1">
                <a:solidFill>
                  <a:srgbClr val="733550"/>
                </a:solidFill>
                <a:latin typeface="Comic Sans MS" panose="030F0702030302020204" pitchFamily="66" charset="0"/>
              </a:rPr>
              <a:t>ПРЯНИЧНЫЙ ДОМИК</a:t>
            </a:r>
          </a:p>
        </p:txBody>
      </p:sp>
      <p:pic>
        <p:nvPicPr>
          <p:cNvPr id="3080" name="Picture 7" descr="D:\Всё\Неонила Николаевна\Пряничный домик\OLG_07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4152900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Прямоугольник 9"/>
          <p:cNvSpPr>
            <a:spLocks noChangeArrowheads="1"/>
          </p:cNvSpPr>
          <p:nvPr/>
        </p:nvSpPr>
        <p:spPr bwMode="auto">
          <a:xfrm>
            <a:off x="5410200" y="2209800"/>
            <a:ext cx="3200400" cy="324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Авторы: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1600" b="1" i="1">
              <a:solidFill>
                <a:srgbClr val="73355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Ажищева Оля,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ученица </a:t>
            </a:r>
            <a:r>
              <a:rPr lang="en-US" altLang="ru-RU" sz="1600" b="1" i="1">
                <a:solidFill>
                  <a:srgbClr val="733550"/>
                </a:solidFill>
              </a:rPr>
              <a:t>3</a:t>
            </a:r>
            <a:r>
              <a:rPr lang="ru-RU" altLang="ru-RU" sz="1600" b="1" i="1">
                <a:solidFill>
                  <a:srgbClr val="733550"/>
                </a:solidFill>
              </a:rPr>
              <a:t>-Б класса</a:t>
            </a:r>
            <a:endParaRPr lang="en-US" altLang="ru-RU" sz="1600" b="1" i="1">
              <a:solidFill>
                <a:srgbClr val="73355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1600" b="1" i="1">
              <a:solidFill>
                <a:srgbClr val="73355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Александра  Валентиновна,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ее мама.</a:t>
            </a:r>
            <a:endParaRPr lang="en-US" altLang="ru-RU" sz="1600" b="1" i="1">
              <a:solidFill>
                <a:srgbClr val="73355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1600" b="1" i="1">
              <a:solidFill>
                <a:srgbClr val="73355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 Руководитель: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1600" b="1" i="1">
              <a:solidFill>
                <a:srgbClr val="73355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Попирайко Н.Н.,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учитель начальных классов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                                                                                    МАОУ «СОШ №10»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           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1600" b="1" i="1">
                <a:solidFill>
                  <a:srgbClr val="733550"/>
                </a:solidFill>
              </a:rPr>
              <a:t> </a:t>
            </a:r>
            <a:endParaRPr lang="ru-RU" altLang="ru-RU" sz="1600"/>
          </a:p>
        </p:txBody>
      </p:sp>
      <p:sp>
        <p:nvSpPr>
          <p:cNvPr id="3082" name="Прямоугольник 10"/>
          <p:cNvSpPr>
            <a:spLocks noChangeArrowheads="1"/>
          </p:cNvSpPr>
          <p:nvPr/>
        </p:nvSpPr>
        <p:spPr bwMode="auto">
          <a:xfrm>
            <a:off x="3505200" y="5562600"/>
            <a:ext cx="22860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b="1" i="1">
                <a:solidFill>
                  <a:srgbClr val="733550"/>
                </a:solidFill>
              </a:rPr>
              <a:t>Когалым, 201</a:t>
            </a:r>
            <a:r>
              <a:rPr lang="en-US" altLang="ru-RU" sz="1600" b="1" i="1">
                <a:solidFill>
                  <a:srgbClr val="733550"/>
                </a:solidFill>
              </a:rPr>
              <a:t>5</a:t>
            </a:r>
            <a:r>
              <a:rPr lang="ru-RU" altLang="ru-RU" sz="1600" b="1" i="1">
                <a:solidFill>
                  <a:srgbClr val="733550"/>
                </a:solidFill>
              </a:rPr>
              <a:t> г.</a:t>
            </a:r>
            <a:r>
              <a:rPr lang="ru-RU" altLang="ru-RU" sz="1600"/>
              <a:t>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1600" b="1">
              <a:solidFill>
                <a:srgbClr val="7335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4"/>
          <p:cNvSpPr>
            <a:spLocks noGrp="1"/>
          </p:cNvSpPr>
          <p:nvPr>
            <p:ph idx="1"/>
          </p:nvPr>
        </p:nvSpPr>
        <p:spPr>
          <a:xfrm>
            <a:off x="838200" y="1295400"/>
            <a:ext cx="7696200" cy="2209800"/>
          </a:xfrm>
        </p:spPr>
        <p:txBody>
          <a:bodyPr/>
          <a:lstStyle/>
          <a:p>
            <a:r>
              <a:rPr lang="ru-RU" altLang="ru-RU" sz="1600" smtClean="0"/>
              <a:t> А на Руси первые пряники, называли “медовым хлебом”.  Пряничное дело было народным промыслом. В каждой местности  выпекали свои пряники, а секреты изготовления передавались из поколения в поколение. Мастеров, которые пекли пряники, называли прянишниками.  </a:t>
            </a:r>
          </a:p>
          <a:p>
            <a:r>
              <a:rPr lang="ru-RU" altLang="ru-RU" sz="1600" smtClean="0"/>
              <a:t>     В  России было около двадцати сортов пряников.  Пряники делали для бедных и богатых, для подарков и именин. Их подносили родным и возлюбленным, пекли для свадебного обряда, для праздничных трапез, для раздачи нищим.  Им даже приписывали  лечебные  свойства.</a:t>
            </a:r>
            <a:endParaRPr lang="ru-RU" altLang="ru-RU" sz="1600" b="1" smtClean="0">
              <a:solidFill>
                <a:srgbClr val="733550"/>
              </a:solidFill>
            </a:endParaRPr>
          </a:p>
        </p:txBody>
      </p:sp>
      <p:pic>
        <p:nvPicPr>
          <p:cNvPr id="12291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00200" y="381000"/>
            <a:ext cx="56388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пряники</a:t>
            </a:r>
          </a:p>
        </p:txBody>
      </p:sp>
      <p:pic>
        <p:nvPicPr>
          <p:cNvPr id="512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917952"/>
            <a:ext cx="1371600" cy="1267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4701" y="3917952"/>
            <a:ext cx="2349186" cy="161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4669" y="3917952"/>
            <a:ext cx="1392238" cy="1852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tulskiy-pryanik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914400"/>
            <a:ext cx="6019800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9" descr="1pryanik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138" y="3124200"/>
            <a:ext cx="343535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 descr="J00991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524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6" descr="J00991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J00991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 descr="J00991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3" descr="тульский пряник из музея прянико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135313"/>
            <a:ext cx="3373438" cy="273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4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9737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00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										</a:t>
            </a:r>
            <a:r>
              <a:rPr lang="ru-RU" altLang="ru-RU" sz="1000" smtClean="0">
                <a:solidFill>
                  <a:srgbClr val="733550"/>
                </a:solidFill>
              </a:rPr>
              <a:t>								    	</a:t>
            </a:r>
            <a:r>
              <a:rPr lang="en-US" altLang="ru-RU" sz="1000" smtClean="0">
                <a:solidFill>
                  <a:srgbClr val="733550"/>
                </a:solidFill>
              </a:rPr>
              <a:t> </a:t>
            </a:r>
            <a:endParaRPr lang="ru-RU" altLang="ru-RU" sz="1000" smtClean="0">
              <a:solidFill>
                <a:srgbClr val="733550"/>
              </a:solidFill>
            </a:endParaRPr>
          </a:p>
          <a:p>
            <a:pPr>
              <a:buFontTx/>
              <a:buNone/>
            </a:pPr>
            <a:endParaRPr lang="ru-RU" altLang="ru-RU" sz="1000" smtClean="0">
              <a:solidFill>
                <a:srgbClr val="733550"/>
              </a:solidFill>
            </a:endParaRPr>
          </a:p>
          <a:p>
            <a:pPr>
              <a:buFontTx/>
              <a:buNone/>
            </a:pPr>
            <a:r>
              <a:rPr lang="en-US" altLang="ru-RU" sz="1800" smtClean="0">
                <a:solidFill>
                  <a:srgbClr val="733550"/>
                </a:solidFill>
              </a:rPr>
              <a:t>                      </a:t>
            </a:r>
            <a:r>
              <a:rPr lang="ru-RU" altLang="ru-RU" sz="1000" smtClean="0"/>
              <a:t> </a:t>
            </a:r>
            <a:r>
              <a:rPr lang="ru-RU" altLang="ru-RU" sz="1800" smtClean="0"/>
              <a:t> В Европе мода на пряничные домики  возникла в позапрошлом  веке и быстро обрела широкий  круг своих поклонников. Сразу после публикации  сказки братьев Гримм «Гензель и Гретель» домики стали пользоваться  популярностью на рождественских ярмарках.  Их пекли  во многих   семьях.   С того времени  прошло почти  двести лет, а детишки всего мира до сих пор с огромным  удовольствием расправляются со сказочными сооружениями.</a:t>
            </a:r>
            <a:endParaRPr lang="ru-RU" altLang="ru-RU" sz="1800" smtClean="0">
              <a:solidFill>
                <a:srgbClr val="733550"/>
              </a:solidFill>
            </a:endParaRPr>
          </a:p>
        </p:txBody>
      </p:sp>
      <p:pic>
        <p:nvPicPr>
          <p:cNvPr id="14339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524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457200"/>
            <a:ext cx="9144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8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пряничные домики</a:t>
            </a:r>
          </a:p>
        </p:txBody>
      </p:sp>
      <p:pic>
        <p:nvPicPr>
          <p:cNvPr id="14344" name="Picture 5" descr="pryanik-0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3443288"/>
            <a:ext cx="3519488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7" descr="7-gingerbread-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441700"/>
            <a:ext cx="360045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7-gingerbread-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65532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524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Miniature Gingerbread House by Northern Miniatur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838200"/>
            <a:ext cx="5410200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524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533400" y="4800600"/>
            <a:ext cx="82169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cs typeface="Times New Roman" panose="02020603050405020304" pitchFamily="18" charset="0"/>
              </a:rPr>
              <a:t>Домики могут быть самого разного размера.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cs typeface="Times New Roman" panose="02020603050405020304" pitchFamily="18" charset="0"/>
              </a:rPr>
              <a:t>Домик, который помещается  на маленькой детской ладошке.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cs typeface="Times New Roman" panose="02020603050405020304" pitchFamily="18" charset="0"/>
              </a:rPr>
              <a:t>И даже  огромный многоэтажный  дом  или  замок.</a:t>
            </a:r>
            <a:endParaRPr lang="ru-RU" altLang="ru-RU" sz="2000" b="1">
              <a:solidFill>
                <a:srgbClr val="C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cs typeface="Times New Roman" panose="02020603050405020304" pitchFamily="18" charset="0"/>
              </a:rPr>
              <a:t>                </a:t>
            </a:r>
            <a:endParaRPr lang="ru-RU" altLang="ru-RU" sz="20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4"/>
          <p:cNvSpPr>
            <a:spLocks noGrp="1"/>
          </p:cNvSpPr>
          <p:nvPr>
            <p:ph idx="1"/>
          </p:nvPr>
        </p:nvSpPr>
        <p:spPr>
          <a:xfrm>
            <a:off x="274638" y="188913"/>
            <a:ext cx="8458200" cy="5973762"/>
          </a:xfrm>
        </p:spPr>
        <p:txBody>
          <a:bodyPr/>
          <a:lstStyle/>
          <a:p>
            <a:pPr>
              <a:buFontTx/>
              <a:buNone/>
            </a:pPr>
            <a:r>
              <a:rPr lang="en-US" altLang="ru-RU" smtClean="0"/>
              <a:t>        </a:t>
            </a:r>
            <a:r>
              <a:rPr lang="ru-RU" altLang="ru-RU" smtClean="0"/>
              <a:t> </a:t>
            </a:r>
            <a:endParaRPr lang="en-US" altLang="ru-RU" smtClean="0"/>
          </a:p>
          <a:p>
            <a:pPr>
              <a:buFontTx/>
              <a:buNone/>
            </a:pPr>
            <a:endParaRPr lang="ru-RU" altLang="ru-RU" sz="2800" smtClean="0"/>
          </a:p>
          <a:p>
            <a:pPr>
              <a:buFontTx/>
              <a:buNone/>
            </a:pP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/>
              <a:t>    </a:t>
            </a:r>
            <a:endParaRPr lang="ru-RU" altLang="ru-RU" sz="2800" b="1" smtClean="0">
              <a:solidFill>
                <a:srgbClr val="733550"/>
              </a:solidFill>
            </a:endParaRPr>
          </a:p>
        </p:txBody>
      </p:sp>
      <p:pic>
        <p:nvPicPr>
          <p:cNvPr id="17411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38200" y="188463"/>
            <a:ext cx="7332189" cy="11089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схема обдумывания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5800" y="1219200"/>
            <a:ext cx="2476500" cy="762000"/>
          </a:xfrm>
          <a:prstGeom prst="roundRect">
            <a:avLst/>
          </a:prstGeom>
          <a:solidFill>
            <a:schemeClr val="bg1"/>
          </a:solidFill>
          <a:ln w="63500" cmpd="thinThick">
            <a:solidFill>
              <a:srgbClr val="733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solidFill>
                <a:srgbClr val="733550"/>
              </a:solidFill>
            </a:endParaRPr>
          </a:p>
          <a:p>
            <a:pPr algn="ctr" eaLnBrk="1" hangingPunct="1">
              <a:defRPr/>
            </a:pPr>
            <a:r>
              <a:rPr lang="en-US" dirty="0">
                <a:solidFill>
                  <a:srgbClr val="733550"/>
                </a:solidFill>
              </a:rPr>
              <a:t> </a:t>
            </a:r>
            <a:r>
              <a:rPr lang="ru-RU" sz="2800" b="1" dirty="0">
                <a:solidFill>
                  <a:srgbClr val="733550"/>
                </a:solidFill>
              </a:rPr>
              <a:t>ДОМИК</a:t>
            </a:r>
            <a:endParaRPr lang="en-US" sz="2800" b="1" dirty="0">
              <a:solidFill>
                <a:srgbClr val="733550"/>
              </a:solidFill>
            </a:endParaRPr>
          </a:p>
          <a:p>
            <a:pPr algn="ctr" eaLnBrk="1" hangingPunct="1">
              <a:defRPr/>
            </a:pPr>
            <a:endParaRPr lang="ru-RU" sz="2800" b="1" dirty="0">
              <a:solidFill>
                <a:srgbClr val="73355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28850" y="3005138"/>
            <a:ext cx="4098925" cy="874712"/>
          </a:xfrm>
          <a:prstGeom prst="roundRect">
            <a:avLst/>
          </a:prstGeom>
          <a:solidFill>
            <a:schemeClr val="bg1"/>
          </a:solidFill>
          <a:ln w="63500" cmpd="thinThick">
            <a:solidFill>
              <a:srgbClr val="733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rgbClr val="733550"/>
                </a:solidFill>
              </a:rPr>
              <a:t>Экономические затраты.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86288" y="4953000"/>
            <a:ext cx="4024312" cy="838200"/>
          </a:xfrm>
          <a:prstGeom prst="roundRect">
            <a:avLst/>
          </a:prstGeom>
          <a:solidFill>
            <a:schemeClr val="bg1"/>
          </a:solidFill>
          <a:ln w="63500" cmpd="thinThick">
            <a:solidFill>
              <a:srgbClr val="733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rgbClr val="733550"/>
                </a:solidFill>
              </a:rPr>
              <a:t>Процесс работы.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066800" y="2109788"/>
            <a:ext cx="3962400" cy="844550"/>
          </a:xfrm>
          <a:prstGeom prst="roundRect">
            <a:avLst/>
          </a:prstGeom>
          <a:solidFill>
            <a:schemeClr val="bg1"/>
          </a:solidFill>
          <a:ln w="63500" cmpd="thinThick">
            <a:solidFill>
              <a:srgbClr val="733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i="1" dirty="0">
                <a:solidFill>
                  <a:schemeClr val="tx1"/>
                </a:solidFill>
              </a:rPr>
              <a:t>Технология выпечки пряничного домика.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657600" y="3962400"/>
            <a:ext cx="3760788" cy="838200"/>
          </a:xfrm>
          <a:prstGeom prst="roundRect">
            <a:avLst/>
          </a:prstGeom>
          <a:solidFill>
            <a:schemeClr val="bg1"/>
          </a:solidFill>
          <a:ln w="63500" cmpd="thinThick">
            <a:solidFill>
              <a:srgbClr val="733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rgbClr val="733550"/>
                </a:solidFill>
              </a:rPr>
              <a:t>Инструменты  и материалы.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4"/>
          <p:cNvSpPr>
            <a:spLocks noGrp="1"/>
          </p:cNvSpPr>
          <p:nvPr>
            <p:ph idx="1"/>
          </p:nvPr>
        </p:nvSpPr>
        <p:spPr>
          <a:xfrm>
            <a:off x="228600" y="152400"/>
            <a:ext cx="84582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ru-RU" smtClean="0"/>
              <a:t>        </a:t>
            </a:r>
            <a:r>
              <a:rPr lang="ru-RU" altLang="ru-RU" smtClean="0"/>
              <a:t> </a:t>
            </a:r>
            <a:endParaRPr lang="en-US" altLang="ru-RU" smtClean="0"/>
          </a:p>
          <a:p>
            <a:pPr>
              <a:buFontTx/>
              <a:buNone/>
            </a:pPr>
            <a:r>
              <a:rPr lang="ru-RU" altLang="ru-RU" sz="2800" smtClean="0"/>
              <a:t> </a:t>
            </a:r>
            <a:endParaRPr lang="en-US" altLang="ru-RU" sz="2800" smtClean="0"/>
          </a:p>
          <a:p>
            <a:pPr>
              <a:buFontTx/>
              <a:buNone/>
            </a:pPr>
            <a:r>
              <a:rPr lang="en-US" altLang="ru-RU" sz="2800" b="1" smtClean="0">
                <a:solidFill>
                  <a:srgbClr val="733550"/>
                </a:solidFill>
              </a:rPr>
              <a:t>                                     </a:t>
            </a:r>
            <a:r>
              <a:rPr lang="ru-RU" altLang="ru-RU" sz="2800" b="1" smtClean="0">
                <a:solidFill>
                  <a:srgbClr val="733550"/>
                </a:solidFill>
              </a:rPr>
              <a:t>                         		</a:t>
            </a:r>
          </a:p>
          <a:p>
            <a:pPr>
              <a:buFontTx/>
              <a:buNone/>
            </a:pPr>
            <a:r>
              <a:rPr lang="ru-RU" altLang="ru-RU" sz="2800" b="1" smtClean="0">
                <a:solidFill>
                  <a:srgbClr val="733550"/>
                </a:solidFill>
              </a:rPr>
              <a:t>                  </a:t>
            </a:r>
          </a:p>
          <a:p>
            <a:pPr>
              <a:buFontTx/>
              <a:buNone/>
            </a:pPr>
            <a:r>
              <a:rPr lang="ru-RU" altLang="ru-RU" sz="2800" smtClean="0">
                <a:solidFill>
                  <a:srgbClr val="733550"/>
                </a:solidFill>
              </a:rPr>
              <a:t>                       </a:t>
            </a:r>
            <a:r>
              <a:rPr lang="ru-RU" altLang="ru-RU" sz="2000" b="1" smtClean="0">
                <a:solidFill>
                  <a:srgbClr val="733550"/>
                </a:solidFill>
              </a:rPr>
              <a:t>мука и яйца                       сливочное масло                                       </a:t>
            </a:r>
            <a:endParaRPr lang="en-US" altLang="ru-RU" sz="2000" b="1" smtClean="0">
              <a:solidFill>
                <a:srgbClr val="733550"/>
              </a:solidFill>
            </a:endParaRPr>
          </a:p>
          <a:p>
            <a:pPr>
              <a:buFontTx/>
              <a:buNone/>
            </a:pPr>
            <a:r>
              <a:rPr lang="en-US" altLang="ru-RU" sz="2000" b="1" smtClean="0">
                <a:solidFill>
                  <a:srgbClr val="733550"/>
                </a:solidFill>
              </a:rPr>
              <a:t>                        </a:t>
            </a:r>
            <a:endParaRPr lang="ru-RU" altLang="ru-RU" sz="2000" b="1" smtClean="0">
              <a:solidFill>
                <a:srgbClr val="733550"/>
              </a:solidFill>
            </a:endParaRPr>
          </a:p>
          <a:p>
            <a:pPr>
              <a:buFontTx/>
              <a:buNone/>
            </a:pPr>
            <a:r>
              <a:rPr lang="ru-RU" altLang="ru-RU" sz="2000" b="1" smtClean="0">
                <a:solidFill>
                  <a:srgbClr val="733550"/>
                </a:solidFill>
              </a:rPr>
              <a:t>         </a:t>
            </a:r>
            <a:r>
              <a:rPr lang="en-US" altLang="ru-RU" sz="2000" b="1" smtClean="0">
                <a:solidFill>
                  <a:srgbClr val="733550"/>
                </a:solidFill>
              </a:rPr>
              <a:t>                         </a:t>
            </a:r>
            <a:r>
              <a:rPr lang="ru-RU" altLang="ru-RU" sz="2000" b="1" smtClean="0">
                <a:solidFill>
                  <a:srgbClr val="733550"/>
                </a:solidFill>
              </a:rPr>
              <a:t>        </a:t>
            </a:r>
          </a:p>
          <a:p>
            <a:pPr>
              <a:buFontTx/>
              <a:buNone/>
            </a:pPr>
            <a:r>
              <a:rPr lang="ru-RU" altLang="ru-RU" sz="2000" b="1" smtClean="0">
                <a:solidFill>
                  <a:srgbClr val="733550"/>
                </a:solidFill>
              </a:rPr>
              <a:t>                                          </a:t>
            </a:r>
          </a:p>
          <a:p>
            <a:pPr>
              <a:buFontTx/>
              <a:buNone/>
            </a:pPr>
            <a:r>
              <a:rPr lang="ru-RU" altLang="ru-RU" sz="2000" b="1" smtClean="0">
                <a:solidFill>
                  <a:srgbClr val="733550"/>
                </a:solidFill>
              </a:rPr>
              <a:t>                                           мёд                                  разрыхлитель для                              						      теста</a:t>
            </a:r>
            <a:endParaRPr lang="en-US" altLang="ru-RU" sz="2000" b="1" smtClean="0">
              <a:solidFill>
                <a:srgbClr val="733550"/>
              </a:solidFill>
            </a:endParaRPr>
          </a:p>
          <a:p>
            <a:pPr>
              <a:buFontTx/>
              <a:buNone/>
            </a:pPr>
            <a:endParaRPr lang="en-US" altLang="ru-RU" sz="2000" b="1" smtClean="0">
              <a:solidFill>
                <a:srgbClr val="733550"/>
              </a:solidFill>
            </a:endParaRPr>
          </a:p>
          <a:p>
            <a:pPr>
              <a:buFontTx/>
              <a:buNone/>
            </a:pPr>
            <a:r>
              <a:rPr lang="en-US" altLang="ru-RU" sz="2000" b="1" smtClean="0">
                <a:solidFill>
                  <a:srgbClr val="733550"/>
                </a:solidFill>
              </a:rPr>
              <a:t>      </a:t>
            </a:r>
            <a:r>
              <a:rPr lang="ru-RU" altLang="ru-RU" sz="2000" b="1" smtClean="0">
                <a:solidFill>
                  <a:srgbClr val="733550"/>
                </a:solidFill>
              </a:rPr>
              <a:t>              разноцветные леденцы,                 				</a:t>
            </a:r>
            <a:r>
              <a:rPr lang="en-US" altLang="ru-RU" sz="2000" b="1" smtClean="0">
                <a:solidFill>
                  <a:srgbClr val="733550"/>
                </a:solidFill>
              </a:rPr>
              <a:t>      </a:t>
            </a:r>
            <a:r>
              <a:rPr lang="ru-RU" altLang="ru-RU" sz="2000" b="1" smtClean="0">
                <a:solidFill>
                  <a:srgbClr val="733550"/>
                </a:solidFill>
              </a:rPr>
              <a:t> посыпки                                                    сахар</a:t>
            </a:r>
          </a:p>
          <a:p>
            <a:pPr>
              <a:buFontTx/>
              <a:buNone/>
            </a:pPr>
            <a:endParaRPr lang="ru-RU" altLang="ru-RU" sz="2800" b="1" smtClean="0">
              <a:solidFill>
                <a:srgbClr val="733550"/>
              </a:solidFill>
            </a:endParaRPr>
          </a:p>
          <a:p>
            <a:pPr>
              <a:buFontTx/>
              <a:buNone/>
            </a:pPr>
            <a:endParaRPr lang="ru-RU" altLang="ru-RU" sz="2800" b="1" smtClean="0">
              <a:solidFill>
                <a:srgbClr val="733550"/>
              </a:solidFill>
            </a:endParaRPr>
          </a:p>
        </p:txBody>
      </p:sp>
      <p:pic>
        <p:nvPicPr>
          <p:cNvPr id="1843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8600" y="685800"/>
            <a:ext cx="83820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4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материалы и инструменты</a:t>
            </a:r>
          </a:p>
        </p:txBody>
      </p:sp>
      <p:pic>
        <p:nvPicPr>
          <p:cNvPr id="9224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98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5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2057400"/>
            <a:ext cx="1122363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6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3352800"/>
            <a:ext cx="935038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7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4724400"/>
            <a:ext cx="1062038" cy="99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8" name="Picture 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3518694"/>
            <a:ext cx="990600" cy="1071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9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4495800"/>
            <a:ext cx="1000125" cy="118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4"/>
          <p:cNvSpPr>
            <a:spLocks noGrp="1"/>
          </p:cNvSpPr>
          <p:nvPr>
            <p:ph idx="1"/>
          </p:nvPr>
        </p:nvSpPr>
        <p:spPr>
          <a:xfrm>
            <a:off x="5486400" y="2362200"/>
            <a:ext cx="3048000" cy="2667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800" smtClean="0">
                <a:solidFill>
                  <a:srgbClr val="7335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приготовления </a:t>
            </a:r>
          </a:p>
          <a:p>
            <a:pPr algn="ctr">
              <a:buFontTx/>
              <a:buNone/>
            </a:pPr>
            <a:r>
              <a:rPr lang="ru-RU" altLang="ru-RU" sz="2800" smtClean="0">
                <a:solidFill>
                  <a:srgbClr val="7335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пряничного </a:t>
            </a:r>
          </a:p>
          <a:p>
            <a:pPr algn="ctr">
              <a:buFontTx/>
              <a:buNone/>
            </a:pPr>
            <a:r>
              <a:rPr lang="ru-RU" altLang="ru-RU" sz="2800" smtClean="0">
                <a:solidFill>
                  <a:srgbClr val="7335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домика </a:t>
            </a:r>
          </a:p>
          <a:p>
            <a:pPr algn="ctr">
              <a:buFontTx/>
              <a:buNone/>
            </a:pPr>
            <a:r>
              <a:rPr lang="ru-RU" altLang="ru-RU" sz="2800" smtClean="0">
                <a:solidFill>
                  <a:srgbClr val="7335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потратила 269 рублей.</a:t>
            </a:r>
          </a:p>
          <a:p>
            <a:pPr algn="ctr">
              <a:buFontTx/>
              <a:buNone/>
            </a:pPr>
            <a:endParaRPr lang="ru-RU" altLang="ru-RU" sz="2800" b="1" smtClean="0">
              <a:solidFill>
                <a:srgbClr val="7335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ru-RU" altLang="ru-RU" sz="2800" b="1" smtClean="0">
              <a:solidFill>
                <a:srgbClr val="7335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9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4800" y="685800"/>
            <a:ext cx="85344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экономические   затраты:</a:t>
            </a:r>
          </a:p>
        </p:txBody>
      </p:sp>
      <p:pic>
        <p:nvPicPr>
          <p:cNvPr id="19464" name="Picture 8" descr="D:\Всё\Неонила Николаевна\Пряничный домик\OLG_06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49149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Всё\Неонила Николаевна\Пряничный домик\OLG_07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287020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33400"/>
            <a:ext cx="80772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   </a:t>
            </a:r>
            <a:r>
              <a:rPr lang="ru-RU" sz="48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в процессе работы</a:t>
            </a:r>
          </a:p>
        </p:txBody>
      </p:sp>
      <p:pic>
        <p:nvPicPr>
          <p:cNvPr id="20484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6" descr="D:\Всё\Неонила Николаевна\Пряничный домик\OLG_07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1981200"/>
            <a:ext cx="49911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Всё\Неонила Николаевна\Пряничный домик\OLG_0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905000"/>
            <a:ext cx="5943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533400"/>
            <a:ext cx="80772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   </a:t>
            </a:r>
            <a:r>
              <a:rPr lang="ru-RU" sz="48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выкройки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381000"/>
            <a:ext cx="63246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</a:t>
            </a: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 bwMode="auto">
          <a:xfrm>
            <a:off x="228600" y="152400"/>
            <a:ext cx="845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 bwMode="auto">
          <a:xfrm>
            <a:off x="406400" y="376238"/>
            <a:ext cx="845820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16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4105" name="Заголовок 11"/>
          <p:cNvSpPr>
            <a:spLocks noGrp="1"/>
          </p:cNvSpPr>
          <p:nvPr>
            <p:ph type="title"/>
          </p:nvPr>
        </p:nvSpPr>
        <p:spPr>
          <a:xfrm>
            <a:off x="914400" y="619125"/>
            <a:ext cx="7637463" cy="1371600"/>
          </a:xfrm>
        </p:spPr>
        <p:txBody>
          <a:bodyPr/>
          <a:lstStyle/>
          <a:p>
            <a:r>
              <a:rPr lang="ru-RU" altLang="ru-RU" sz="1600" smtClean="0"/>
              <a:t>Однажды я была на выставке-ярмарке, где обратила внимание на замечательную, яркую постройку, настоящий сказочный дом. И я была очень удивлена, когда узнала,  что этот домик съедобный и сделан из пряника.</a:t>
            </a:r>
            <a:endParaRPr lang="ru-RU" altLang="ru-RU" sz="1600" b="1" i="1" smtClean="0">
              <a:solidFill>
                <a:srgbClr val="7335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894" y="2133600"/>
            <a:ext cx="7073106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Всё\Неонила Николаевна\Пряничный домик\OLG_07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403860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 descr="D:\Всё\Неонила Николаевна\Пряничный домик\OLG_07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3200400"/>
            <a:ext cx="3992563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J00991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6" descr="J00991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 descr="J00991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6" descr="J00991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 descr="E:\ДОМИК ОЛИН\ДОМИК  ОЛЯ\ДОМИК\OLG_07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838" y="1042988"/>
            <a:ext cx="72009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" descr="E:\ДОМИК ОЛИН\ДОМИК  ОЛЯ\ДОМИК\OLG_07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038225"/>
            <a:ext cx="7162800" cy="49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2" descr="E:\ДОМИК ОЛИН\ДОМИК  ОЛЯ\ДОМИК\OLG_07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7010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Всё\Неонила Николаевна\Пряничный домик\OLG_0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7315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J00991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533400"/>
            <a:ext cx="80772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   </a:t>
            </a:r>
            <a:r>
              <a:rPr lang="ru-RU" sz="48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самооценка и вывод</a:t>
            </a:r>
          </a:p>
        </p:txBody>
      </p:sp>
      <p:sp>
        <p:nvSpPr>
          <p:cNvPr id="27655" name="Содержимое 11"/>
          <p:cNvSpPr>
            <a:spLocks noGrp="1"/>
          </p:cNvSpPr>
          <p:nvPr>
            <p:ph idx="1"/>
          </p:nvPr>
        </p:nvSpPr>
        <p:spPr>
          <a:xfrm>
            <a:off x="738188" y="1371600"/>
            <a:ext cx="7696200" cy="2590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1800" smtClean="0">
                <a:solidFill>
                  <a:srgbClr val="733550"/>
                </a:solidFill>
              </a:rPr>
              <a:t>Считаю, что в целом проект получился хорошим.</a:t>
            </a:r>
          </a:p>
          <a:p>
            <a:pPr algn="ctr">
              <a:buFontTx/>
              <a:buNone/>
            </a:pPr>
            <a:r>
              <a:rPr lang="ru-RU" altLang="ru-RU" sz="1800" smtClean="0">
                <a:solidFill>
                  <a:srgbClr val="733550"/>
                </a:solidFill>
              </a:rPr>
              <a:t>	Домик, созданный  мной, понравился одноклассникам.  </a:t>
            </a:r>
          </a:p>
          <a:p>
            <a:pPr algn="ctr">
              <a:buFontTx/>
              <a:buNone/>
            </a:pPr>
            <a:r>
              <a:rPr lang="ru-RU" altLang="ru-RU" sz="1800" smtClean="0">
                <a:solidFill>
                  <a:srgbClr val="733550"/>
                </a:solidFill>
              </a:rPr>
              <a:t>Работая  над проектом, я использовала книги по кулинарии, </a:t>
            </a:r>
          </a:p>
          <a:p>
            <a:pPr algn="ctr">
              <a:buFontTx/>
              <a:buNone/>
            </a:pPr>
            <a:r>
              <a:rPr lang="ru-RU" altLang="ru-RU" sz="1800" smtClean="0">
                <a:solidFill>
                  <a:srgbClr val="733550"/>
                </a:solidFill>
              </a:rPr>
              <a:t>благодаря чему узнала много новых рецептов и тонкостей </a:t>
            </a:r>
          </a:p>
          <a:p>
            <a:pPr algn="ctr">
              <a:buFontTx/>
              <a:buNone/>
            </a:pPr>
            <a:r>
              <a:rPr lang="ru-RU" altLang="ru-RU" sz="1800" smtClean="0">
                <a:solidFill>
                  <a:srgbClr val="733550"/>
                </a:solidFill>
              </a:rPr>
              <a:t>приготовления изделий из теста. </a:t>
            </a:r>
          </a:p>
          <a:p>
            <a:pPr algn="ctr">
              <a:buFontTx/>
              <a:buNone/>
            </a:pPr>
            <a:r>
              <a:rPr lang="ru-RU" altLang="ru-RU" sz="1800" smtClean="0">
                <a:solidFill>
                  <a:srgbClr val="733550"/>
                </a:solidFill>
              </a:rPr>
              <a:t>	В дальнейшем </a:t>
            </a:r>
            <a:r>
              <a:rPr lang="ru-RU" altLang="ru-RU" sz="1800" smtClean="0"/>
              <a:t>мы с мамой решили  продолжить  создавать  еще пряничные  домики.  Нам хочется, чтобы это занятие стало традицией нашей дружной семьи.</a:t>
            </a:r>
          </a:p>
        </p:txBody>
      </p:sp>
      <p:pic>
        <p:nvPicPr>
          <p:cNvPr id="27656" name="Picture 11" descr="E:\ДОМИК ОЛИН\ДОМИК  ОЛЯ\ДОМИК\OLG_07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788" y="4121150"/>
            <a:ext cx="32766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381000"/>
            <a:ext cx="63246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</a:t>
            </a: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 bwMode="auto">
          <a:xfrm>
            <a:off x="228600" y="1524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 bwMode="auto">
          <a:xfrm>
            <a:off x="381000" y="3048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pic>
        <p:nvPicPr>
          <p:cNvPr id="28681" name="Picture 10" descr="E:\ДОМИК ОЛИН\ДОМИК  ОЛЯ\ДОМИК\OLG_07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914400"/>
            <a:ext cx="4572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9700" name="Picture 2" descr="D:\МОИ ФОТО\100OLYMP\PC2701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74638"/>
            <a:ext cx="8610600" cy="645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381000"/>
            <a:ext cx="63246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</a:t>
            </a: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 bwMode="auto">
          <a:xfrm>
            <a:off x="228600" y="1524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 bwMode="auto">
          <a:xfrm>
            <a:off x="381000" y="3048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30729" name="Заголовок 1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5897562"/>
          </a:xfrm>
        </p:spPr>
        <p:txBody>
          <a:bodyPr/>
          <a:lstStyle/>
          <a:p>
            <a:r>
              <a:rPr lang="ru-RU" altLang="ru-RU" sz="9600" b="1" i="1" smtClean="0">
                <a:solidFill>
                  <a:srgbClr val="7335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381000"/>
            <a:ext cx="63246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</a:t>
            </a: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 bwMode="auto">
          <a:xfrm>
            <a:off x="228600" y="1524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 bwMode="auto">
          <a:xfrm>
            <a:off x="0" y="3048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5129" name="Заголовок 11"/>
          <p:cNvSpPr>
            <a:spLocks noGrp="1"/>
          </p:cNvSpPr>
          <p:nvPr>
            <p:ph type="title"/>
          </p:nvPr>
        </p:nvSpPr>
        <p:spPr>
          <a:xfrm>
            <a:off x="762000" y="842963"/>
            <a:ext cx="7696200" cy="1671637"/>
          </a:xfrm>
        </p:spPr>
        <p:txBody>
          <a:bodyPr/>
          <a:lstStyle/>
          <a:p>
            <a:r>
              <a:rPr lang="ru-RU" altLang="ru-RU" sz="3200" smtClean="0"/>
              <a:t> </a:t>
            </a:r>
            <a:r>
              <a:rPr lang="ru-RU" altLang="ru-RU" sz="1600" smtClean="0"/>
              <a:t>У меня сразу появилось желание самой изготовить такой домик к празднику  Нового года. И я начала изучать откуда же мы знаем о Пряничных домиках. </a:t>
            </a:r>
            <a:r>
              <a:rPr lang="ru-RU" altLang="ru-RU" sz="1600" b="1" smtClean="0">
                <a:solidFill>
                  <a:srgbClr val="733550"/>
                </a:solidFill>
              </a:rPr>
              <a:t/>
            </a:r>
            <a:br>
              <a:rPr lang="ru-RU" altLang="ru-RU" sz="1600" b="1" smtClean="0">
                <a:solidFill>
                  <a:srgbClr val="733550"/>
                </a:solidFill>
              </a:rPr>
            </a:br>
            <a:endParaRPr lang="ru-RU" altLang="ru-RU" sz="1600" b="1" i="1" smtClean="0">
              <a:solidFill>
                <a:srgbClr val="7335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30" name="Picture 12" descr="7-gingerbread-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5029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381000"/>
            <a:ext cx="63246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</a:t>
            </a: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 bwMode="auto">
          <a:xfrm>
            <a:off x="228600" y="1524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 bwMode="auto">
          <a:xfrm>
            <a:off x="0" y="3048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6153" name="Заголовок 11"/>
          <p:cNvSpPr>
            <a:spLocks noGrp="1"/>
          </p:cNvSpPr>
          <p:nvPr>
            <p:ph type="title"/>
          </p:nvPr>
        </p:nvSpPr>
        <p:spPr>
          <a:xfrm>
            <a:off x="762000" y="842963"/>
            <a:ext cx="7696200" cy="1671637"/>
          </a:xfrm>
        </p:spPr>
        <p:txBody>
          <a:bodyPr/>
          <a:lstStyle/>
          <a:p>
            <a:r>
              <a:rPr lang="ru-RU" altLang="ru-RU" sz="1600" smtClean="0"/>
              <a:t>Известные сказочники братья Гримм, Шарль Перро придумали интересные сказки о пряничном домике, я их внимательно прочитала.</a:t>
            </a:r>
            <a:endParaRPr lang="ru-RU" altLang="ru-RU" sz="1600" b="1" i="1" smtClean="0">
              <a:solidFill>
                <a:srgbClr val="7335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1" y="2438400"/>
            <a:ext cx="5334000" cy="3495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1472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381000"/>
            <a:ext cx="63246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  </a:t>
            </a: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 bwMode="auto">
          <a:xfrm>
            <a:off x="228600" y="1524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 bwMode="auto">
          <a:xfrm>
            <a:off x="0" y="304800"/>
            <a:ext cx="84582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latin typeface="+mn-lt"/>
              </a:rPr>
              <a:t>        </a:t>
            </a:r>
            <a:r>
              <a:rPr lang="ru-RU" sz="3200" kern="0" dirty="0">
                <a:latin typeface="+mn-lt"/>
              </a:rPr>
              <a:t> </a:t>
            </a:r>
            <a:endParaRPr lang="en-US" sz="32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      </a:t>
            </a:r>
            <a:endParaRPr lang="ru-RU" sz="2800" b="1" kern="0" dirty="0">
              <a:solidFill>
                <a:srgbClr val="733550"/>
              </a:solidFill>
              <a:latin typeface="+mn-lt"/>
            </a:endParaRPr>
          </a:p>
        </p:txBody>
      </p:sp>
      <p:sp>
        <p:nvSpPr>
          <p:cNvPr id="7177" name="Заголовок 11"/>
          <p:cNvSpPr>
            <a:spLocks noGrp="1"/>
          </p:cNvSpPr>
          <p:nvPr>
            <p:ph type="title"/>
          </p:nvPr>
        </p:nvSpPr>
        <p:spPr>
          <a:xfrm>
            <a:off x="762000" y="842963"/>
            <a:ext cx="7696200" cy="1671637"/>
          </a:xfrm>
        </p:spPr>
        <p:txBody>
          <a:bodyPr/>
          <a:lstStyle/>
          <a:p>
            <a:r>
              <a:rPr lang="ru-RU" altLang="ru-RU" sz="1600" smtClean="0"/>
              <a:t>Но больше всего меня удивила русская народная сказка «Пряничный домик» и то,  что  по  сюжету сказки даже создан диафильм. </a:t>
            </a:r>
            <a:br>
              <a:rPr lang="ru-RU" altLang="ru-RU" sz="1600" smtClean="0"/>
            </a:br>
            <a:endParaRPr lang="ru-RU" altLang="ru-RU" sz="1600" b="1" i="1" smtClean="0">
              <a:solidFill>
                <a:srgbClr val="7335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8" name="Picture 2" descr="C:\Users\user\Desktop\1329241928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50" y="2185988"/>
            <a:ext cx="3429000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2" descr="C:\Users\user\Desktop\1329241914_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185988"/>
            <a:ext cx="3543300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 b="1" smtClean="0">
                <a:solidFill>
                  <a:srgbClr val="733550"/>
                </a:solidFill>
              </a:rPr>
              <a:t>	</a:t>
            </a:r>
            <a:r>
              <a:rPr lang="ru-RU" altLang="ru-RU" sz="1800" smtClean="0">
                <a:cs typeface="Arial" panose="020B0604020202020204" pitchFamily="34" charset="0"/>
              </a:rPr>
              <a:t>               	</a:t>
            </a:r>
            <a:endParaRPr lang="en-US" altLang="ru-RU" sz="1800" smtClean="0">
              <a:cs typeface="Arial" panose="020B0604020202020204" pitchFamily="34" charset="0"/>
            </a:endParaRPr>
          </a:p>
        </p:txBody>
      </p:sp>
      <p:pic>
        <p:nvPicPr>
          <p:cNvPr id="819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5615781" y="29948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-2537619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47875" y="596900"/>
            <a:ext cx="50292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i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  <a:cs typeface="Arial" charset="0"/>
              </a:rPr>
              <a:t> обоснование</a:t>
            </a:r>
            <a:endParaRPr lang="ru-RU" sz="5400" b="1" dirty="0">
              <a:ln w="11430"/>
              <a:solidFill>
                <a:srgbClr val="7335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8200" name="Picture 2" descr="C:\Users\user\Desktop\1329241937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75" y="823913"/>
            <a:ext cx="695325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endParaRPr lang="ru-RU" altLang="ru-RU" sz="4000" b="1" smtClean="0">
              <a:solidFill>
                <a:srgbClr val="7335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9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 descr="J0099172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2643981" y="2872581"/>
            <a:ext cx="6019800" cy="731838"/>
          </a:xfrm>
          <a:noFill/>
        </p:spPr>
      </p:pic>
      <p:pic>
        <p:nvPicPr>
          <p:cNvPr id="9221" name="Picture 6" descr="J0099172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618957" y="2915443"/>
            <a:ext cx="5943600" cy="722313"/>
          </a:xfrm>
          <a:noFill/>
        </p:spPr>
      </p:pic>
      <p:pic>
        <p:nvPicPr>
          <p:cNvPr id="9222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2" descr="C:\Users\user\Desktop\1329241919_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7620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86400" y="1636713"/>
            <a:ext cx="2922588" cy="36576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1600" b="1" smtClean="0">
                <a:solidFill>
                  <a:srgbClr val="733550"/>
                </a:solidFill>
              </a:rPr>
              <a:t>Где-то в сказочном лесу,</a:t>
            </a:r>
          </a:p>
          <a:p>
            <a:pPr marL="0" indent="0">
              <a:buFontTx/>
              <a:buNone/>
            </a:pPr>
            <a:r>
              <a:rPr lang="ru-RU" altLang="ru-RU" sz="1600" b="1" smtClean="0">
                <a:solidFill>
                  <a:srgbClr val="733550"/>
                </a:solidFill>
              </a:rPr>
              <a:t/>
            </a:r>
            <a:br>
              <a:rPr lang="ru-RU" altLang="ru-RU" sz="1600" b="1" smtClean="0">
                <a:solidFill>
                  <a:srgbClr val="733550"/>
                </a:solidFill>
              </a:rPr>
            </a:br>
            <a:r>
              <a:rPr lang="ru-RU" altLang="ru-RU" sz="1600" b="1" smtClean="0">
                <a:solidFill>
                  <a:srgbClr val="733550"/>
                </a:solidFill>
              </a:rPr>
              <a:t>На полянке</a:t>
            </a:r>
            <a:r>
              <a:rPr lang="en-US" altLang="ru-RU" sz="1600" b="1" smtClean="0">
                <a:solidFill>
                  <a:srgbClr val="733550"/>
                </a:solidFill>
              </a:rPr>
              <a:t> </a:t>
            </a:r>
            <a:r>
              <a:rPr lang="ru-RU" altLang="ru-RU" sz="1600" b="1" smtClean="0">
                <a:solidFill>
                  <a:srgbClr val="733550"/>
                </a:solidFill>
              </a:rPr>
              <a:t>солнечной,</a:t>
            </a:r>
          </a:p>
          <a:p>
            <a:pPr marL="0" indent="0">
              <a:buFontTx/>
              <a:buNone/>
            </a:pPr>
            <a:endParaRPr lang="ru-RU" altLang="ru-RU" sz="1600" b="1" smtClean="0">
              <a:solidFill>
                <a:srgbClr val="733550"/>
              </a:solidFill>
            </a:endParaRPr>
          </a:p>
          <a:p>
            <a:pPr marL="0" indent="0">
              <a:buFontTx/>
              <a:buNone/>
            </a:pPr>
            <a:r>
              <a:rPr lang="ru-RU" altLang="ru-RU" sz="1600" b="1" smtClean="0">
                <a:solidFill>
                  <a:srgbClr val="733550"/>
                </a:solidFill>
              </a:rPr>
              <a:t> Мишка в  пряничной  </a:t>
            </a:r>
            <a:r>
              <a:rPr lang="en-US" altLang="ru-RU" sz="1600" b="1" smtClean="0">
                <a:solidFill>
                  <a:srgbClr val="733550"/>
                </a:solidFill>
              </a:rPr>
              <a:t>                           </a:t>
            </a:r>
            <a:r>
              <a:rPr lang="ru-RU" altLang="ru-RU" sz="1600" b="1" smtClean="0">
                <a:solidFill>
                  <a:srgbClr val="733550"/>
                </a:solidFill>
              </a:rPr>
              <a:t>избушке</a:t>
            </a:r>
          </a:p>
          <a:p>
            <a:pPr marL="0" indent="0">
              <a:buFontTx/>
              <a:buNone/>
            </a:pPr>
            <a:r>
              <a:rPr lang="ru-RU" altLang="ru-RU" sz="1600" b="1" smtClean="0">
                <a:solidFill>
                  <a:srgbClr val="733550"/>
                </a:solidFill>
              </a:rPr>
              <a:t/>
            </a:r>
            <a:br>
              <a:rPr lang="ru-RU" altLang="ru-RU" sz="1600" b="1" smtClean="0">
                <a:solidFill>
                  <a:srgbClr val="733550"/>
                </a:solidFill>
              </a:rPr>
            </a:br>
            <a:r>
              <a:rPr lang="ru-RU" altLang="ru-RU" sz="1600" b="1" smtClean="0">
                <a:solidFill>
                  <a:srgbClr val="733550"/>
                </a:solidFill>
              </a:rPr>
              <a:t>Леденцы ест и ватрушки.</a:t>
            </a:r>
          </a:p>
          <a:p>
            <a:pPr marL="0" indent="0">
              <a:buFontTx/>
              <a:buNone/>
            </a:pPr>
            <a:r>
              <a:rPr lang="ru-RU" altLang="ru-RU" sz="1600" b="1" smtClean="0">
                <a:solidFill>
                  <a:srgbClr val="733550"/>
                </a:solidFill>
              </a:rPr>
              <a:t/>
            </a:r>
            <a:br>
              <a:rPr lang="ru-RU" altLang="ru-RU" sz="1600" b="1" smtClean="0">
                <a:solidFill>
                  <a:srgbClr val="733550"/>
                </a:solidFill>
              </a:rPr>
            </a:br>
            <a:r>
              <a:rPr lang="ru-RU" altLang="ru-RU" sz="1600" b="1" smtClean="0">
                <a:solidFill>
                  <a:srgbClr val="733550"/>
                </a:solidFill>
              </a:rPr>
              <a:t>Сам он пряники печет,</a:t>
            </a:r>
          </a:p>
          <a:p>
            <a:pPr marL="0" indent="0">
              <a:buFontTx/>
              <a:buNone/>
            </a:pPr>
            <a:r>
              <a:rPr lang="ru-RU" altLang="ru-RU" sz="1600" b="1" smtClean="0">
                <a:solidFill>
                  <a:srgbClr val="733550"/>
                </a:solidFill>
              </a:rPr>
              <a:t/>
            </a:r>
            <a:br>
              <a:rPr lang="ru-RU" altLang="ru-RU" sz="1600" b="1" smtClean="0">
                <a:solidFill>
                  <a:srgbClr val="733550"/>
                </a:solidFill>
              </a:rPr>
            </a:br>
            <a:r>
              <a:rPr lang="ru-RU" altLang="ru-RU" sz="1600" b="1" smtClean="0">
                <a:solidFill>
                  <a:srgbClr val="733550"/>
                </a:solidFill>
              </a:rPr>
              <a:t>К чаю деток позовет.</a:t>
            </a:r>
            <a:endParaRPr lang="ru-RU" altLang="ru-RU" sz="1600" smtClean="0"/>
          </a:p>
        </p:txBody>
      </p:sp>
      <p:pic>
        <p:nvPicPr>
          <p:cNvPr id="10243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5844381" y="29948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-2690019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2" descr="C:\Users\user\Desktop\1329242055_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" y="895350"/>
            <a:ext cx="4362450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4"/>
          <p:cNvSpPr>
            <a:spLocks noGrp="1"/>
          </p:cNvSpPr>
          <p:nvPr>
            <p:ph idx="4294967295"/>
          </p:nvPr>
        </p:nvSpPr>
        <p:spPr>
          <a:xfrm>
            <a:off x="668338" y="2209800"/>
            <a:ext cx="7942262" cy="8382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Цель: </a:t>
            </a:r>
            <a:r>
              <a:rPr lang="ru-RU" sz="2000" dirty="0" smtClean="0">
                <a:solidFill>
                  <a:srgbClr val="733550"/>
                </a:solidFill>
              </a:rPr>
              <a:t>и</a:t>
            </a:r>
            <a:r>
              <a:rPr lang="ru-RU" altLang="ru-RU" sz="2000" dirty="0" smtClean="0">
                <a:solidFill>
                  <a:srgbClr val="733550"/>
                </a:solidFill>
              </a:rPr>
              <a:t>зготовить  пряничный домик к Новому году и      представить его на утреннике в классе.</a:t>
            </a:r>
            <a:endParaRPr lang="en-US" altLang="ru-RU" sz="2000" dirty="0" smtClean="0">
              <a:solidFill>
                <a:srgbClr val="733550"/>
              </a:solidFill>
            </a:endParaRPr>
          </a:p>
          <a:p>
            <a:pPr>
              <a:buFontTx/>
              <a:buNone/>
              <a:defRPr/>
            </a:pPr>
            <a:r>
              <a:rPr lang="en-US" altLang="ru-RU" sz="2000" dirty="0" smtClean="0">
                <a:solidFill>
                  <a:srgbClr val="733550"/>
                </a:solidFill>
              </a:rPr>
              <a:t>           </a:t>
            </a:r>
            <a:r>
              <a:rPr lang="ru-RU" altLang="ru-RU" sz="2000" dirty="0" smtClean="0">
                <a:solidFill>
                  <a:srgbClr val="733550"/>
                </a:solidFill>
              </a:rPr>
              <a:t>   </a:t>
            </a:r>
            <a:r>
              <a:rPr lang="en-US" altLang="ru-RU" sz="2000" dirty="0" smtClean="0">
                <a:solidFill>
                  <a:srgbClr val="733550"/>
                </a:solidFill>
              </a:rPr>
              <a:t> </a:t>
            </a:r>
            <a:endParaRPr lang="ru-RU" altLang="ru-RU" sz="2000" dirty="0" smtClean="0">
              <a:solidFill>
                <a:srgbClr val="733550"/>
              </a:solidFill>
            </a:endParaRPr>
          </a:p>
          <a:p>
            <a:pPr>
              <a:buFontTx/>
              <a:buNone/>
              <a:defRPr/>
            </a:pPr>
            <a:r>
              <a:rPr lang="ru-RU" altLang="ru-RU" sz="2000" dirty="0" smtClean="0">
                <a:solidFill>
                  <a:srgbClr val="733550"/>
                </a:solidFill>
              </a:rPr>
              <a:t>   </a:t>
            </a:r>
            <a:endParaRPr lang="ru-RU" altLang="ru-RU" sz="2000" b="1" dirty="0" smtClean="0">
              <a:solidFill>
                <a:srgbClr val="733550"/>
              </a:solidFill>
            </a:endParaRPr>
          </a:p>
        </p:txBody>
      </p:sp>
      <p:pic>
        <p:nvPicPr>
          <p:cNvPr id="11267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11505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1031" y="3071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J00991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842419" y="32234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5" name="Прямоугольник 12"/>
          <p:cNvSpPr>
            <a:spLocks noChangeArrowheads="1"/>
          </p:cNvSpPr>
          <p:nvPr/>
        </p:nvSpPr>
        <p:spPr bwMode="auto">
          <a:xfrm>
            <a:off x="668338" y="3008313"/>
            <a:ext cx="4572000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Задачи:</a:t>
            </a:r>
            <a:endParaRPr lang="ru-RU" altLang="ru-RU" sz="2000" dirty="0" smtClean="0">
              <a:solidFill>
                <a:srgbClr val="733550"/>
              </a:solidFill>
            </a:endParaRPr>
          </a:p>
          <a:p>
            <a:pPr eaLnBrk="1" hangingPunct="1">
              <a:defRPr/>
            </a:pPr>
            <a:r>
              <a:rPr lang="ru-RU" altLang="ru-RU" sz="2000" dirty="0" smtClean="0">
                <a:solidFill>
                  <a:srgbClr val="733550"/>
                </a:solidFill>
              </a:rPr>
              <a:t>1. Ознакомиться с историей возникновения пряничных  изделий.</a:t>
            </a:r>
          </a:p>
          <a:p>
            <a:pPr eaLnBrk="1" hangingPunct="1">
              <a:defRPr/>
            </a:pPr>
            <a:r>
              <a:rPr lang="ru-RU" altLang="ru-RU" sz="2000" dirty="0" smtClean="0">
                <a:solidFill>
                  <a:srgbClr val="733550"/>
                </a:solidFill>
              </a:rPr>
              <a:t> 2.Изучить историю пряничных домиков.</a:t>
            </a:r>
          </a:p>
          <a:p>
            <a:pPr eaLnBrk="1" hangingPunct="1">
              <a:defRPr/>
            </a:pPr>
            <a:r>
              <a:rPr lang="ru-RU" altLang="ru-RU" sz="2000" dirty="0" smtClean="0">
                <a:solidFill>
                  <a:srgbClr val="733550"/>
                </a:solidFill>
              </a:rPr>
              <a:t> 3.Узнать технологию строительства </a:t>
            </a:r>
          </a:p>
          <a:p>
            <a:pPr eaLnBrk="1" hangingPunct="1">
              <a:defRPr/>
            </a:pPr>
            <a:r>
              <a:rPr lang="ru-RU" altLang="ru-RU" sz="2000" dirty="0" smtClean="0">
                <a:solidFill>
                  <a:srgbClr val="733550"/>
                </a:solidFill>
              </a:rPr>
              <a:t>         пряничных домиков.</a:t>
            </a:r>
          </a:p>
          <a:p>
            <a:pPr eaLnBrk="1" hangingPunct="1">
              <a:defRPr/>
            </a:pPr>
            <a:r>
              <a:rPr lang="ru-RU" altLang="ru-RU" sz="2000" dirty="0" smtClean="0">
                <a:solidFill>
                  <a:srgbClr val="733550"/>
                </a:solidFill>
              </a:rPr>
              <a:t> 4.Исследовать состав пряничного теста.</a:t>
            </a:r>
          </a:p>
          <a:p>
            <a:pPr eaLnBrk="1" hangingPunct="1">
              <a:defRPr/>
            </a:pPr>
            <a:r>
              <a:rPr lang="ru-RU" altLang="ru-RU" sz="2000" dirty="0" smtClean="0">
                <a:solidFill>
                  <a:srgbClr val="733550"/>
                </a:solidFill>
              </a:rPr>
              <a:t> 5.Создать свой пряничный домик.</a:t>
            </a:r>
          </a:p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733550"/>
                </a:solidFill>
              </a:rPr>
              <a:t>     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68338" y="1358900"/>
            <a:ext cx="135096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b="1" dirty="0">
                <a:ln w="11430"/>
                <a:solidFill>
                  <a:srgbClr val="7335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Гипотеза: </a:t>
            </a:r>
            <a:endParaRPr lang="ru-RU" dirty="0">
              <a:latin typeface="Arial" charset="0"/>
            </a:endParaRPr>
          </a:p>
        </p:txBody>
      </p:sp>
      <p:sp>
        <p:nvSpPr>
          <p:cNvPr id="16" name="Содержимое 4"/>
          <p:cNvSpPr txBox="1">
            <a:spLocks/>
          </p:cNvSpPr>
          <p:nvPr/>
        </p:nvSpPr>
        <p:spPr bwMode="auto">
          <a:xfrm>
            <a:off x="1828800" y="1365250"/>
            <a:ext cx="65722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ru-RU" sz="2000" kern="0" dirty="0">
                <a:solidFill>
                  <a:srgbClr val="733550"/>
                </a:solidFill>
              </a:rPr>
              <a:t>в</a:t>
            </a:r>
            <a:r>
              <a:rPr lang="ru-RU" sz="2000" kern="0" dirty="0" smtClean="0">
                <a:solidFill>
                  <a:srgbClr val="733550"/>
                </a:solidFill>
              </a:rPr>
              <a:t>озможно ли самостоятельно в домашних условиях изготовить пряничный домик.</a:t>
            </a:r>
            <a:endParaRPr lang="en-US" altLang="ru-RU" sz="2000" kern="0" dirty="0" smtClean="0">
              <a:solidFill>
                <a:srgbClr val="733550"/>
              </a:solidFill>
            </a:endParaRPr>
          </a:p>
          <a:p>
            <a:pPr>
              <a:buFontTx/>
              <a:buNone/>
              <a:defRPr/>
            </a:pPr>
            <a:r>
              <a:rPr lang="en-US" altLang="ru-RU" sz="2000" kern="0" dirty="0" smtClean="0">
                <a:solidFill>
                  <a:srgbClr val="733550"/>
                </a:solidFill>
              </a:rPr>
              <a:t>           </a:t>
            </a:r>
            <a:r>
              <a:rPr lang="ru-RU" altLang="ru-RU" sz="2000" kern="0" dirty="0" smtClean="0">
                <a:solidFill>
                  <a:srgbClr val="733550"/>
                </a:solidFill>
              </a:rPr>
              <a:t>   </a:t>
            </a:r>
            <a:r>
              <a:rPr lang="en-US" altLang="ru-RU" sz="2000" kern="0" dirty="0" smtClean="0">
                <a:solidFill>
                  <a:srgbClr val="733550"/>
                </a:solidFill>
              </a:rPr>
              <a:t> </a:t>
            </a:r>
            <a:endParaRPr lang="ru-RU" altLang="ru-RU" sz="2000" kern="0" dirty="0" smtClean="0">
              <a:solidFill>
                <a:srgbClr val="733550"/>
              </a:solidFill>
            </a:endParaRPr>
          </a:p>
          <a:p>
            <a:pPr>
              <a:buFontTx/>
              <a:buNone/>
              <a:defRPr/>
            </a:pPr>
            <a:r>
              <a:rPr lang="ru-RU" altLang="ru-RU" sz="2000" kern="0" dirty="0" smtClean="0">
                <a:solidFill>
                  <a:srgbClr val="733550"/>
                </a:solidFill>
              </a:rPr>
              <a:t>   </a:t>
            </a:r>
            <a:endParaRPr lang="ru-RU" altLang="ru-RU" sz="2000" b="1" kern="0" dirty="0" smtClean="0">
              <a:solidFill>
                <a:srgbClr val="733550"/>
              </a:solidFill>
            </a:endParaRPr>
          </a:p>
        </p:txBody>
      </p:sp>
      <p:pic>
        <p:nvPicPr>
          <p:cNvPr id="11274" name="Picture 12" descr="7-gingerbread-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3276600"/>
            <a:ext cx="29908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1708</TotalTime>
  <Words>431</Words>
  <Application>Microsoft Office PowerPoint</Application>
  <PresentationFormat>Экран (4:3)</PresentationFormat>
  <Paragraphs>130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Comic Sans MS</vt:lpstr>
      <vt:lpstr>Times New Roman</vt:lpstr>
      <vt:lpstr>Оформление по умолчанию</vt:lpstr>
      <vt:lpstr>Презентация PowerPoint</vt:lpstr>
      <vt:lpstr>Однажды я была на выставке-ярмарке, где обратила внимание на замечательную, яркую постройку, настоящий сказочный дом. И я была очень удивлена, когда узнала,  что этот домик съедобный и сделан из пряника.</vt:lpstr>
      <vt:lpstr> У меня сразу появилось желание самой изготовить такой домик к празднику  Нового года. И я начала изучать откуда же мы знаем о Пряничных домиках.  </vt:lpstr>
      <vt:lpstr>Известные сказочники братья Гримм, Шарль Перро придумали интересные сказки о пряничном домике, я их внимательно прочитала.</vt:lpstr>
      <vt:lpstr>Но больше всего меня удивила русская народная сказка «Пряничный домик» и то,  что  по  сюжету сказки даже создан диафильм.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Вязание крючком</dc:title>
  <dc:creator>Галякбарова Оксана Ахунзановна</dc:creator>
  <dc:description>kaselita.ucoz.ru</dc:description>
  <cp:lastModifiedBy>Vlad Batitsky</cp:lastModifiedBy>
  <cp:revision>181</cp:revision>
  <cp:lastPrinted>1601-01-01T00:00:00Z</cp:lastPrinted>
  <dcterms:created xsi:type="dcterms:W3CDTF">1601-01-01T00:00:00Z</dcterms:created>
  <dcterms:modified xsi:type="dcterms:W3CDTF">2019-01-08T10:18:09Z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0008001208000000000001024140</vt:lpwstr>
  </property>
</Properties>
</file>