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96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96944" cy="3051771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Полезная информация родителям пятиклассников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584176"/>
          </a:xfrm>
        </p:spPr>
        <p:txBody>
          <a:bodyPr>
            <a:normAutofit fontScale="92500"/>
          </a:bodyPr>
          <a:lstStyle/>
          <a:p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Н.А.Вакулинская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учитель математики и информатики МАОУ «ООШ №13»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2015-2016 учебный год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7" name="Picture 3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708920"/>
            <a:ext cx="1919183" cy="1959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Понаблюдайте за своим ребенком. Как пятиклассник, он должен: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7787208" cy="48245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стараться учиться, стремиться овладевать знаниями, заниматься самостоятельно;</a:t>
            </a:r>
          </a:p>
          <a:p>
            <a:r>
              <a:rPr lang="ru-RU" dirty="0" smtClean="0"/>
              <a:t>правильно распределять и планировать свое время, проявлять самостоятельность в делах и в случае необходимости обращаться за помощью к взрослым;</a:t>
            </a:r>
          </a:p>
          <a:p>
            <a:pPr lvl="0"/>
            <a:r>
              <a:rPr lang="ru-RU" dirty="0" smtClean="0"/>
              <a:t>уметь </a:t>
            </a:r>
            <a:r>
              <a:rPr lang="ru-RU" dirty="0" smtClean="0"/>
              <a:t>общаться с одноклассниками, поддерживать отношения, иметь свое мнение;</a:t>
            </a:r>
          </a:p>
          <a:p>
            <a:pPr lvl="0"/>
            <a:r>
              <a:rPr lang="ru-RU" dirty="0" smtClean="0"/>
              <a:t>иметь </a:t>
            </a:r>
            <a:r>
              <a:rPr lang="ru-RU" dirty="0" smtClean="0"/>
              <a:t>постоянные обязанности дома, выполнять их без напоминания, помогать родителям;</a:t>
            </a:r>
          </a:p>
          <a:p>
            <a:pPr lvl="0"/>
            <a:r>
              <a:rPr lang="ru-RU" dirty="0" smtClean="0"/>
              <a:t>уметь общаться с другими взрослыми (продавцом, врачом  </a:t>
            </a:r>
            <a:r>
              <a:rPr lang="ru-RU" dirty="0" smtClean="0"/>
              <a:t>и так далее);</a:t>
            </a:r>
            <a:endParaRPr lang="ru-RU" dirty="0" smtClean="0"/>
          </a:p>
          <a:p>
            <a:pPr lvl="0"/>
            <a:r>
              <a:rPr lang="ru-RU" dirty="0" smtClean="0"/>
              <a:t>предвидеть последствия своих действий, делать правильный и безопасный выбор.</a:t>
            </a:r>
          </a:p>
          <a:p>
            <a:endParaRPr lang="ru-RU" dirty="0"/>
          </a:p>
        </p:txBody>
      </p:sp>
      <p:pic>
        <p:nvPicPr>
          <p:cNvPr id="2051" name="Picture 3" descr="C:\картинки\анимация_проекты\aluno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3" y="836712"/>
            <a:ext cx="835807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 обеспечить гармонию между домашней и школьной жизнью </a:t>
            </a:r>
            <a:br>
              <a:rPr lang="ru-RU" b="1" dirty="0" smtClean="0"/>
            </a:br>
            <a:r>
              <a:rPr lang="ru-RU" b="1" dirty="0" smtClean="0"/>
              <a:t>Вашего ребенка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844824"/>
            <a:ext cx="7344816" cy="501317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Попытайтесь </a:t>
            </a:r>
            <a:r>
              <a:rPr lang="ru-RU" dirty="0" smtClean="0"/>
              <a:t>избежать больших изменений или нарушений в домашней </a:t>
            </a:r>
            <a:r>
              <a:rPr lang="ru-RU" dirty="0" smtClean="0"/>
              <a:t>атмосфере. Спокойствие  в домашней </a:t>
            </a:r>
            <a:r>
              <a:rPr lang="ru-RU" dirty="0" smtClean="0"/>
              <a:t>жизни Вашего ребенка поможет ему более эффективно решать проблемы в школе.</a:t>
            </a:r>
          </a:p>
          <a:p>
            <a:pPr lvl="0"/>
            <a:r>
              <a:rPr lang="ru-RU" dirty="0" smtClean="0"/>
              <a:t>Воодушевляйте ребенка на рассказ о школьных делах.</a:t>
            </a:r>
          </a:p>
          <a:p>
            <a:pPr lvl="0"/>
            <a:r>
              <a:rPr lang="ru-RU" dirty="0" smtClean="0"/>
              <a:t>Регулярно беседуйте с учителями о его успеваемости, поведении и взаимоотношении с другими детьми.</a:t>
            </a:r>
          </a:p>
          <a:p>
            <a:pPr lvl="0"/>
            <a:r>
              <a:rPr lang="ru-RU" dirty="0" smtClean="0"/>
              <a:t>По возможности посещайте мероприятия, организуемые в классе. Ребенок будет рад видеть Вашу заинтересованность.</a:t>
            </a:r>
          </a:p>
          <a:p>
            <a:pPr lvl="0"/>
            <a:r>
              <a:rPr lang="ru-RU" dirty="0" smtClean="0"/>
              <a:t>Помогайте ребенку делать домашние задания, но не выполняйте их сами.</a:t>
            </a:r>
          </a:p>
          <a:p>
            <a:pPr lvl="0"/>
            <a:r>
              <a:rPr lang="ru-RU" dirty="0" smtClean="0"/>
              <a:t>Поощряйте возникающие интересы и увлечения ребенка, появившиеся в связи с преподаванием новых предметов.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картинки\анимация_проекты\AN08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064" y="1340768"/>
            <a:ext cx="1451600" cy="1688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Памятка для родителей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Просьба </a:t>
            </a:r>
            <a:r>
              <a:rPr lang="ru-RU" dirty="0" smtClean="0"/>
              <a:t>соблюдать </a:t>
            </a:r>
            <a:r>
              <a:rPr lang="ru-RU" dirty="0" smtClean="0"/>
              <a:t>правила </a:t>
            </a:r>
            <a:r>
              <a:rPr lang="ru-RU" dirty="0" smtClean="0"/>
              <a:t>внутреннего </a:t>
            </a:r>
            <a:r>
              <a:rPr lang="ru-RU" dirty="0" smtClean="0"/>
              <a:t>распорядка.</a:t>
            </a:r>
            <a:endParaRPr lang="ru-RU" dirty="0" smtClean="0"/>
          </a:p>
          <a:p>
            <a:pPr lvl="0"/>
            <a:r>
              <a:rPr lang="ru-RU" dirty="0" smtClean="0"/>
              <a:t>обязательно </a:t>
            </a:r>
            <a:r>
              <a:rPr lang="ru-RU" dirty="0" smtClean="0"/>
              <a:t>наличие школьных </a:t>
            </a:r>
            <a:r>
              <a:rPr lang="ru-RU" dirty="0" smtClean="0"/>
              <a:t>принадлежностей</a:t>
            </a:r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 smtClean="0"/>
              <a:t>ваш ребенок не может присутствовать на занятиях в школе по уважительной причине, </a:t>
            </a:r>
            <a:r>
              <a:rPr lang="ru-RU" dirty="0" smtClean="0"/>
              <a:t>своевременно сообщите  об этом классному  руководителю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2195736" y="5517232"/>
            <a:ext cx="4968552" cy="97268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23528" y="0"/>
            <a:ext cx="1080120" cy="1196752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C00000"/>
                </a:solidFill>
              </a:rPr>
              <a:t>РЕЖИМ ДНЯ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7056784" cy="532859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ВАЖНО </a:t>
            </a:r>
            <a:r>
              <a:rPr lang="ru-RU" dirty="0" smtClean="0"/>
              <a:t>ЗНАТЬ:</a:t>
            </a:r>
          </a:p>
          <a:p>
            <a:pPr lvl="0"/>
            <a:r>
              <a:rPr lang="ru-RU" dirty="0" smtClean="0"/>
              <a:t>об увеличении физической и умственной нагрузки как следствии изменения режима дня школьника по сравнению с начальной школой;</a:t>
            </a:r>
          </a:p>
          <a:p>
            <a:pPr lvl="0"/>
            <a:r>
              <a:rPr lang="ru-RU" dirty="0" smtClean="0"/>
              <a:t>о быстром физиологическом взрослении многих детей, гормональном изменении в организме;</a:t>
            </a:r>
          </a:p>
          <a:p>
            <a:pPr lvl="0"/>
            <a:r>
              <a:rPr lang="ru-RU" dirty="0" smtClean="0"/>
              <a:t>об изменении в питании ребенка, связном с его большей самостоятельностью.</a:t>
            </a:r>
          </a:p>
          <a:p>
            <a:endParaRPr lang="ru-RU" dirty="0"/>
          </a:p>
        </p:txBody>
      </p:sp>
      <p:pic>
        <p:nvPicPr>
          <p:cNvPr id="4098" name="Picture 2" descr="C:\картинки\анимация_проекты\028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509120"/>
            <a:ext cx="1944216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РЕКОМЕНДАЦИИ: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7200800" cy="561662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</a:rPr>
              <a:t>Необходимость </a:t>
            </a:r>
            <a:r>
              <a:rPr lang="ru-RU" b="1" dirty="0" smtClean="0">
                <a:solidFill>
                  <a:srgbClr val="C00000"/>
                </a:solidFill>
              </a:rPr>
              <a:t>смены системы учебной деятельности ребенка дома, создание условий для двигательной активности детей между выполнением домашних заданий.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Предупреждение близорукости, искривление позвоночника: наблюдение за правильной позой во время выполнения уроков, соблюдение светового режима.</a:t>
            </a:r>
          </a:p>
          <a:p>
            <a:pPr lvl="0"/>
            <a:r>
              <a:rPr lang="ru-RU" b="1" dirty="0" smtClean="0">
                <a:solidFill>
                  <a:srgbClr val="00B050"/>
                </a:solidFill>
              </a:rPr>
              <a:t>Обязательное введение в рацион ребенка витаминных препаратов, фруктов и овощей.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Закаливание ребенка, создание в доме спортивного уголка для обеспечения двигательной активности, занятия спортом, поддержка со стороны семьи.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Воспитание самостоятельности и ответственности у ребенка как главных условий для сохранения его здоровья.</a:t>
            </a:r>
          </a:p>
          <a:p>
            <a:endParaRPr lang="ru-RU" dirty="0"/>
          </a:p>
        </p:txBody>
      </p:sp>
      <p:pic>
        <p:nvPicPr>
          <p:cNvPr id="5123" name="Picture 3" descr="C:\картинки\анимация_проекты\AN13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4453" y="3933056"/>
            <a:ext cx="1799547" cy="2079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Правила поведения для родителей на начальной стадии конфликта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7416824" cy="489654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/>
              <a:t>Дайте </a:t>
            </a:r>
            <a:r>
              <a:rPr lang="ru-RU" b="1" dirty="0" smtClean="0"/>
              <a:t>свободу.</a:t>
            </a:r>
            <a:r>
              <a:rPr lang="ru-RU" dirty="0" smtClean="0"/>
              <a:t> </a:t>
            </a:r>
          </a:p>
          <a:p>
            <a:pPr lvl="0"/>
            <a:r>
              <a:rPr lang="ru-RU" b="1" dirty="0" smtClean="0"/>
              <a:t>Никаких нотаций.</a:t>
            </a:r>
            <a:r>
              <a:rPr lang="ru-RU" dirty="0" smtClean="0"/>
              <a:t> </a:t>
            </a:r>
          </a:p>
          <a:p>
            <a:pPr lvl="0"/>
            <a:r>
              <a:rPr lang="ru-RU" b="1" dirty="0" smtClean="0"/>
              <a:t>Идите на компромисс.</a:t>
            </a:r>
            <a:r>
              <a:rPr lang="ru-RU" dirty="0" smtClean="0"/>
              <a:t> </a:t>
            </a:r>
          </a:p>
          <a:p>
            <a:pPr lvl="0"/>
            <a:r>
              <a:rPr lang="ru-RU" b="1" dirty="0" smtClean="0"/>
              <a:t>Уступает тот, кто умнее.</a:t>
            </a:r>
            <a:r>
              <a:rPr lang="ru-RU" dirty="0" smtClean="0"/>
              <a:t> </a:t>
            </a:r>
          </a:p>
          <a:p>
            <a:pPr lvl="0"/>
            <a:r>
              <a:rPr lang="ru-RU" b="1" dirty="0" smtClean="0"/>
              <a:t>Не надо обижать.</a:t>
            </a:r>
            <a:r>
              <a:rPr lang="ru-RU" dirty="0" smtClean="0"/>
              <a:t> </a:t>
            </a:r>
          </a:p>
          <a:p>
            <a:pPr lvl="0"/>
            <a:r>
              <a:rPr lang="ru-RU" b="1" dirty="0" smtClean="0"/>
              <a:t>Будьте тверды и последовательны. </a:t>
            </a:r>
            <a:r>
              <a:rPr lang="ru-RU" dirty="0" smtClean="0"/>
              <a:t>Дети – тонкие психологи. Они прекрасно чувствуют слабость старших. Поэтому, несмотря на вашу готовность к компромиссу, сын или дочь должны знать, что родительский авторитет не зыблем. Если же взрослые демонстрируют подростку собственную несдержанность, истеричность, непоследовательность, трудно ждать от них хорошего поведения.</a:t>
            </a:r>
          </a:p>
          <a:p>
            <a:endParaRPr lang="ru-RU" dirty="0"/>
          </a:p>
        </p:txBody>
      </p:sp>
      <p:pic>
        <p:nvPicPr>
          <p:cNvPr id="6146" name="Picture 2" descr="C:\картинки\анимация_проекты\00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628800"/>
            <a:ext cx="2393602" cy="1563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Принципы поддержания самооценки </a:t>
            </a:r>
            <a:r>
              <a:rPr lang="ru-RU" b="1" dirty="0" smtClean="0"/>
              <a:t>детей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>С </a:t>
            </a:r>
            <a:r>
              <a:rPr lang="ru-RU" dirty="0" smtClean="0"/>
              <a:t>участием слушать рассказы о его переживаниях и потребностях.</a:t>
            </a:r>
          </a:p>
          <a:p>
            <a:pPr lvl="0"/>
            <a:r>
              <a:rPr lang="ru-RU" dirty="0" smtClean="0"/>
              <a:t>Чаще проводить время (читать, заниматься) вместе.</a:t>
            </a:r>
          </a:p>
          <a:p>
            <a:pPr lvl="0"/>
            <a:r>
              <a:rPr lang="ru-RU" dirty="0" smtClean="0"/>
              <a:t>Не вмешиваться в те его занятия, с которыми он справляется сам.</a:t>
            </a:r>
          </a:p>
          <a:p>
            <a:pPr lvl="0"/>
            <a:r>
              <a:rPr lang="ru-RU" dirty="0" smtClean="0"/>
              <a:t>Помогать, когда ребенок об этом просит.</a:t>
            </a:r>
          </a:p>
          <a:p>
            <a:pPr lvl="0"/>
            <a:r>
              <a:rPr lang="ru-RU" dirty="0" smtClean="0"/>
              <a:t>Хвалить за успехи.</a:t>
            </a:r>
          </a:p>
          <a:p>
            <a:pPr lvl="0"/>
            <a:r>
              <a:rPr lang="ru-RU" dirty="0" smtClean="0"/>
              <a:t>Конструктивно </a:t>
            </a:r>
            <a:r>
              <a:rPr lang="ru-RU" dirty="0" smtClean="0"/>
              <a:t>решать возникающие конфликты.</a:t>
            </a:r>
          </a:p>
          <a:p>
            <a:pPr lvl="0"/>
            <a:r>
              <a:rPr lang="ru-RU" dirty="0" smtClean="0"/>
              <a:t>Использовать в повседневном общении приветливые фразы. Например: «Мне хорошо с тобой…», «Мне нравится, как ты…», «Ты, конечно, справишься…», «Как хорошо, что ты у нас есть…» и другие.</a:t>
            </a:r>
          </a:p>
          <a:p>
            <a:pPr lvl="0"/>
            <a:r>
              <a:rPr lang="ru-RU" dirty="0" smtClean="0"/>
              <a:t>Как можно чаще обнимать его, но не «затискивать».</a:t>
            </a:r>
          </a:p>
          <a:p>
            <a:endParaRPr lang="ru-RU" dirty="0"/>
          </a:p>
        </p:txBody>
      </p:sp>
      <p:pic>
        <p:nvPicPr>
          <p:cNvPr id="7170" name="Picture 2" descr="C:\Program Files (x86)\Microsoft Office\MEDIA\CAGCAT10\j0216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797152"/>
            <a:ext cx="1450238" cy="182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картинки\анимация_проекты\0277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230041"/>
            <a:ext cx="3600400" cy="2916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468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Полезная информация родителям пятиклассников </vt:lpstr>
      <vt:lpstr>Понаблюдайте за своим ребенком. Как пятиклассник, он должен: </vt:lpstr>
      <vt:lpstr>Как обеспечить гармонию между домашней и школьной жизнью  Вашего ребенка </vt:lpstr>
      <vt:lpstr>Памятка для родителей </vt:lpstr>
      <vt:lpstr>РЕЖИМ ДНЯ </vt:lpstr>
      <vt:lpstr>РЕКОМЕНДАЦИИ: </vt:lpstr>
      <vt:lpstr>Правила поведения для родителей на начальной стадии конфликта </vt:lpstr>
      <vt:lpstr>Принципы поддержания самооценки детей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Полезная информация родителям пятиклассников </dc:title>
  <dc:creator>1</dc:creator>
  <cp:lastModifiedBy>1</cp:lastModifiedBy>
  <cp:revision>4</cp:revision>
  <dcterms:created xsi:type="dcterms:W3CDTF">2019-01-05T17:41:27Z</dcterms:created>
  <dcterms:modified xsi:type="dcterms:W3CDTF">2019-01-05T18:13:48Z</dcterms:modified>
</cp:coreProperties>
</file>