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9" r:id="rId4"/>
    <p:sldId id="265" r:id="rId5"/>
    <p:sldId id="266" r:id="rId6"/>
    <p:sldId id="267" r:id="rId7"/>
    <p:sldId id="268" r:id="rId8"/>
    <p:sldId id="270" r:id="rId9"/>
    <p:sldId id="269" r:id="rId10"/>
    <p:sldId id="271" r:id="rId11"/>
    <p:sldId id="272" r:id="rId12"/>
    <p:sldId id="285" r:id="rId13"/>
    <p:sldId id="273" r:id="rId14"/>
    <p:sldId id="280" r:id="rId15"/>
    <p:sldId id="282" r:id="rId16"/>
    <p:sldId id="274" r:id="rId17"/>
    <p:sldId id="275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12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907" autoAdjust="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D4892-2249-409F-BD39-FD45FEAB166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ED7B2-C1D3-41A0-A469-0E6636C06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2514600"/>
            <a:ext cx="7467600" cy="3733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    Современные технологии способствующие познавательно – речевому развитию дошкольников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Чермантиева Т.А</a:t>
            </a: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Нягань 2017г.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4600" y="3810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1600" dirty="0" smtClean="0"/>
              <a:t>Муниципальное  автономное дошкольное образовательное учреждение муниципального образования г. Нягань </a:t>
            </a:r>
          </a:p>
          <a:p>
            <a:pPr algn="ctr">
              <a:buNone/>
            </a:pPr>
            <a:r>
              <a:rPr lang="ru-RU" sz="1600" dirty="0" smtClean="0"/>
              <a:t>«Детский сад № 10 «Дубравушка»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0400" y="1600201"/>
            <a:ext cx="5486400" cy="4038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   </a:t>
            </a:r>
            <a:br>
              <a:rPr lang="ru-RU" sz="2700" dirty="0" smtClean="0"/>
            </a:br>
            <a:r>
              <a:rPr lang="ru-RU" sz="2700" dirty="0" smtClean="0"/>
              <a:t>«Использование нетрадиционных методов работы в</a:t>
            </a:r>
            <a:br>
              <a:rPr lang="ru-RU" sz="2700" dirty="0" smtClean="0"/>
            </a:br>
            <a:r>
              <a:rPr lang="ru-RU" sz="2700" dirty="0" smtClean="0"/>
              <a:t>                    коррекции звукопроизношения у детей       </a:t>
            </a:r>
            <a:br>
              <a:rPr lang="ru-RU" sz="2700" dirty="0" smtClean="0"/>
            </a:br>
            <a:r>
              <a:rPr lang="ru-RU" sz="2700" dirty="0" smtClean="0"/>
              <a:t>                дошкольного возраста»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 rot="21418862">
            <a:off x="174310" y="1094577"/>
            <a:ext cx="4876925" cy="5560486"/>
          </a:xfrm>
          <a:prstGeom prst="horizontalScroll">
            <a:avLst>
              <a:gd name="adj" fmla="val 635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err="1" smtClean="0">
                <a:solidFill>
                  <a:schemeClr val="tx1"/>
                </a:solidFill>
              </a:rPr>
              <a:t>Ароматерапия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dirty="0" smtClean="0">
                <a:solidFill>
                  <a:schemeClr val="tx1"/>
                </a:solidFill>
              </a:rPr>
              <a:t>лечение с помощью эфирных масел разных растений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dirty="0" smtClean="0">
                <a:solidFill>
                  <a:schemeClr val="tx1"/>
                </a:solidFill>
              </a:rPr>
              <a:t> 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smtClean="0">
                <a:solidFill>
                  <a:schemeClr val="tx1"/>
                </a:solidFill>
              </a:rPr>
              <a:t>Вероятное положительное влияние на психику эфирных масел.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err="1" smtClean="0">
                <a:solidFill>
                  <a:schemeClr val="tx1"/>
                </a:solidFill>
              </a:rPr>
              <a:t>Гераниевое</a:t>
            </a:r>
            <a:r>
              <a:rPr lang="ru-RU" sz="1200" i="1" dirty="0" err="1" smtClean="0">
                <a:solidFill>
                  <a:schemeClr val="tx1"/>
                </a:solidFill>
              </a:rPr>
              <a:t>-снимает</a:t>
            </a:r>
            <a:r>
              <a:rPr lang="ru-RU" sz="1200" i="1" dirty="0" smtClean="0">
                <a:solidFill>
                  <a:schemeClr val="tx1"/>
                </a:solidFill>
              </a:rPr>
              <a:t> стресс и состояние тревоги.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err="1" smtClean="0">
                <a:solidFill>
                  <a:schemeClr val="tx1"/>
                </a:solidFill>
              </a:rPr>
              <a:t>Лавандовое</a:t>
            </a:r>
            <a:r>
              <a:rPr lang="ru-RU" sz="1200" i="1" dirty="0" err="1" smtClean="0">
                <a:solidFill>
                  <a:schemeClr val="tx1"/>
                </a:solidFill>
              </a:rPr>
              <a:t>-снимает</a:t>
            </a:r>
            <a:r>
              <a:rPr lang="ru-RU" sz="1200" i="1" dirty="0" smtClean="0">
                <a:solidFill>
                  <a:schemeClr val="tx1"/>
                </a:solidFill>
              </a:rPr>
              <a:t> стресс, состояние тревоги, депрессию, повышает концентрацию внимания.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err="1" smtClean="0">
                <a:solidFill>
                  <a:schemeClr val="tx1"/>
                </a:solidFill>
              </a:rPr>
              <a:t>Мятное</a:t>
            </a:r>
            <a:r>
              <a:rPr lang="ru-RU" sz="1200" i="1" dirty="0" err="1" smtClean="0">
                <a:solidFill>
                  <a:schemeClr val="tx1"/>
                </a:solidFill>
              </a:rPr>
              <a:t>-повышает</a:t>
            </a:r>
            <a:r>
              <a:rPr lang="ru-RU" sz="1200" i="1" dirty="0" smtClean="0">
                <a:solidFill>
                  <a:schemeClr val="tx1"/>
                </a:solidFill>
              </a:rPr>
              <a:t> настроение.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smtClean="0">
                <a:solidFill>
                  <a:schemeClr val="tx1"/>
                </a:solidFill>
              </a:rPr>
              <a:t>Ромашковое</a:t>
            </a:r>
            <a:r>
              <a:rPr lang="ru-RU" sz="1200" i="1" dirty="0" smtClean="0">
                <a:solidFill>
                  <a:schemeClr val="tx1"/>
                </a:solidFill>
              </a:rPr>
              <a:t>(аптечная, римская ромашка)-</a:t>
            </a:r>
            <a:r>
              <a:rPr lang="ru-RU" sz="1200" i="1" dirty="0" err="1" smtClean="0">
                <a:solidFill>
                  <a:schemeClr val="tx1"/>
                </a:solidFill>
              </a:rPr>
              <a:t>успокаевает</a:t>
            </a:r>
            <a:r>
              <a:rPr lang="ru-RU" sz="1200" i="1" dirty="0" smtClean="0">
                <a:solidFill>
                  <a:schemeClr val="tx1"/>
                </a:solidFill>
              </a:rPr>
              <a:t>, способствует запоминанию.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err="1" smtClean="0">
                <a:solidFill>
                  <a:schemeClr val="tx1"/>
                </a:solidFill>
              </a:rPr>
              <a:t>Розмариновое</a:t>
            </a:r>
            <a:r>
              <a:rPr lang="ru-RU" sz="1200" i="1" dirty="0" err="1" smtClean="0">
                <a:solidFill>
                  <a:schemeClr val="tx1"/>
                </a:solidFill>
              </a:rPr>
              <a:t>-улучшает</a:t>
            </a:r>
            <a:r>
              <a:rPr lang="ru-RU" sz="1200" i="1" dirty="0" smtClean="0">
                <a:solidFill>
                  <a:schemeClr val="tx1"/>
                </a:solidFill>
              </a:rPr>
              <a:t> память, действует расслабляющее.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err="1" smtClean="0">
                <a:solidFill>
                  <a:schemeClr val="tx1"/>
                </a:solidFill>
              </a:rPr>
              <a:t>Эвкалиптовое</a:t>
            </a:r>
            <a:r>
              <a:rPr lang="ru-RU" sz="1200" i="1" dirty="0" err="1" smtClean="0">
                <a:solidFill>
                  <a:schemeClr val="tx1"/>
                </a:solidFill>
              </a:rPr>
              <a:t>-устраняет</a:t>
            </a:r>
            <a:r>
              <a:rPr lang="ru-RU" sz="1200" i="1" dirty="0" smtClean="0">
                <a:solidFill>
                  <a:schemeClr val="tx1"/>
                </a:solidFill>
              </a:rPr>
              <a:t> повышенную утомляемость, сонливость, влияет резервные силы в </a:t>
            </a:r>
            <a:r>
              <a:rPr lang="ru-RU" sz="1200" i="1" dirty="0" err="1" smtClean="0">
                <a:solidFill>
                  <a:schemeClr val="tx1"/>
                </a:solidFill>
              </a:rPr>
              <a:t>организме;оживляет</a:t>
            </a:r>
            <a:r>
              <a:rPr lang="ru-RU" sz="1200" i="1" dirty="0" smtClean="0">
                <a:solidFill>
                  <a:schemeClr val="tx1"/>
                </a:solidFill>
              </a:rPr>
              <a:t> умственную деятельность, ясность ума.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smtClean="0">
                <a:solidFill>
                  <a:schemeClr val="tx1"/>
                </a:solidFill>
              </a:rPr>
              <a:t>Масло чайного </a:t>
            </a:r>
            <a:r>
              <a:rPr lang="ru-RU" sz="1200" b="1" i="1" dirty="0" err="1" smtClean="0">
                <a:solidFill>
                  <a:schemeClr val="tx1"/>
                </a:solidFill>
              </a:rPr>
              <a:t>дерева</a:t>
            </a:r>
            <a:r>
              <a:rPr lang="ru-RU" sz="1200" i="1" dirty="0" err="1" smtClean="0">
                <a:solidFill>
                  <a:schemeClr val="tx1"/>
                </a:solidFill>
              </a:rPr>
              <a:t>-эмоциональный</a:t>
            </a:r>
            <a:r>
              <a:rPr lang="ru-RU" sz="1200" i="1" dirty="0" smtClean="0">
                <a:solidFill>
                  <a:schemeClr val="tx1"/>
                </a:solidFill>
              </a:rPr>
              <a:t> антисептик; ликвидирует истерию и паникерство; развивает самостоятельность, активизирует процессы восприятия и запоминания, помогает быстро «переключиться» с одного предмета на другой.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err="1" smtClean="0">
                <a:solidFill>
                  <a:schemeClr val="tx1"/>
                </a:solidFill>
              </a:rPr>
              <a:t>Пихтовое</a:t>
            </a:r>
            <a:r>
              <a:rPr lang="ru-RU" sz="1200" i="1" dirty="0" err="1" smtClean="0">
                <a:solidFill>
                  <a:schemeClr val="tx1"/>
                </a:solidFill>
              </a:rPr>
              <a:t>-устраняет</a:t>
            </a:r>
            <a:r>
              <a:rPr lang="ru-RU" sz="1200" i="1" dirty="0" smtClean="0">
                <a:solidFill>
                  <a:schemeClr val="tx1"/>
                </a:solidFill>
              </a:rPr>
              <a:t> </a:t>
            </a:r>
            <a:r>
              <a:rPr lang="ru-RU" sz="1200" i="1" dirty="0" err="1" smtClean="0">
                <a:solidFill>
                  <a:schemeClr val="tx1"/>
                </a:solidFill>
              </a:rPr>
              <a:t>ас-тено-депрессивное</a:t>
            </a:r>
            <a:r>
              <a:rPr lang="ru-RU" sz="1200" i="1" dirty="0" smtClean="0">
                <a:solidFill>
                  <a:schemeClr val="tx1"/>
                </a:solidFill>
              </a:rPr>
              <a:t> состояние, чувство неуверенности, необоснованное беспокойство. Антисептическое средство при вирусных инфекциях.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i="1" dirty="0" err="1" smtClean="0">
                <a:solidFill>
                  <a:schemeClr val="tx1"/>
                </a:solidFill>
              </a:rPr>
              <a:t>Кедровое</a:t>
            </a:r>
            <a:r>
              <a:rPr lang="ru-RU" sz="1200" i="1" dirty="0" err="1" smtClean="0">
                <a:solidFill>
                  <a:schemeClr val="tx1"/>
                </a:solidFill>
              </a:rPr>
              <a:t>-устраняет</a:t>
            </a:r>
            <a:r>
              <a:rPr lang="ru-RU" sz="1200" i="1" dirty="0" smtClean="0">
                <a:solidFill>
                  <a:schemeClr val="tx1"/>
                </a:solidFill>
              </a:rPr>
              <a:t> нервозность, растерянность, упорядочивает мысли, придает уверенность в своих силах.</a:t>
            </a: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4953000" y="990600"/>
            <a:ext cx="4572000" cy="4674763"/>
          </a:xfrm>
          <a:prstGeom prst="verticalScroll">
            <a:avLst>
              <a:gd name="adj" fmla="val 869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Музыкотерапия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b="1" dirty="0" smtClean="0">
                <a:solidFill>
                  <a:schemeClr val="tx1"/>
                </a:solidFill>
              </a:rPr>
              <a:t>Воздействие музыки на человека с терапевтическими целями.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Наибольшим возбуждающим воздействием обладает: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 Музыка Вагнера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</a:rPr>
              <a:t>Оперетты Оффенбаха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</a:rPr>
              <a:t>«Болеро» Равеля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</a:rPr>
              <a:t>«Весна священная» Стравинского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</a:rPr>
              <a:t>«Каприз №24» </a:t>
            </a:r>
            <a:r>
              <a:rPr lang="ru-RU" sz="1200" dirty="0" err="1" smtClean="0">
                <a:solidFill>
                  <a:schemeClr val="tx1"/>
                </a:solidFill>
              </a:rPr>
              <a:t>Никколо</a:t>
            </a:r>
            <a:r>
              <a:rPr lang="ru-RU" sz="1200" dirty="0" smtClean="0">
                <a:solidFill>
                  <a:schemeClr val="tx1"/>
                </a:solidFill>
              </a:rPr>
              <a:t> Паганини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 Это связано с нарастающим ритмом. Эти мелодии должны использоваться в работе с вялыми, </a:t>
            </a:r>
            <a:r>
              <a:rPr lang="ru-RU" sz="1200" dirty="0" err="1" smtClean="0">
                <a:solidFill>
                  <a:schemeClr val="tx1"/>
                </a:solidFill>
              </a:rPr>
              <a:t>паретичными</a:t>
            </a:r>
            <a:r>
              <a:rPr lang="ru-RU" sz="1200" dirty="0" smtClean="0">
                <a:solidFill>
                  <a:schemeClr val="tx1"/>
                </a:solidFill>
              </a:rPr>
              <a:t> детьми.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 Успокаивающее, уравновешивающее действие на нервную систему оказывают: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</a:rPr>
              <a:t>Музыка </a:t>
            </a:r>
            <a:r>
              <a:rPr lang="ru-RU" sz="1200" dirty="0" err="1" smtClean="0">
                <a:solidFill>
                  <a:schemeClr val="tx1"/>
                </a:solidFill>
              </a:rPr>
              <a:t>Франсиса</a:t>
            </a:r>
            <a:r>
              <a:rPr lang="ru-RU" sz="1200" dirty="0" smtClean="0">
                <a:solidFill>
                  <a:schemeClr val="tx1"/>
                </a:solidFill>
              </a:rPr>
              <a:t> Гойи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</a:rPr>
              <a:t>«Времена года» Чайковского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</a:rPr>
              <a:t>«Лунная соната» Бетховена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</a:rPr>
              <a:t>Фонограмма пения птиц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 Бесшумная обстановка отрицательно влияет на психику человека, поскольку абсолютная тишина не является для него привычными окружающим фоном.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8" name="Picture 2" descr="F:\картинки по развитию речи\тю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5070348"/>
            <a:ext cx="3886200" cy="178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14400" y="838200"/>
            <a:ext cx="7543800" cy="5334000"/>
          </a:xfrm>
          <a:prstGeom prst="roundRect">
            <a:avLst>
              <a:gd name="adj" fmla="val 3919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Су-джок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терапия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Лечебное воздействие на </a:t>
            </a: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биологически активные точки кистей рук и стоп ног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(«су» - это кисть, «</a:t>
            </a:r>
            <a:r>
              <a:rPr lang="ru-RU" sz="1200" b="1" dirty="0" err="1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джок</a:t>
            </a: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 - стопа)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1.Мяч находиться между ладоней ребенка, пальцы прижаты друг к другу. Делайте массажные движения, катая мяч вперед-назад.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2.Мяч находится между ладоней ребенка, пальцы прижаты друг к другу. Делайте круговые движения, катая мяч по ладоням. 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3.Держа мяч подушечками пальцев, делайте вращательные движения вперед (как будто закручиваете крышку).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4.Держа мяч подушечками пальцев, с усилием надавите ими на мяч (4-6 раз).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5.Держа мяч подушечками пальцев, делайте вращательные движения назад (как будто открываете крышку).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6.Подкиньте мяч двумя руками на высоту 20-30 см и поймайте его.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7.Зажмите мяч между ладонями, пальцы сцеплены в «замок», локти направлены в стороны. Надавите ладонями на мяч (4-6 раз).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8.Перекладывайте мяч из одной ладони в другую, постепенно увеличивая темп.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5800" y="152400"/>
            <a:ext cx="7848600" cy="6324600"/>
          </a:xfrm>
          <a:prstGeom prst="roundRect">
            <a:avLst>
              <a:gd name="adj" fmla="val 3791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                                                                </a:t>
            </a: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  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800" b="1" dirty="0" smtClean="0"/>
              <a:t>                                      </a:t>
            </a:r>
          </a:p>
          <a:p>
            <a:pPr algn="ctr">
              <a:buNone/>
            </a:pPr>
            <a:r>
              <a:rPr lang="ru-RU" sz="2800" b="1" dirty="0" smtClean="0"/>
              <a:t>Игра с песком как способ развития ребенка.</a:t>
            </a:r>
          </a:p>
          <a:p>
            <a:pPr algn="ctr">
              <a:buNone/>
            </a:pPr>
            <a:endParaRPr lang="ru-RU" sz="2800" dirty="0" smtClean="0"/>
          </a:p>
          <a:p>
            <a:r>
              <a:rPr lang="ru-RU" sz="2800" dirty="0" smtClean="0"/>
              <a:t>Игры с песком разнообразны: обучающие игры обеспечивают процесс обучения чтению, письму, счету, грамоте; познавательные игры дают возможность детям узнать о многообразии окружающего мира, об истории своего города, страны и т.д.</a:t>
            </a:r>
          </a:p>
          <a:p>
            <a:r>
              <a:rPr lang="ru-RU" sz="2800" dirty="0" smtClean="0"/>
              <a:t>Игры с песком:</a:t>
            </a:r>
          </a:p>
          <a:p>
            <a:pPr lvl="0"/>
            <a:r>
              <a:rPr lang="ru-RU" sz="2800" dirty="0" smtClean="0"/>
              <a:t>Развивают тактильно-кинетическую чувствительность и мелкую моторику рук;</a:t>
            </a:r>
          </a:p>
          <a:p>
            <a:pPr lvl="0"/>
            <a:r>
              <a:rPr lang="ru-RU" sz="2800" dirty="0" smtClean="0"/>
              <a:t>Снимают мышечную напряженность;</a:t>
            </a:r>
          </a:p>
          <a:p>
            <a:pPr lvl="0"/>
            <a:r>
              <a:rPr lang="ru-RU" sz="2800" dirty="0" smtClean="0"/>
              <a:t>Помогают ребенку чувствовать себя защищенными, в комфортной для него среде;</a:t>
            </a:r>
          </a:p>
          <a:p>
            <a:pPr lvl="0"/>
            <a:r>
              <a:rPr lang="ru-RU" sz="2800" dirty="0" smtClean="0"/>
              <a:t>Стабилизируют эмоциональные состояния, поглощая негативную энергию;</a:t>
            </a:r>
          </a:p>
          <a:p>
            <a:pPr lvl="0"/>
            <a:r>
              <a:rPr lang="ru-RU" sz="2800" dirty="0" smtClean="0"/>
              <a:t>Позволяют ребенку соотносить игры с реальной жизнью, осмыслить происходящее, найти способы решения проблемной ситуации;</a:t>
            </a:r>
          </a:p>
          <a:p>
            <a:pPr lvl="0"/>
            <a:r>
              <a:rPr lang="ru-RU" sz="2800" dirty="0" smtClean="0"/>
              <a:t>Совершенствуют зрительно-пространственную ориентировку, речевые возможности;</a:t>
            </a:r>
          </a:p>
          <a:p>
            <a:pPr lvl="0"/>
            <a:r>
              <a:rPr lang="ru-RU" sz="2800" dirty="0" smtClean="0"/>
              <a:t>Способствуют расширению словарного запаса;</a:t>
            </a:r>
          </a:p>
          <a:p>
            <a:pPr lvl="0"/>
            <a:r>
              <a:rPr lang="ru-RU" sz="2800" dirty="0" smtClean="0"/>
              <a:t>Помогают освоить навыки </a:t>
            </a:r>
            <a:r>
              <a:rPr lang="ru-RU" sz="2800" dirty="0" err="1" smtClean="0"/>
              <a:t>звуко-слогового</a:t>
            </a:r>
            <a:r>
              <a:rPr lang="ru-RU" sz="2800" dirty="0" smtClean="0"/>
              <a:t> анализа и синтеза;</a:t>
            </a:r>
          </a:p>
          <a:p>
            <a:pPr lvl="0"/>
            <a:r>
              <a:rPr lang="ru-RU" sz="2800" dirty="0" smtClean="0"/>
              <a:t>Позволяет развивать фонематический слух и восприятие;</a:t>
            </a:r>
          </a:p>
          <a:p>
            <a:pPr lvl="0"/>
            <a:r>
              <a:rPr lang="ru-RU" sz="2800" dirty="0" smtClean="0"/>
              <a:t>Способствуют развитию связной речи, лексико-грамматических представлений;</a:t>
            </a:r>
          </a:p>
          <a:p>
            <a:pPr lvl="0"/>
            <a:r>
              <a:rPr lang="ru-RU" sz="2800" dirty="0" smtClean="0"/>
              <a:t>Помогаю в изучении букв, освоении навыков чтения и письма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Песочная терапия</a:t>
            </a:r>
            <a:br>
              <a:rPr lang="ru-RU" sz="44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2895600"/>
            <a:ext cx="3886200" cy="1447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u="sng" dirty="0" smtClean="0">
                <a:solidFill>
                  <a:schemeClr val="tx1"/>
                </a:solidFill>
              </a:rPr>
              <a:t>Синий цвет:</a:t>
            </a:r>
            <a:endParaRPr lang="ru-RU" sz="1400" dirty="0" smtClean="0">
              <a:solidFill>
                <a:schemeClr val="tx1"/>
              </a:solidFill>
            </a:endParaRP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оказывает успокаивающее воздействие,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расслабляет, снимает спазмы, уменьшает головные </a:t>
            </a:r>
            <a:r>
              <a:rPr lang="ru-RU" sz="1400" dirty="0" err="1" smtClean="0">
                <a:solidFill>
                  <a:schemeClr val="tx1"/>
                </a:solidFill>
              </a:rPr>
              <a:t>боли,понижает</a:t>
            </a:r>
            <a:r>
              <a:rPr lang="ru-RU" sz="1400" dirty="0" smtClean="0">
                <a:solidFill>
                  <a:schemeClr val="tx1"/>
                </a:solidFill>
              </a:rPr>
              <a:t> аппетит,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стимулирует умственную деятельность.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 rot="240540">
            <a:off x="44235" y="5295790"/>
            <a:ext cx="4267200" cy="14147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u="sng" dirty="0" smtClean="0">
                <a:solidFill>
                  <a:schemeClr val="tx1"/>
                </a:solidFill>
              </a:rPr>
              <a:t>Зеленый цвет:</a:t>
            </a:r>
            <a:endParaRPr lang="ru-RU" sz="1400" dirty="0" smtClean="0">
              <a:solidFill>
                <a:schemeClr val="tx1"/>
              </a:solidFill>
            </a:endParaRP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успокаивает, создает хорошее настроение (поэтому люди любят зеленый лес, луг, зеленовато-голубую воду), повышает защитные силы организма, способствует угасанию воспалений, стимулирует зрение.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38400" y="4267200"/>
            <a:ext cx="3124200" cy="838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err="1" smtClean="0">
                <a:solidFill>
                  <a:schemeClr val="tx1"/>
                </a:solidFill>
              </a:rPr>
              <a:t>Розовый</a:t>
            </a:r>
            <a:r>
              <a:rPr lang="ru-RU" b="1" u="sng" dirty="0" smtClean="0">
                <a:solidFill>
                  <a:schemeClr val="tx1"/>
                </a:solidFill>
              </a:rPr>
              <a:t> цвет:</a:t>
            </a:r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Тонизирующее воздействие.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21135808">
            <a:off x="5086093" y="1282490"/>
            <a:ext cx="3276600" cy="1066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u="sng" dirty="0" smtClean="0">
                <a:solidFill>
                  <a:schemeClr val="tx1"/>
                </a:solidFill>
              </a:rPr>
              <a:t>Желтый цвет:</a:t>
            </a:r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вызывает чувство покоя,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нейтрализует негативные действия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381000" y="0"/>
            <a:ext cx="8153400" cy="1524000"/>
          </a:xfrm>
          <a:prstGeom prst="flowChartPunchedTap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Хромотерапия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терапевтическое воздействие цвета на организм человека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388230">
            <a:off x="5480939" y="4900154"/>
            <a:ext cx="3200400" cy="14363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err="1" smtClean="0">
                <a:solidFill>
                  <a:schemeClr val="tx1"/>
                </a:solidFill>
              </a:rPr>
              <a:t>Голубой</a:t>
            </a:r>
            <a:r>
              <a:rPr lang="ru-RU" b="1" u="sng" dirty="0" smtClean="0">
                <a:solidFill>
                  <a:schemeClr val="tx1"/>
                </a:solidFill>
              </a:rPr>
              <a:t> цвет:</a:t>
            </a:r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оказывает тормозящее действие при психическом возбуждении.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21174762">
            <a:off x="4579044" y="2453554"/>
            <a:ext cx="4050307" cy="1600200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>Фиолетовый цвет:</a:t>
            </a:r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угнетает психические и физиологические процессы,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снижает настроение.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21118801">
            <a:off x="992940" y="1304612"/>
            <a:ext cx="3505200" cy="137160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u="sng" dirty="0" smtClean="0">
                <a:solidFill>
                  <a:schemeClr val="tx1"/>
                </a:solidFill>
              </a:rPr>
              <a:t>Красный цвет:</a:t>
            </a:r>
            <a:endParaRPr lang="ru-RU" sz="1400" dirty="0" smtClean="0">
              <a:solidFill>
                <a:schemeClr val="tx1"/>
              </a:solidFill>
            </a:endParaRP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активизирует,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повышает физическую работоспособность,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вызывает ощущение теплоты,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стимулирует психические процессы.</a:t>
            </a:r>
            <a:endParaRPr lang="ru-RU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ingst.ru/photos/krasivyy-fon-dlya-oformlenie-teksta-v-vorde-dlya-detskogo-sada-besplatno-19307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F:\картинки по развитию речи\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390028">
            <a:off x="938726" y="969067"/>
            <a:ext cx="5851922" cy="45488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s://image.yayimages.com/1600/vector/cute-floral-border-pattern-46525886.jpg"/>
          <p:cNvPicPr>
            <a:picLocks noChangeAspect="1" noChangeArrowheads="1"/>
          </p:cNvPicPr>
          <p:nvPr/>
        </p:nvPicPr>
        <p:blipFill>
          <a:blip r:embed="rId2" cstate="print"/>
          <a:srcRect t="6780"/>
          <a:stretch>
            <a:fillRect/>
          </a:stretch>
        </p:blipFill>
        <p:spPr bwMode="auto">
          <a:xfrm rot="5400000">
            <a:off x="723902" y="-952499"/>
            <a:ext cx="8001001" cy="9448802"/>
          </a:xfrm>
          <a:prstGeom prst="rect">
            <a:avLst/>
          </a:prstGeom>
          <a:noFill/>
        </p:spPr>
      </p:pic>
      <p:pic>
        <p:nvPicPr>
          <p:cNvPr id="5" name="Picture 3" descr="F:\картинки по развитию речи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526256"/>
            <a:ext cx="6629400" cy="6732984"/>
          </a:xfrm>
          <a:prstGeom prst="rect">
            <a:avLst/>
          </a:prstGeom>
          <a:noFill/>
        </p:spPr>
      </p:pic>
      <p:pic>
        <p:nvPicPr>
          <p:cNvPr id="6" name="Picture 2" descr="https://image.yayimages.com/1600/vector/cute-floral-border-pattern-46525886.jpg"/>
          <p:cNvPicPr>
            <a:picLocks noChangeAspect="1" noChangeArrowheads="1"/>
          </p:cNvPicPr>
          <p:nvPr/>
        </p:nvPicPr>
        <p:blipFill>
          <a:blip r:embed="rId2" cstate="print"/>
          <a:srcRect t="88723"/>
          <a:stretch>
            <a:fillRect/>
          </a:stretch>
        </p:blipFill>
        <p:spPr bwMode="auto">
          <a:xfrm rot="16200000">
            <a:off x="4968765" y="3337038"/>
            <a:ext cx="7817073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gryandroid.ru/photos/krasochnye-ramki-dlya-oformleniya-teksta-v-detskom-sadu-2579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0"/>
            <a:ext cx="9080500" cy="6857999"/>
          </a:xfrm>
          <a:prstGeom prst="rect">
            <a:avLst/>
          </a:prstGeom>
          <a:noFill/>
        </p:spPr>
      </p:pic>
      <p:pic>
        <p:nvPicPr>
          <p:cNvPr id="5122" name="Picture 2" descr="F:\картинки по развитию речи\detsad-uprajneniya-dlya-razvitiya-rechevogo-dyhaniya-107817-larg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439338">
            <a:off x="4613033" y="871844"/>
            <a:ext cx="3049661" cy="203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Поиграй со мною мама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123" name="Picture 3" descr="F:\картинки по развитию речи\igri-dlya-razvitiya-rechi-malishey-s-3-do-5-let-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38158">
            <a:off x="5938633" y="2618922"/>
            <a:ext cx="3005858" cy="2021181"/>
          </a:xfrm>
          <a:prstGeom prst="rect">
            <a:avLst/>
          </a:prstGeom>
          <a:noFill/>
        </p:spPr>
      </p:pic>
      <p:pic>
        <p:nvPicPr>
          <p:cNvPr id="5125" name="Picture 5" descr="F:\картинки по развитию речи\iKRYNU2Q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6403">
            <a:off x="842655" y="3713343"/>
            <a:ext cx="4002271" cy="2690268"/>
          </a:xfrm>
          <a:prstGeom prst="rect">
            <a:avLst/>
          </a:prstGeom>
          <a:noFill/>
        </p:spPr>
      </p:pic>
      <p:pic>
        <p:nvPicPr>
          <p:cNvPr id="5126" name="Picture 6" descr="F:\картинки по развитию речи\i42SR5I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57816">
            <a:off x="964398" y="1137668"/>
            <a:ext cx="3426582" cy="2303299"/>
          </a:xfrm>
          <a:prstGeom prst="rect">
            <a:avLst/>
          </a:prstGeom>
          <a:noFill/>
        </p:spPr>
      </p:pic>
      <p:pic>
        <p:nvPicPr>
          <p:cNvPr id="5127" name="Picture 7" descr="F:\картинки по развитию речи\Hj3zpe_wLP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12359">
            <a:off x="4795819" y="4386631"/>
            <a:ext cx="3327530" cy="2236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Учим с детьми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://s30.postimg.org/3m9c1as69/forun_eylemce_dekor_png_2546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769130"/>
            <a:ext cx="4040188" cy="3292753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s30.postimg.org/3m9c1as69/forun_eylemce_dekor_png_25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0"/>
            <a:ext cx="4953000" cy="5105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286000" y="-1464647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dirty="0"/>
          </a:p>
        </p:txBody>
      </p:sp>
      <p:pic>
        <p:nvPicPr>
          <p:cNvPr id="14" name="Picture 2" descr="http://goldenmusicals.ru/photos/vektornye-ramki-dlya-detskogo-sada-62975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0"/>
            <a:ext cx="10896600" cy="6858000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048000" y="918845"/>
            <a:ext cx="3429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333333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Массаж - это просто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высший класс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Как на этой на неделе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Прилетали две тетери: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Походили – пощипали,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Походили – поклевали.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Посидели-посидели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 обратно улетели.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Прилетят в конце недели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Наши милые тетери.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Мы тетерок будем ждать –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Дадим им крошек поклевать.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Сопровождаем слова поглаживаниями,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пощипываниями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покалачиванием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спинки.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31969" y="4953001"/>
            <a:ext cx="4493579" cy="17915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Били лён, били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(стучим кулачками по спине)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Топили, топили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(растираем ладонями)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Колотили, колотили    </a:t>
            </a:r>
            <a:r>
              <a:rPr lang="ru-RU" sz="1400" b="1" i="1" dirty="0" smtClean="0">
                <a:solidFill>
                  <a:schemeClr val="tx1"/>
                </a:solidFill>
              </a:rPr>
              <a:t>(похлопываем)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Мяли, мяли    </a:t>
            </a:r>
            <a:r>
              <a:rPr lang="ru-RU" sz="1400" b="1" i="1" dirty="0" smtClean="0">
                <a:solidFill>
                  <a:schemeClr val="tx1"/>
                </a:solidFill>
              </a:rPr>
              <a:t>(разминаем пальцами)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Трепали, трепали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(трясём за плечи)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Белы скатерти ткали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(чертим ребрами ладоней)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На столы накрывали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(поглаживаем ладонями)</a:t>
            </a:r>
            <a:r>
              <a:rPr lang="ru-RU" sz="1400" i="1" dirty="0" smtClean="0">
                <a:solidFill>
                  <a:schemeClr val="tx1"/>
                </a:solidFill>
              </a:rPr>
              <a:t/>
            </a:r>
            <a:br>
              <a:rPr lang="ru-RU" sz="1400" i="1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 rot="20338142">
            <a:off x="21759" y="369605"/>
            <a:ext cx="3199541" cy="1564486"/>
          </a:xfrm>
          <a:prstGeom prst="roundRect">
            <a:avLst>
              <a:gd name="adj" fmla="val 50000"/>
            </a:avLst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Ручку ручкою погладим, </a:t>
            </a:r>
            <a:b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Пальчик пальчиком потрём, </a:t>
            </a:r>
            <a:b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Отдохнём совсем немножко, </a:t>
            </a:r>
            <a:b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А потом опять начнём</a:t>
            </a:r>
            <a:endParaRPr lang="ru-RU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-269304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Рисунок 8" descr="http://www.kindergenii.ru/images/flow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5750" cy="190500"/>
          </a:xfrm>
          <a:prstGeom prst="rect">
            <a:avLst/>
          </a:prstGeom>
          <a:noFill/>
        </p:spPr>
      </p:pic>
      <p:sp>
        <p:nvSpPr>
          <p:cNvPr id="20" name="Скругленный прямоугольник 19"/>
          <p:cNvSpPr/>
          <p:nvPr/>
        </p:nvSpPr>
        <p:spPr>
          <a:xfrm rot="1199510">
            <a:off x="5792761" y="479460"/>
            <a:ext cx="4173059" cy="2434614"/>
          </a:xfrm>
          <a:prstGeom prst="roundRect">
            <a:avLst/>
          </a:prstGeom>
          <a:effectLst>
            <a:outerShdw blurRad="40000" dist="20000" dir="540000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Били лён, били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(стучим кулачками по спине)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Топили, топили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(растираем ладонями)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Колотили, колотили    </a:t>
            </a:r>
            <a:r>
              <a:rPr lang="ru-RU" sz="1400" b="1" i="1" dirty="0" smtClean="0">
                <a:solidFill>
                  <a:schemeClr val="tx1"/>
                </a:solidFill>
              </a:rPr>
              <a:t>(похлопываем)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Мяли, мяли    </a:t>
            </a:r>
            <a:r>
              <a:rPr lang="ru-RU" sz="1400" b="1" i="1" dirty="0" smtClean="0">
                <a:solidFill>
                  <a:schemeClr val="tx1"/>
                </a:solidFill>
              </a:rPr>
              <a:t>(разминаем пальцами)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Трепали, трепали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(трясём за плечи)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Белы скатерти ткали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(чертим ребрами ладоней)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На столы накрывали     </a:t>
            </a:r>
            <a:r>
              <a:rPr lang="ru-RU" sz="1400" b="1" i="1" dirty="0" smtClean="0">
                <a:solidFill>
                  <a:schemeClr val="tx1"/>
                </a:solidFill>
              </a:rPr>
              <a:t>(поглаживаем ладонями)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42900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92D050"/>
                </a:solidFill>
              </a:rPr>
              <a:t>Спасибо за внимание</a:t>
            </a:r>
            <a:endParaRPr lang="ru-RU" b="1" i="1" dirty="0">
              <a:solidFill>
                <a:srgbClr val="92D050"/>
              </a:solidFill>
            </a:endParaRPr>
          </a:p>
        </p:txBody>
      </p:sp>
      <p:pic>
        <p:nvPicPr>
          <p:cNvPr id="4" name="Picture 3" descr="E:\560482fa9915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3820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iQ92DMS6R.jpg"/>
          <p:cNvPicPr>
            <a:picLocks noChangeAspect="1" noChangeArrowheads="1"/>
          </p:cNvPicPr>
          <p:nvPr/>
        </p:nvPicPr>
        <p:blipFill>
          <a:blip r:embed="rId2" cstate="print"/>
          <a:srcRect t="68919"/>
          <a:stretch>
            <a:fillRect/>
          </a:stretch>
        </p:blipFill>
        <p:spPr bwMode="auto">
          <a:xfrm>
            <a:off x="0" y="5562600"/>
            <a:ext cx="9144000" cy="12954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6814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 проблемы речевого развития.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Использование современных технологий для развития связной речи дошкольников.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В настоящее время дошкольники с                       недостатками речевого развития составляют                       саму...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9305" t="21023" r="5341" b="14268"/>
          <a:stretch/>
        </p:blipFill>
        <p:spPr bwMode="auto">
          <a:xfrm>
            <a:off x="381000" y="990600"/>
            <a:ext cx="7924800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246474"/>
            <a:ext cx="82295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«Современные эффективные технологии речевого развития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 дошкольного возраста»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2400" y="1066800"/>
            <a:ext cx="8686800" cy="548640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Одним  из основных показателей уровня развития умственных способностей ребёнка, считается богатство его речи, поэтому взрослым важно поддержать и обеспечить развитие умственных и речевых способностей дошкольников.</a:t>
            </a:r>
          </a:p>
          <a:p>
            <a:r>
              <a:rPr lang="ru-RU" sz="1400" dirty="0" smtClean="0"/>
              <a:t>В настоящее время к структуре общеобразовательной программы дошкольного воспитания высокий уровень развития речевых способностей в дошкольном возрасте включает:</a:t>
            </a:r>
          </a:p>
          <a:p>
            <a:r>
              <a:rPr lang="ru-RU" sz="1400" dirty="0" smtClean="0"/>
              <a:t>-владение литературными нормами и правилами родного языка, свободное пользование лексикой и грамматикой при выражении своих мыслей и составлении высказывания любого типа;</a:t>
            </a:r>
          </a:p>
          <a:p>
            <a:r>
              <a:rPr lang="ru-RU" sz="1400" dirty="0" smtClean="0"/>
              <a:t>- умение вступать в контакт  со  взрослыми и сверстниками: выслушать, спросить, ответить, возразить, объяснить; спорить и др.</a:t>
            </a:r>
          </a:p>
          <a:p>
            <a:r>
              <a:rPr lang="ru-RU" sz="1400" dirty="0" smtClean="0"/>
              <a:t>- знание норм и правил «речевого этикета», умение  пользоваться ими в зависимости от ситуации;</a:t>
            </a:r>
          </a:p>
          <a:p>
            <a:r>
              <a:rPr lang="ru-RU" sz="1400" dirty="0" smtClean="0"/>
              <a:t>- умение читать, элементарное владение грамотой</a:t>
            </a:r>
          </a:p>
          <a:p>
            <a:r>
              <a:rPr lang="ru-RU" sz="1400" dirty="0" smtClean="0"/>
              <a:t>В результате занятий с применением современных образовательных технологий, снимается чувство скованности, преодолевается застенчивость, постепенно развивается логика мышления, речевая и общая инициатива.</a:t>
            </a:r>
          </a:p>
          <a:p>
            <a:r>
              <a:rPr lang="ru-RU" sz="1400" dirty="0" smtClean="0"/>
              <a:t>Основной критерий в работе с </a:t>
            </a:r>
            <a:r>
              <a:rPr lang="ru-RU" sz="1400" dirty="0" err="1" smtClean="0"/>
              <a:t>детьми-доходчивость</a:t>
            </a:r>
            <a:r>
              <a:rPr lang="ru-RU" sz="1400" dirty="0" smtClean="0"/>
              <a:t> и простота в подаче материала и формулировке сложной, казалось бы, ситуации. Лучше всего проводить внедрение приоритетных технологий на основе простейших примеров. Сказки, игровые и бытовые </a:t>
            </a:r>
            <a:r>
              <a:rPr lang="ru-RU" sz="1400" dirty="0" err="1" smtClean="0"/>
              <a:t>ситуации-вот</a:t>
            </a:r>
            <a:r>
              <a:rPr lang="ru-RU" sz="1400" dirty="0" smtClean="0"/>
              <a:t> та среда, через которую ребёнок научится применять </a:t>
            </a:r>
            <a:r>
              <a:rPr lang="ru-RU" sz="1400" dirty="0" err="1" smtClean="0"/>
              <a:t>тризовские</a:t>
            </a:r>
            <a:r>
              <a:rPr lang="ru-RU" sz="1400" dirty="0" smtClean="0"/>
              <a:t> решения встающих перед ним проблем. По мере нахождения противоречий он сам будет стремиться к идеальному результату, используя многочисленные ресурсы.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решение 7"/>
          <p:cNvSpPr/>
          <p:nvPr/>
        </p:nvSpPr>
        <p:spPr>
          <a:xfrm>
            <a:off x="0" y="0"/>
            <a:ext cx="9144000" cy="1447800"/>
          </a:xfrm>
          <a:prstGeom prst="flowChartDecis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 flipH="1">
            <a:off x="5562600" y="990600"/>
            <a:ext cx="3581400" cy="3276600"/>
          </a:xfrm>
          <a:prstGeom prst="cube">
            <a:avLst>
              <a:gd name="adj" fmla="val 42014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Куб помогает развивать  у детей ориентировку в пространстве: верх-низ, середина, уголок, перед, за, в, на; развивает представления о множестве: один – много.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«Занимательный чудо-куб»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Куб 3"/>
          <p:cNvSpPr/>
          <p:nvPr/>
        </p:nvSpPr>
        <p:spPr>
          <a:xfrm>
            <a:off x="0" y="838200"/>
            <a:ext cx="3810000" cy="373380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Куб предоставляет широчайшие возможности для решения задач сенсорного развития детей: обогащения непосредственного чувственного опыта детей (зрительного, осязательного, слухового), формирования обследовательских действий по выделению цвета, величины, формы   и  называнию этих свойств предметов, представленных в пособии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Блок-схема: данные 6"/>
          <p:cNvSpPr/>
          <p:nvPr/>
        </p:nvSpPr>
        <p:spPr>
          <a:xfrm rot="20654888">
            <a:off x="2622124" y="1253813"/>
            <a:ext cx="3470898" cy="2956451"/>
          </a:xfrm>
          <a:prstGeom prst="flowChartInputOutpu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i="1" dirty="0" smtClean="0">
                <a:solidFill>
                  <a:schemeClr val="tx1"/>
                </a:solidFill>
              </a:rPr>
              <a:t>Занимательные игры и задания с кубом стимулируют детей к игровому и деловому инициативному общению со взрослым и со сверстниками  на вербальном уровне, к проявлению доброжелательности, сопереживания, стремления оказать помощь друг другу.</a:t>
            </a:r>
          </a:p>
        </p:txBody>
      </p:sp>
      <p:sp>
        <p:nvSpPr>
          <p:cNvPr id="9" name="Параллелограмм 8"/>
          <p:cNvSpPr/>
          <p:nvPr/>
        </p:nvSpPr>
        <p:spPr>
          <a:xfrm>
            <a:off x="1143000" y="4495800"/>
            <a:ext cx="7315200" cy="2362200"/>
          </a:xfrm>
          <a:prstGeom prst="parallelogram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Куб</a:t>
            </a:r>
            <a:r>
              <a:rPr lang="ru-RU" sz="1400" b="1" dirty="0" smtClean="0">
                <a:solidFill>
                  <a:schemeClr val="tx1"/>
                </a:solidFill>
              </a:rPr>
              <a:t>  </a:t>
            </a:r>
            <a:r>
              <a:rPr lang="ru-RU" sz="1400" dirty="0" smtClean="0">
                <a:solidFill>
                  <a:schemeClr val="tx1"/>
                </a:solidFill>
              </a:rPr>
              <a:t>содействует  расширению представлений об окружающем мире, учит выражать свои знания в словах: существительных (скрепка, шнурок, прищепка, бантик, косичка, бусы, шарики, кубики, шар, куб, цилиндр, помпончик, магнит и др.);  глаголах (заплести, </a:t>
            </a:r>
            <a:r>
              <a:rPr lang="ru-RU" sz="1400" dirty="0" err="1" smtClean="0">
                <a:solidFill>
                  <a:schemeClr val="tx1"/>
                </a:solidFill>
              </a:rPr>
              <a:t>провздеть</a:t>
            </a:r>
            <a:r>
              <a:rPr lang="ru-RU" sz="1400" dirty="0" smtClean="0">
                <a:solidFill>
                  <a:schemeClr val="tx1"/>
                </a:solidFill>
              </a:rPr>
              <a:t>, </a:t>
            </a:r>
            <a:r>
              <a:rPr lang="ru-RU" sz="1400" dirty="0" err="1" smtClean="0">
                <a:solidFill>
                  <a:schemeClr val="tx1"/>
                </a:solidFill>
              </a:rPr>
              <a:t>прищипнуть</a:t>
            </a:r>
            <a:r>
              <a:rPr lang="ru-RU" sz="1400" dirty="0" smtClean="0">
                <a:solidFill>
                  <a:schemeClr val="tx1"/>
                </a:solidFill>
              </a:rPr>
              <a:t>, завязать, достать, вложить, передвинуть, позвенеть и др.),  прилагательных (большой, маленький, широкий, узкий, длинный, короткий, открытый, закрытый, зеленый, синий, красный, желтый, белый, мягкий, твердый, гладкий, пушистый, деревянный, и др.), наречиях далеко, близко, высоко, низко). </a:t>
            </a:r>
          </a:p>
        </p:txBody>
      </p:sp>
      <p:pic>
        <p:nvPicPr>
          <p:cNvPr id="12" name="Picture 2" descr="F:\iQ92DMS6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8947" r="50571"/>
          <a:stretch>
            <a:fillRect/>
          </a:stretch>
        </p:blipFill>
        <p:spPr bwMode="auto">
          <a:xfrm>
            <a:off x="6248401" y="1219200"/>
            <a:ext cx="2667000" cy="1237488"/>
          </a:xfrm>
          <a:prstGeom prst="rect">
            <a:avLst/>
          </a:prstGeom>
          <a:noFill/>
        </p:spPr>
      </p:pic>
      <p:pic>
        <p:nvPicPr>
          <p:cNvPr id="14" name="Picture 2" descr="F:\iQ92DMS6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8854" r="80374"/>
          <a:stretch>
            <a:fillRect/>
          </a:stretch>
        </p:blipFill>
        <p:spPr bwMode="auto">
          <a:xfrm rot="21402784" flipH="1">
            <a:off x="43762" y="5217142"/>
            <a:ext cx="2016449" cy="1584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уб 7"/>
          <p:cNvSpPr/>
          <p:nvPr/>
        </p:nvSpPr>
        <p:spPr>
          <a:xfrm>
            <a:off x="1752600" y="3048000"/>
            <a:ext cx="3886200" cy="38100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Куб стимулирует педагога к использованию малых фольклорных форм с целью приобщения детей </a:t>
            </a:r>
            <a:r>
              <a:rPr lang="ru-RU" sz="1400" i="1" dirty="0" smtClean="0">
                <a:solidFill>
                  <a:schemeClr val="tx1"/>
                </a:solidFill>
              </a:rPr>
              <a:t>к </a:t>
            </a:r>
            <a:r>
              <a:rPr lang="ru-RU" sz="1400" dirty="0" smtClean="0">
                <a:solidFill>
                  <a:schemeClr val="tx1"/>
                </a:solidFill>
              </a:rPr>
              <a:t>слушанию  произведений (</a:t>
            </a:r>
            <a:r>
              <a:rPr lang="ru-RU" sz="1400" dirty="0" err="1" smtClean="0">
                <a:solidFill>
                  <a:schemeClr val="tx1"/>
                </a:solidFill>
              </a:rPr>
              <a:t>потешек</a:t>
            </a:r>
            <a:r>
              <a:rPr lang="ru-RU" sz="1400" dirty="0" smtClean="0">
                <a:solidFill>
                  <a:schemeClr val="tx1"/>
                </a:solidFill>
              </a:rPr>
              <a:t>, песенок, поговорок, доступных сказок); с целью вызова эмоциональной реакции малышей на содержание и форму художественных образов (интонацию, ритм, рифму, выразительные звукосочетания) и выражения своих чувств мимикой, словом, действием. 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4572000" cy="4267200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Пособие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«Волшебные кубики»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— это  набор кубиков, которые по содержанию объединяют комплект картинок, необходимых для изучения  любой темы. Кубики очень мобильны, в зависимости от изучаемой темы в прозрачные пластиковые кармашки на гранях куба помещается различный  наглядный материал по обучению детей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Кубики могут быть любого размера, картинки могут быть нарисованы, напечатаны в черно-белом или цветном  разрешении. Величина кубиков  варьируется в зависимости от возраста детей и  величины  используемых картинок.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sp>
        <p:nvSpPr>
          <p:cNvPr id="7" name="Куб 6"/>
          <p:cNvSpPr/>
          <p:nvPr/>
        </p:nvSpPr>
        <p:spPr>
          <a:xfrm>
            <a:off x="5638800" y="0"/>
            <a:ext cx="3505200" cy="3733800"/>
          </a:xfrm>
          <a:prstGeom prst="cub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Куб способствует развитию связной речи</a:t>
            </a:r>
            <a:r>
              <a:rPr lang="ru-RU" sz="1600" b="1" dirty="0" smtClean="0">
                <a:solidFill>
                  <a:schemeClr val="tx1"/>
                </a:solidFill>
              </a:rPr>
              <a:t>: </a:t>
            </a:r>
            <a:r>
              <a:rPr lang="ru-RU" sz="1600" dirty="0" smtClean="0">
                <a:solidFill>
                  <a:schemeClr val="tx1"/>
                </a:solidFill>
              </a:rPr>
              <a:t>у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детей</a:t>
            </a:r>
            <a:r>
              <a:rPr lang="ru-RU" sz="1600" b="1" dirty="0" smtClean="0">
                <a:solidFill>
                  <a:schemeClr val="tx1"/>
                </a:solidFill>
              </a:rPr>
              <a:t> с</a:t>
            </a:r>
            <a:r>
              <a:rPr lang="ru-RU" sz="1600" dirty="0" smtClean="0">
                <a:solidFill>
                  <a:schemeClr val="tx1"/>
                </a:solidFill>
              </a:rPr>
              <a:t>овершенствуется понимание речи взрослых: умение выполнять его инструкции, вступать в диалог, обращаться с вопросами, просьбами используя вежливые слова (здравствуйте, до свидания, спасибо, пожалуйста»).</a:t>
            </a:r>
          </a:p>
        </p:txBody>
      </p:sp>
      <p:sp>
        <p:nvSpPr>
          <p:cNvPr id="12" name="Блок-схема: данные 11"/>
          <p:cNvSpPr/>
          <p:nvPr/>
        </p:nvSpPr>
        <p:spPr>
          <a:xfrm rot="657215">
            <a:off x="4719778" y="3909947"/>
            <a:ext cx="4249682" cy="2567694"/>
          </a:xfrm>
          <a:prstGeom prst="flowChartInputOutput">
            <a:avLst/>
          </a:prstGeom>
          <a:gradFill flip="none" rotWithShape="1">
            <a:gsLst>
              <a:gs pos="0">
                <a:srgbClr val="BC12DE">
                  <a:tint val="66000"/>
                  <a:satMod val="160000"/>
                </a:srgbClr>
              </a:gs>
              <a:gs pos="50000">
                <a:srgbClr val="BC12DE">
                  <a:tint val="44500"/>
                  <a:satMod val="160000"/>
                </a:srgbClr>
              </a:gs>
              <a:gs pos="100000">
                <a:srgbClr val="BC12DE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i="1" dirty="0" smtClean="0">
                <a:solidFill>
                  <a:schemeClr val="tx1"/>
                </a:solidFill>
              </a:rPr>
              <a:t>Куб развивает грамматическую сторону речи: умение  согласовывать существительные и местоимения с глаголами, прилагательными; использовать в речи предлоги (в, на, у, за, под), союзы (потому что,  чтобы), употреблять вопросительные слова  (что, где и др.). </a:t>
            </a:r>
          </a:p>
        </p:txBody>
      </p:sp>
      <p:sp>
        <p:nvSpPr>
          <p:cNvPr id="17" name="Рамка 16"/>
          <p:cNvSpPr/>
          <p:nvPr/>
        </p:nvSpPr>
        <p:spPr>
          <a:xfrm>
            <a:off x="0" y="0"/>
            <a:ext cx="5562600" cy="4038600"/>
          </a:xfrm>
          <a:prstGeom prst="frame">
            <a:avLst>
              <a:gd name="adj1" fmla="val 6578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 rot="20878025">
            <a:off x="97797" y="1513034"/>
            <a:ext cx="4867851" cy="36866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863912">
            <a:off x="-142024" y="1651101"/>
            <a:ext cx="5160846" cy="352119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Сказка как жанр художественной литературы используется в различных областях работы с детьми – дошкольниками. Исследования учёных-педагогов в области дошкольной и коррекционной педагогики (</a:t>
            </a:r>
            <a:r>
              <a:rPr lang="ru-RU" sz="1600" dirty="0" err="1" smtClean="0"/>
              <a:t>Зинкевич-Евстигнеева</a:t>
            </a:r>
            <a:r>
              <a:rPr lang="ru-RU" sz="1600" dirty="0" smtClean="0"/>
              <a:t> Т.Д., Аникин В.П., </a:t>
            </a:r>
            <a:r>
              <a:rPr lang="ru-RU" sz="1600" dirty="0" err="1" smtClean="0"/>
              <a:t>Болыпунова</a:t>
            </a:r>
            <a:r>
              <a:rPr lang="ru-RU" sz="1600" dirty="0" smtClean="0"/>
              <a:t> Н.Я., </a:t>
            </a:r>
            <a:r>
              <a:rPr lang="ru-RU" sz="1600" dirty="0" err="1" smtClean="0"/>
              <a:t>Кабачек</a:t>
            </a:r>
            <a:r>
              <a:rPr lang="ru-RU" sz="1600" dirty="0" smtClean="0"/>
              <a:t> О.А. и др.) показали, что проблему общего недоразвития речи детей дошкольного возраста можно решать через внедрения метода </a:t>
            </a:r>
            <a:r>
              <a:rPr lang="ru-RU" sz="1600" dirty="0" err="1" smtClean="0"/>
              <a:t>сказкотерапии</a:t>
            </a:r>
            <a:r>
              <a:rPr lang="ru-RU" sz="1600" dirty="0" smtClean="0"/>
              <a:t>, потому как именно дошкольный возраст является </a:t>
            </a:r>
            <a:r>
              <a:rPr lang="ru-RU" sz="1600" dirty="0" err="1" smtClean="0"/>
              <a:t>сензитивным</a:t>
            </a:r>
            <a:r>
              <a:rPr lang="ru-RU" sz="1600" dirty="0" smtClean="0"/>
              <a:t> периодом речевого развития и творчества детей.</a:t>
            </a:r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6781800" cy="1096962"/>
          </a:xfrm>
        </p:spPr>
        <p:txBody>
          <a:bodyPr>
            <a:normAutofit fontScale="90000"/>
          </a:bodyPr>
          <a:lstStyle/>
          <a:p>
            <a:r>
              <a:rPr lang="ru-RU" sz="2700" b="1" i="1" dirty="0" err="1" smtClean="0">
                <a:solidFill>
                  <a:schemeClr val="accent4">
                    <a:lumMod val="50000"/>
                  </a:schemeClr>
                </a:solidFill>
              </a:rPr>
              <a:t>Сказкотерапия</a:t>
            </a: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</a:rPr>
              <a:t> как средство </a:t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</a:rPr>
              <a:t>развития речи детей.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 rot="636859">
            <a:off x="6386961" y="328859"/>
            <a:ext cx="2417163" cy="329071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Сказки дарят детям радость, вносят разнообразие в жизнь. Они понимает сказку лучше, чем серьёзную для него взрослую речь. Если взрослые хотят объяснить что-то ребёнку, поддержать его, очень кстати вспомнить язык детства - сказку.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53000" y="3733800"/>
            <a:ext cx="4191000" cy="312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При использовании </a:t>
            </a:r>
            <a:r>
              <a:rPr lang="ru-RU" sz="1600" dirty="0" err="1" smtClean="0">
                <a:solidFill>
                  <a:schemeClr val="tx1"/>
                </a:solidFill>
              </a:rPr>
              <a:t>сказкотерапии</a:t>
            </a:r>
            <a:r>
              <a:rPr lang="ru-RU" sz="1600" dirty="0" smtClean="0">
                <a:solidFill>
                  <a:schemeClr val="tx1"/>
                </a:solidFill>
              </a:rPr>
              <a:t> в развитии речи создаётся коммуникативная направленность, к высказываниям ребёнка, развитие диалогической и монологической речи, возникает взаимосвязь зрительного, слухового и моторного анализаторов, происходит совершенствование </a:t>
            </a:r>
            <a:r>
              <a:rPr lang="ru-RU" sz="1600" dirty="0" err="1" smtClean="0">
                <a:solidFill>
                  <a:schemeClr val="tx1"/>
                </a:solidFill>
              </a:rPr>
              <a:t>лексико</a:t>
            </a:r>
            <a:r>
              <a:rPr lang="ru-RU" sz="1600" dirty="0" smtClean="0">
                <a:solidFill>
                  <a:schemeClr val="tx1"/>
                </a:solidFill>
              </a:rPr>
              <a:t> - грамматических средств языка, звуковой стороны речи в сфере произношения, восприятия и выразительности.</a:t>
            </a:r>
          </a:p>
        </p:txBody>
      </p:sp>
      <p:pic>
        <p:nvPicPr>
          <p:cNvPr id="1028" name="Picture 4" descr="C:\Users\User\Desktop\Радужная газета\картинки по развитию речи\развитие ре\картинки книг\UY54YdMafx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724400" y="2133600"/>
            <a:ext cx="1652587" cy="1539799"/>
          </a:xfrm>
          <a:prstGeom prst="rect">
            <a:avLst/>
          </a:prstGeom>
          <a:noFill/>
        </p:spPr>
      </p:pic>
      <p:pic>
        <p:nvPicPr>
          <p:cNvPr id="1029" name="Picture 5" descr="C:\Users\User\Desktop\Радужная газета\картинки по развитию речи\3710a5d0bd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1950" y="4800601"/>
            <a:ext cx="263345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олна 5"/>
          <p:cNvSpPr/>
          <p:nvPr/>
        </p:nvSpPr>
        <p:spPr>
          <a:xfrm rot="21287612">
            <a:off x="4394985" y="194090"/>
            <a:ext cx="4497947" cy="4844579"/>
          </a:xfrm>
          <a:prstGeom prst="wave">
            <a:avLst>
              <a:gd name="adj1" fmla="val 7876"/>
              <a:gd name="adj2" fmla="val 461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Чем дольше ребенок верит в волшебных сказочных персонажей (Феи, Деда Мороз), который дарит подарки в новогоднюю ночь, тем оптимистичнее будут его взгляды на жизнь. Сказка - это неотъемлемый элемент в воспитании ребенка. Роль сказки многогранна! от развития фантазии, до развития правильной и выразительной речи.</a:t>
            </a:r>
          </a:p>
        </p:txBody>
      </p:sp>
      <p:sp>
        <p:nvSpPr>
          <p:cNvPr id="8" name="Волна 7"/>
          <p:cNvSpPr/>
          <p:nvPr/>
        </p:nvSpPr>
        <p:spPr>
          <a:xfrm rot="20553979" flipH="1">
            <a:off x="299049" y="783383"/>
            <a:ext cx="4680156" cy="5127871"/>
          </a:xfrm>
          <a:prstGeom prst="wave">
            <a:avLst>
              <a:gd name="adj1" fmla="val 7876"/>
              <a:gd name="adj2" fmla="val 461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Работа со сказкой на уровнях слова, художественного образа и системы знаний о мире и о себе, позволяет формировать у дошкольника активный речевой запас, развивать вербальное (сочинение сказки) и невербальное воображение (иллюстрация к сказке), которое является основой творческих способностей, умение выделять проблему, актуализированную в сказке, интегрировать сказочный урок в свою «копилку жизненных ситуаций», понимать эмоциональные состояния окружающих и создавать собственные метафоры, основанные на синтезе сказочного материала и эмоционального опыта ребенка.</a:t>
            </a:r>
          </a:p>
        </p:txBody>
      </p:sp>
      <p:pic>
        <p:nvPicPr>
          <p:cNvPr id="1026" name="Picture 2" descr="C:\Users\User\Desktop\Радужная газета\картинки по развитию речи\развитие ре\картинки книг\Ctivo_rassylka_00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21209">
            <a:off x="4841995" y="3511607"/>
            <a:ext cx="3973045" cy="3269211"/>
          </a:xfrm>
          <a:prstGeom prst="rect">
            <a:avLst/>
          </a:prstGeom>
          <a:noFill/>
        </p:spPr>
      </p:pic>
      <p:pic>
        <p:nvPicPr>
          <p:cNvPr id="1031" name="Picture 7" descr="C:\Users\User\Desktop\Радужная газета\картинки по развитию речи\развитие ре\QADOR6iE44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48528">
            <a:off x="7118965" y="298151"/>
            <a:ext cx="827237" cy="6882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09600"/>
            <a:ext cx="8991600" cy="55165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Начинать работу по развитию мелкой моторики нужно с самого раннего возраста. Уже грудному младенцу можно массировать пальчики, воздействуя тем самым на активные точки, связанные с корой головного мозга. В раннем и младшем дошкольном возрасте нужно выполнять простые упражнения, сопровождаемые стихотворным текстом, не забывать о развитии элементарных навыков самообслуживания: застегивать и расстегивать пуговицы, завязывать шнурки и т. д. И, конечно, в старшем дошкольном возрасте работа по развитию мелкой моторики и координации движений руки должна стать важной частью подготовки к школе, в частности, к письму.</a:t>
            </a:r>
            <a:br>
              <a:rPr lang="ru-RU" dirty="0" smtClean="0"/>
            </a:br>
            <a:r>
              <a:rPr lang="ru-RU" dirty="0" smtClean="0"/>
              <a:t>Почему так важно для детей развитие тонкой моторики рук? Дело в том, что в головном мозге человека центры, отвечающие за речь и движения пальцев рук расположены очень близко. Стимулируя тонкую моторику и активизируя тем самым соответствующие отделы мозга, мы активизируем и соседние зоны, отвечающие за речь.</a:t>
            </a:r>
            <a:br>
              <a:rPr lang="ru-RU" dirty="0" smtClean="0"/>
            </a:br>
            <a:r>
              <a:rPr lang="ru-RU" dirty="0" smtClean="0"/>
              <a:t>К сожалению, о проблемах с координацией движений и мелкой моторикой большинство родителей узнают только перед школой. Это оборачивается форсированной нагрузкой на ребенка: кроме усвоения новой информации, приходится еще учиться удерживать в непослушных пальцах карандаш.</a:t>
            </a:r>
            <a:br>
              <a:rPr lang="ru-RU" dirty="0" smtClean="0"/>
            </a:br>
            <a:r>
              <a:rPr lang="ru-RU" dirty="0" smtClean="0"/>
              <a:t>Родители должны понять: чтобы заинтересовать ребенка и помочь ему овладеть новой информацией, нужно превратить обучение в игру, не отступать, если задания покажутся трудными, не забывать хвалить ребенка. Предлагаем вашему вниманию игры на развитие мелкой моторики, которыми можно заниматься дома.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</a:rPr>
              <a:t>Памятка для родителей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</a:rPr>
              <a:t>«Развитие мелкой моторики рук у младших дошкольников»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F:\картинки по развитию речи\4207824-8becd2b6210821db_714_auto_5_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77000" y="5152824"/>
            <a:ext cx="2362200" cy="170517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533400" y="5943600"/>
            <a:ext cx="5791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Совершенствование мелкой моторики </a:t>
            </a: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–</a:t>
            </a:r>
            <a:r>
              <a:rPr lang="ru-RU" b="1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это совершенствование речи</a:t>
            </a:r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264864" y="59323"/>
            <a:ext cx="6142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305800" y="5867400"/>
            <a:ext cx="381000" cy="25876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Упражнения для развития тактильной чувствительности и сложно-координированных движений пальцев и кистей рук.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0" y="609600"/>
            <a:ext cx="4191000" cy="2819400"/>
          </a:xfrm>
          <a:prstGeom prst="verticalScroll">
            <a:avLst>
              <a:gd name="adj" fmla="val 648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1. Ребенок опускает кисти рук в сосуд, заполненный каким-либо однородным наполнителем (вода, песок, различные крупы, дробинки, любые мелкие предметы). 5 — 10 минут как бы перемешивает содержимое. Затем ему предлагается сосуд с другой фактурой наполнителя. После нескольких проб ребенок с закрытыми глазами опускает руку в предложенный сосуд и старается отгадать его содержимое, не ощупывая пальцами его отдельные элементы.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 rot="687319">
            <a:off x="5952094" y="803460"/>
            <a:ext cx="2971800" cy="2514600"/>
          </a:xfrm>
          <a:prstGeom prst="horizontalScroll">
            <a:avLst>
              <a:gd name="adj" fmla="val 7885"/>
            </a:avLst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2. Лепка из пластилина геометрических фигур. Затем опознавание слепленных геометрических форм с закрытыми глазами.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3409904" y="2728013"/>
            <a:ext cx="3429000" cy="1886843"/>
          </a:xfrm>
          <a:prstGeom prst="verticalScroll">
            <a:avLst>
              <a:gd name="adj" fmla="val 25000"/>
            </a:avLst>
          </a:prstGeom>
          <a:gradFill flip="none" rotWithShape="1">
            <a:gsLst>
              <a:gs pos="0">
                <a:srgbClr val="BC12DE">
                  <a:tint val="66000"/>
                  <a:satMod val="160000"/>
                </a:srgbClr>
              </a:gs>
              <a:gs pos="50000">
                <a:srgbClr val="BC12DE">
                  <a:tint val="44500"/>
                  <a:satMod val="160000"/>
                </a:srgbClr>
              </a:gs>
              <a:gs pos="100000">
                <a:srgbClr val="BC12DE">
                  <a:tint val="23500"/>
                  <a:satMod val="160000"/>
                </a:srgbClr>
              </a:gs>
            </a:gsLst>
            <a:lin ang="2700000" scaled="1"/>
            <a:tileRect/>
          </a:gradFill>
          <a:effectLst>
            <a:glow rad="1397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3. Переливание воды из стакана в стакан, из заварного чайника в чашку.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 rot="921664">
            <a:off x="6208943" y="3789948"/>
            <a:ext cx="2971800" cy="1828800"/>
          </a:xfrm>
          <a:prstGeom prst="verticalScroll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4.Уход за живыми растениями в помещении и на улице (посадка, рыхление и полив).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 rot="20867063">
            <a:off x="-1017" y="3542973"/>
            <a:ext cx="3558326" cy="2992810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Рифмованная речь сопровождается движениями, делается более громкой, четкой, эмоциональной, а наличие рифмы положительно влияет на слух, восприятие. В результате дети быстро овладевают правильным произношением звуков, проводят более уверенные лини.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2052" name="Picture 4" descr="F:\картинки по развитию речи\5d1600fe5a4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4876800"/>
            <a:ext cx="2824047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603</TotalTime>
  <Words>1642</Words>
  <Application>Microsoft Office PowerPoint</Application>
  <PresentationFormat>Экран (4:3)</PresentationFormat>
  <Paragraphs>161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Слайд 1</vt:lpstr>
      <vt:lpstr>Слайд 2</vt:lpstr>
      <vt:lpstr>Слайд 3</vt:lpstr>
      <vt:lpstr>«Занимательный чудо-куб»</vt:lpstr>
      <vt:lpstr>Пособие «Волшебные кубики» — это  набор кубиков, которые по содержанию объединяют комплект картинок, необходимых для изучения  любой темы. Кубики очень мобильны, в зависимости от изучаемой темы в прозрачные пластиковые кармашки на гранях куба помещается различный  наглядный материал по обучению детей  Кубики могут быть любого размера, картинки могут быть нарисованы, напечатаны в черно-белом или цветном  разрешении. Величина кубиков  варьируется в зависимости от возраста детей и  величины  используемых картинок.  </vt:lpstr>
      <vt:lpstr>Сказкотерапия как средство  развития речи детей.  </vt:lpstr>
      <vt:lpstr>Слайд 7</vt:lpstr>
      <vt:lpstr>Памятка для родителей «Развитие мелкой моторики рук у младших дошкольников» </vt:lpstr>
      <vt:lpstr>Упражнения для развития тактильной чувствительности и сложно-координированных движений пальцев и кистей рук. </vt:lpstr>
      <vt:lpstr>    «Использование нетрадиционных методов работы в                     коррекции звукопроизношения у детей                        дошкольного возраста» </vt:lpstr>
      <vt:lpstr>Слайд 11</vt:lpstr>
      <vt:lpstr>Песочная терапия </vt:lpstr>
      <vt:lpstr>Слайд 13</vt:lpstr>
      <vt:lpstr>Слайд 14</vt:lpstr>
      <vt:lpstr>Слайд 15</vt:lpstr>
      <vt:lpstr>Поиграй со мною мама </vt:lpstr>
      <vt:lpstr>       Учим с детьми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64</cp:revision>
  <dcterms:created xsi:type="dcterms:W3CDTF">2017-02-27T18:00:30Z</dcterms:created>
  <dcterms:modified xsi:type="dcterms:W3CDTF">2019-01-08T17:18:46Z</dcterms:modified>
</cp:coreProperties>
</file>